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Average"/>
      <p:regular r:id="rId47"/>
    </p:embeddedFont>
    <p:embeddedFont>
      <p:font typeface="Oswal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swald-regular.fntdata"/><Relationship Id="rId47" Type="http://schemas.openxmlformats.org/officeDocument/2006/relationships/font" Target="fonts/Average-regular.fntdata"/><Relationship Id="rId49"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c6f980f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80f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423eeda81_2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423eeda81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423eeda81_2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423eeda81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3f15e79d6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3f15e79d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3f15e79d6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3f15e79d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3f15e79d6_0_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3f15e79d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423eeda81_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423eeda8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423eeda81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423eeda8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3f15e79d6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3f15e79d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423eeda81_2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423eeda81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3f15e79d6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3f15e79d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c6f980f91_0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980f9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4304daf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4304daf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423eeda81_2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423eeda81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4dd9c945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4dd9c945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4dd9c945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4dd9c945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4dd9c945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4dd9c945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4dd9c945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4dd9c945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8423eeda8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423eeda8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423eeda8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423eeda8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423eeda8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423eeda8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8423eeda8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423eeda8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 concept of devices exists in comparison to pytorch where you can send from device x to device 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c6f980f91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980f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8434edc3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434edc3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 concept of devices exists in comparison to pytorch where you can send from device x to device 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8434edc3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434edc3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 concept of devices exists in comparison to pytorch where you can send from device x to device 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8424e44a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424e44a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74dd9c94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74dd9c945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4dd9c94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4dd9c94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8423eeda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423eeda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74dd9c94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4dd9c94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8423eeda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423eeda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74dd9c945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4dd9c945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8423eeda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423eeda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3f15e79d6_0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3f15e79d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4dd9c945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4dd9c945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8423eeda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8423eeda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3f15e79d6_0_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3f15e79d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3f15e79d6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3f15e79d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3f15e79d6_0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3f15e79d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3f15e79d6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3f15e79d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3f15e79d6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3f15e79d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hyperlink" Target="https://pytorch.org/docs/stable/distributed.html?highlight=distributed#module-torch.distributed" TargetMode="External"/><Relationship Id="rId5" Type="http://schemas.openxmlformats.org/officeDocument/2006/relationships/hyperlink" Target="https://pytorch.org/docs/stable/notes/ddp.html#internal-desig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hyperlink" Target="https://www.tensorflow.org/federated/tutorials/custom_federated_algorithms_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nature.com/articles/nature14539.pdf" TargetMode="External"/><Relationship Id="rId4" Type="http://schemas.openxmlformats.org/officeDocument/2006/relationships/hyperlink" Target="http://neuralnetworksanddeeplearning.com/chap1.html" TargetMode="External"/><Relationship Id="rId5" Type="http://schemas.openxmlformats.org/officeDocument/2006/relationships/hyperlink" Target="https://towardsdatascience.com/lets-code-a-neural-network-in-plain-numpy-ae7e74410795" TargetMode="External"/><Relationship Id="rId6" Type="http://schemas.openxmlformats.org/officeDocument/2006/relationships/hyperlink" Target="https://pytorch.org" TargetMode="External"/><Relationship Id="rId7" Type="http://schemas.openxmlformats.org/officeDocument/2006/relationships/hyperlink" Target="https://tensorflow.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arxiv.org/abs/1404.5997" TargetMode="External"/><Relationship Id="rId4" Type="http://schemas.openxmlformats.org/officeDocument/2006/relationships/hyperlink" Target="https://towardsdatascience.com/a-comprehensive-guide-to-convolutional-neural-networks-the-eli5-way-3bd2b1164a53" TargetMode="External"/><Relationship Id="rId5" Type="http://schemas.openxmlformats.org/officeDocument/2006/relationships/hyperlink" Target="https://pytorch.org/hub/pytorch_vision_alex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towardsdatascience.com/recurrent-neural-networks-d4642c9bc7ce" TargetMode="External"/><Relationship Id="rId4" Type="http://schemas.openxmlformats.org/officeDocument/2006/relationships/hyperlink" Target="https://medium.com/mlreview/understanding-lstm-and-its-diagrams-37e2f46f1714" TargetMode="External"/><Relationship Id="rId5" Type="http://schemas.openxmlformats.org/officeDocument/2006/relationships/hyperlink" Target="https://pytorch.org/docs/stable/nn.html#rn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arxiv.org/abs/1609.02907" TargetMode="External"/><Relationship Id="rId4" Type="http://schemas.openxmlformats.org/officeDocument/2006/relationships/hyperlink" Target="https://towardsdatascience.com/how-to-do-deep-learning-on-graphs-with-graph-convolutional-networks-7d2250723780" TargetMode="External"/><Relationship Id="rId5" Type="http://schemas.openxmlformats.org/officeDocument/2006/relationships/hyperlink" Target="https://tkipf.github.io/graph-convolutional-networks/" TargetMode="External"/><Relationship Id="rId6" Type="http://schemas.openxmlformats.org/officeDocument/2006/relationships/hyperlink" Target="https://github.com/tkipf/gcn" TargetMode="External"/><Relationship Id="rId7" Type="http://schemas.openxmlformats.org/officeDocument/2006/relationships/hyperlink" Target="https://github.com/tkipf/gcn/issues/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de"/>
              <a:t>28</a:t>
            </a:r>
            <a:r>
              <a:rPr lang="de"/>
              <a:t>.04.2020</a:t>
            </a:r>
            <a:endParaRPr/>
          </a:p>
        </p:txBody>
      </p:sp>
      <p:sp>
        <p:nvSpPr>
          <p:cNvPr id="60" name="Google Shape;60;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e"/>
              <a:t>Sustainable Machine Learning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315875" y="1907950"/>
            <a:ext cx="3987575" cy="2988375"/>
          </a:xfrm>
          <a:prstGeom prst="rect">
            <a:avLst/>
          </a:prstGeom>
          <a:noFill/>
          <a:ln>
            <a:noFill/>
          </a:ln>
        </p:spPr>
      </p:pic>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Hardware</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b="1" lang="de" sz="1400">
                <a:solidFill>
                  <a:srgbClr val="FFFFFF"/>
                </a:solidFill>
              </a:rPr>
              <a:t>Raspberry Pi cluster</a:t>
            </a:r>
            <a:br>
              <a:rPr lang="de" sz="1400"/>
            </a:br>
            <a:r>
              <a:rPr lang="de" sz="1400"/>
              <a:t>12 Raspberry Pi 4 model B. The Pi’s have dual cores and 4 GB RAM.</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Hardware</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b="1" lang="de" sz="1400">
                <a:solidFill>
                  <a:srgbClr val="FFFFFF"/>
                </a:solidFill>
              </a:rPr>
              <a:t>Raspberry Pi cluster</a:t>
            </a:r>
            <a:br>
              <a:rPr lang="de" sz="1400"/>
            </a:br>
            <a:r>
              <a:rPr lang="de" sz="1400"/>
              <a:t>12 Raspberry Pi 4 model B. The Pi’s have dual cores and 4 GB RAM.</a:t>
            </a:r>
            <a:endParaRPr sz="1400"/>
          </a:p>
        </p:txBody>
      </p:sp>
      <p:pic>
        <p:nvPicPr>
          <p:cNvPr id="131" name="Google Shape;131;p23"/>
          <p:cNvPicPr preferRelativeResize="0"/>
          <p:nvPr/>
        </p:nvPicPr>
        <p:blipFill>
          <a:blip r:embed="rId3">
            <a:alphaModFix/>
          </a:blip>
          <a:stretch>
            <a:fillRect/>
          </a:stretch>
        </p:blipFill>
        <p:spPr>
          <a:xfrm>
            <a:off x="922449" y="1982699"/>
            <a:ext cx="4935200" cy="2886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Project Description</a:t>
            </a: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e" sz="1400"/>
              <a:t>For most of the tasks in the multi-step training process, </a:t>
            </a:r>
            <a:r>
              <a:rPr b="1" lang="de" sz="1400">
                <a:solidFill>
                  <a:srgbClr val="FFFFFF"/>
                </a:solidFill>
              </a:rPr>
              <a:t>parallel and distributed algorithms exist</a:t>
            </a:r>
            <a:r>
              <a:rPr lang="de" sz="1400"/>
              <a:t>. These algorithms are, however, usually optimized for powerful systems and struggle with low-spec hardware, i.e., they </a:t>
            </a:r>
            <a:r>
              <a:rPr b="1" lang="de" sz="1400">
                <a:solidFill>
                  <a:srgbClr val="FFFFFF"/>
                </a:solidFill>
              </a:rPr>
              <a:t>cannot cope with heterogeneity, starve on slow processors and quickly exhaust available main memory</a:t>
            </a:r>
            <a:r>
              <a:rPr lang="de" sz="1400"/>
              <a:t>. We therefore aim to find solutions for these tasks that are mo</a:t>
            </a:r>
            <a:r>
              <a:rPr lang="de" sz="1400">
                <a:solidFill>
                  <a:srgbClr val="CCCCCC"/>
                </a:solidFill>
              </a:rPr>
              <a:t>re resource-aware a</a:t>
            </a:r>
            <a:r>
              <a:rPr lang="de" sz="1400"/>
              <a:t>nd, hence, run on heterogeneous edge device clusters. For this, we exploit </a:t>
            </a:r>
            <a:r>
              <a:rPr b="1" lang="de" sz="1400">
                <a:solidFill>
                  <a:srgbClr val="FFFFFF"/>
                </a:solidFill>
              </a:rPr>
              <a:t>reactive programming approaches that dynamically adapt to resource bottlenecks and special data characteristics</a:t>
            </a:r>
            <a:r>
              <a:rPr lang="de" sz="1400"/>
              <a:t>. Reactive strategies can dynamically change the data engineering and training processes based on intermediate results and they can be used to perform hyperparameter-tuning at runtime. We also look into data compression and summarization techniques to fit our processes on weaker systems and we use instance selection and approximation techniques to cope with very large input datasets. The result will be a working end-to-end model training prototype that runs distributedly on edge device clusters. We measure its execution time, evaluate how far we can reduce the resource consumption, and assess the quality of the trained models.</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Project Description</a:t>
            </a:r>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In this project, we work in teams of á 2 students. The tasks for each team are the following:</a:t>
            </a:r>
            <a:endParaRPr sz="1400"/>
          </a:p>
          <a:p>
            <a:pPr indent="-317500" lvl="0" marL="457200" rtl="0" algn="l">
              <a:spcBef>
                <a:spcPts val="1600"/>
              </a:spcBef>
              <a:spcAft>
                <a:spcPts val="0"/>
              </a:spcAft>
              <a:buSzPts val="1400"/>
              <a:buChar char="●"/>
            </a:pPr>
            <a:r>
              <a:rPr lang="de" sz="1400"/>
              <a:t>Define your scope by choosing ...</a:t>
            </a:r>
            <a:endParaRPr sz="1400"/>
          </a:p>
          <a:p>
            <a:pPr indent="-317500" lvl="1" marL="914400" rtl="0" algn="l">
              <a:spcBef>
                <a:spcPts val="0"/>
              </a:spcBef>
              <a:spcAft>
                <a:spcPts val="0"/>
              </a:spcAft>
              <a:buSzPts val="1400"/>
              <a:buAutoNum type="alphaLcPeriod"/>
            </a:pPr>
            <a:r>
              <a:rPr b="1" lang="de" sz="1400">
                <a:solidFill>
                  <a:srgbClr val="FFFFFF"/>
                </a:solidFill>
              </a:rPr>
              <a:t>one type of neural network</a:t>
            </a:r>
            <a:r>
              <a:rPr lang="de" sz="1400"/>
              <a:t> (</a:t>
            </a:r>
            <a:r>
              <a:rPr lang="de" sz="1400"/>
              <a:t>artificial</a:t>
            </a:r>
            <a:r>
              <a:rPr lang="de" sz="1400"/>
              <a:t>, convolutional, recurrent, graph, ...);</a:t>
            </a:r>
            <a:endParaRPr sz="1400"/>
          </a:p>
          <a:p>
            <a:pPr indent="-317500" lvl="1" marL="914400" rtl="0" algn="l">
              <a:spcBef>
                <a:spcPts val="0"/>
              </a:spcBef>
              <a:spcAft>
                <a:spcPts val="0"/>
              </a:spcAft>
              <a:buSzPts val="1400"/>
              <a:buAutoNum type="alphaLcPeriod"/>
            </a:pPr>
            <a:r>
              <a:rPr b="1" lang="de">
                <a:solidFill>
                  <a:srgbClr val="FFFFFF"/>
                </a:solidFill>
              </a:rPr>
              <a:t>one type of data</a:t>
            </a:r>
            <a:r>
              <a:rPr lang="de"/>
              <a:t> (image, graph, relational, text, ...);</a:t>
            </a:r>
            <a:endParaRPr/>
          </a:p>
          <a:p>
            <a:pPr indent="-317500" lvl="1" marL="914400" rtl="0" algn="l">
              <a:spcBef>
                <a:spcPts val="0"/>
              </a:spcBef>
              <a:spcAft>
                <a:spcPts val="0"/>
              </a:spcAft>
              <a:buSzPts val="1400"/>
              <a:buAutoNum type="alphaLcPeriod"/>
            </a:pPr>
            <a:r>
              <a:rPr b="1" lang="de">
                <a:solidFill>
                  <a:srgbClr val="FFFFFF"/>
                </a:solidFill>
              </a:rPr>
              <a:t>at least one specific use case</a:t>
            </a:r>
            <a:r>
              <a:rPr lang="de"/>
              <a:t> (classification, prediction, clustering, …).</a:t>
            </a:r>
            <a:endParaRPr/>
          </a:p>
          <a:p>
            <a:pPr indent="-317500" lvl="0" marL="457200" rtl="0" algn="l">
              <a:spcBef>
                <a:spcPts val="0"/>
              </a:spcBef>
              <a:spcAft>
                <a:spcPts val="0"/>
              </a:spcAft>
              <a:buSzPts val="1400"/>
              <a:buChar char="●"/>
            </a:pPr>
            <a:r>
              <a:rPr lang="de" sz="1400"/>
              <a:t>Analyse state-of-the-art solutions for your sub-project and identify bottlenecks, weaknesses and disadvantages when running them on low-spec hardware.</a:t>
            </a:r>
            <a:endParaRPr sz="1400"/>
          </a:p>
          <a:p>
            <a:pPr indent="-317500" lvl="0" marL="457200" rtl="0" algn="l">
              <a:spcBef>
                <a:spcPts val="0"/>
              </a:spcBef>
              <a:spcAft>
                <a:spcPts val="0"/>
              </a:spcAft>
              <a:buSzPts val="1400"/>
              <a:buChar char="●"/>
            </a:pPr>
            <a:r>
              <a:rPr lang="de" sz="1400"/>
              <a:t>Design and implement a more efficient/robust/applicable solution (using e.g. Akka) that circumvents these issues.</a:t>
            </a:r>
            <a:br>
              <a:rPr lang="de" sz="1400"/>
            </a:br>
            <a:r>
              <a:rPr lang="de" sz="1400"/>
              <a:t>(we do not aim to devise a better learning technique, but to make some technique work on edge-device clusters)</a:t>
            </a:r>
            <a:endParaRPr sz="1400"/>
          </a:p>
          <a:p>
            <a:pPr indent="-317500" lvl="0" marL="457200" rtl="0" algn="l">
              <a:spcBef>
                <a:spcPts val="0"/>
              </a:spcBef>
              <a:spcAft>
                <a:spcPts val="0"/>
              </a:spcAft>
              <a:buSzPts val="1400"/>
              <a:buChar char="●"/>
            </a:pPr>
            <a:r>
              <a:rPr lang="de" sz="1400"/>
              <a:t>Write a short summary of your </a:t>
            </a:r>
            <a:r>
              <a:rPr lang="de" sz="1400"/>
              <a:t>insights</a:t>
            </a:r>
            <a:r>
              <a:rPr lang="de" sz="1400"/>
              <a:t> and improved training pipeline.</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Goal</a:t>
            </a:r>
            <a:endParaRPr/>
          </a:p>
        </p:txBody>
      </p:sp>
      <p:sp>
        <p:nvSpPr>
          <p:cNvPr id="149" name="Google Shape;14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The final artefact of this seminar will be a s</a:t>
            </a:r>
            <a:r>
              <a:rPr lang="de" sz="1400"/>
              <a:t>cientific paper “Sustainable Machine Learning on Edge Device Clusters”</a:t>
            </a:r>
            <a:r>
              <a:rPr lang="de" sz="1400"/>
              <a:t> where we investigate how deep learning models can be trained on low-spec clusters.</a:t>
            </a:r>
            <a:endParaRPr sz="1400"/>
          </a:p>
          <a:p>
            <a:pPr indent="0" lvl="0" marL="0" rtl="0" algn="l">
              <a:spcBef>
                <a:spcPts val="1600"/>
              </a:spcBef>
              <a:spcAft>
                <a:spcPts val="0"/>
              </a:spcAft>
              <a:buNone/>
            </a:pPr>
            <a:r>
              <a:rPr lang="de" sz="1400"/>
              <a:t>Story: </a:t>
            </a:r>
            <a:endParaRPr sz="1400"/>
          </a:p>
          <a:p>
            <a:pPr indent="-317500" lvl="0" marL="457200" rtl="0" algn="l">
              <a:spcBef>
                <a:spcPts val="1600"/>
              </a:spcBef>
              <a:spcAft>
                <a:spcPts val="0"/>
              </a:spcAft>
              <a:buSzPts val="1400"/>
              <a:buChar char="●"/>
            </a:pPr>
            <a:r>
              <a:rPr lang="de" sz="1400"/>
              <a:t>We investigate in 6 case studies what existing deep learning solutions are capable of when executed on low spec-hardware, demonstrate their limitations and propose practical solutions for these limitations.</a:t>
            </a:r>
            <a:endParaRPr sz="1400"/>
          </a:p>
          <a:p>
            <a:pPr indent="0" lvl="0" marL="0" rtl="0" algn="l">
              <a:spcBef>
                <a:spcPts val="1600"/>
              </a:spcBef>
              <a:spcAft>
                <a:spcPts val="0"/>
              </a:spcAft>
              <a:buNone/>
            </a:pPr>
            <a:r>
              <a:rPr lang="de" sz="1400"/>
              <a:t>Contributions for each sub-project:</a:t>
            </a:r>
            <a:endParaRPr sz="1400"/>
          </a:p>
          <a:p>
            <a:pPr indent="-317500" lvl="0" marL="457200" rtl="0" algn="l">
              <a:spcBef>
                <a:spcPts val="1600"/>
              </a:spcBef>
              <a:spcAft>
                <a:spcPts val="0"/>
              </a:spcAft>
              <a:buSzPts val="1400"/>
              <a:buAutoNum type="arabicPeriod"/>
            </a:pPr>
            <a:r>
              <a:rPr lang="de" sz="1400"/>
              <a:t>A state-of-the-art evaluation on low-spec hardware clusters</a:t>
            </a:r>
            <a:endParaRPr sz="1400"/>
          </a:p>
          <a:p>
            <a:pPr indent="-317500" lvl="0" marL="457200" rtl="0" algn="l">
              <a:spcBef>
                <a:spcPts val="0"/>
              </a:spcBef>
              <a:spcAft>
                <a:spcPts val="0"/>
              </a:spcAft>
              <a:buSzPts val="1400"/>
              <a:buAutoNum type="arabicPeriod"/>
            </a:pPr>
            <a:r>
              <a:rPr lang="de" sz="1400"/>
              <a:t>A prototype that solves the training on low-spec hardware </a:t>
            </a:r>
            <a:br>
              <a:rPr lang="de" sz="1400"/>
            </a:br>
            <a:r>
              <a:rPr lang="de" sz="1400"/>
              <a:t>(which is more or less similar to an existing solution)</a:t>
            </a:r>
            <a:endParaRPr sz="1400"/>
          </a:p>
          <a:p>
            <a:pPr indent="-317500" lvl="0" marL="457200" rtl="0" algn="l">
              <a:spcBef>
                <a:spcPts val="0"/>
              </a:spcBef>
              <a:spcAft>
                <a:spcPts val="0"/>
              </a:spcAft>
              <a:buSzPts val="1400"/>
              <a:buAutoNum type="arabicPeriod"/>
            </a:pPr>
            <a:r>
              <a:rPr lang="de" sz="1400"/>
              <a:t>Solutions for different problems that are caused by the hardware limitations and distributed training</a:t>
            </a:r>
            <a:br>
              <a:rPr lang="de" sz="1400"/>
            </a:br>
            <a:r>
              <a:rPr lang="de" sz="1400"/>
              <a:t>(model and data partitioning, memory management, robustness, workload balancing, ...)</a:t>
            </a:r>
            <a:endParaRPr sz="1400"/>
          </a:p>
          <a:p>
            <a:pPr indent="-317500" lvl="0" marL="457200" rtl="0" algn="l">
              <a:spcBef>
                <a:spcPts val="0"/>
              </a:spcBef>
              <a:spcAft>
                <a:spcPts val="0"/>
              </a:spcAft>
              <a:buSzPts val="1400"/>
              <a:buAutoNum type="arabicPeriod"/>
            </a:pPr>
            <a:r>
              <a:rPr lang="de" sz="1400"/>
              <a:t>A careful evaluation</a:t>
            </a:r>
            <a:endParaRPr sz="1400"/>
          </a:p>
          <a:p>
            <a:pPr indent="0" lvl="0" marL="0" rtl="0" algn="l">
              <a:spcBef>
                <a:spcPts val="1600"/>
              </a:spcBef>
              <a:spcAft>
                <a:spcPts val="1600"/>
              </a:spcAft>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Goal</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The final artefact of this seminar will be a scientific paper “Sustainable Machine Learning on Edge Device Clusters” where we investigate how deep learning models can be trained on low-spec clusters.</a:t>
            </a:r>
            <a:endParaRPr sz="1400"/>
          </a:p>
          <a:p>
            <a:pPr indent="0" lvl="0" marL="0" rtl="0" algn="l">
              <a:spcBef>
                <a:spcPts val="1600"/>
              </a:spcBef>
              <a:spcAft>
                <a:spcPts val="0"/>
              </a:spcAft>
              <a:buNone/>
            </a:pPr>
            <a:r>
              <a:rPr lang="de" sz="1400"/>
              <a:t>We write the introduction and conclusion for our common paper. Each team contributes …</a:t>
            </a:r>
            <a:endParaRPr sz="1400"/>
          </a:p>
          <a:p>
            <a:pPr indent="-317500" lvl="0" marL="457200" rtl="0" algn="l">
              <a:spcBef>
                <a:spcPts val="1600"/>
              </a:spcBef>
              <a:spcAft>
                <a:spcPts val="0"/>
              </a:spcAft>
              <a:buSzPts val="1400"/>
              <a:buAutoNum type="arabicPeriod"/>
            </a:pPr>
            <a:r>
              <a:rPr b="1" lang="de" sz="1400">
                <a:solidFill>
                  <a:srgbClr val="FFFFFF"/>
                </a:solidFill>
              </a:rPr>
              <a:t>a scientific, 2 page paper section</a:t>
            </a:r>
            <a:r>
              <a:rPr lang="de" sz="1400"/>
              <a:t> about their NN type, data, scenario, state-of-the-art analysis and own solution</a:t>
            </a:r>
            <a:endParaRPr sz="1400"/>
          </a:p>
          <a:p>
            <a:pPr indent="-317500" lvl="0" marL="457200" rtl="0" algn="l">
              <a:spcBef>
                <a:spcPts val="0"/>
              </a:spcBef>
              <a:spcAft>
                <a:spcPts val="0"/>
              </a:spcAft>
              <a:buSzPts val="1400"/>
              <a:buAutoNum type="arabicPeriod"/>
            </a:pPr>
            <a:r>
              <a:rPr b="1" lang="de" sz="1400">
                <a:solidFill>
                  <a:srgbClr val="FFFFFF"/>
                </a:solidFill>
              </a:rPr>
              <a:t>a prototype that runs end-to-end machine learning pipelines on edge devices.</a:t>
            </a:r>
            <a:endParaRPr b="1" sz="1400">
              <a:solidFill>
                <a:srgbClr val="FFFFFF"/>
              </a:solidFill>
            </a:endParaRPr>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Written Summary</a:t>
            </a:r>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b="1" lang="de" sz="1400">
                <a:solidFill>
                  <a:srgbClr val="FFFFFF"/>
                </a:solidFill>
              </a:rPr>
              <a:t>Introduction</a:t>
            </a:r>
            <a:endParaRPr b="1" sz="1400">
              <a:solidFill>
                <a:srgbClr val="FFFFFF"/>
              </a:solidFill>
            </a:endParaRPr>
          </a:p>
          <a:p>
            <a:pPr indent="-317500" lvl="1" marL="914400" rtl="0" algn="l">
              <a:spcBef>
                <a:spcPts val="0"/>
              </a:spcBef>
              <a:spcAft>
                <a:spcPts val="0"/>
              </a:spcAft>
              <a:buSzPts val="1400"/>
              <a:buAutoNum type="alphaLcPeriod"/>
            </a:pPr>
            <a:r>
              <a:rPr lang="de"/>
              <a:t>Example: “Convolutional </a:t>
            </a:r>
            <a:r>
              <a:rPr lang="de" sz="1400"/>
              <a:t>Neural Networks</a:t>
            </a:r>
            <a:r>
              <a:rPr lang="de"/>
              <a:t>”</a:t>
            </a:r>
            <a:endParaRPr/>
          </a:p>
          <a:p>
            <a:pPr indent="-317500" lvl="1" marL="914400" rtl="0" algn="l">
              <a:spcBef>
                <a:spcPts val="0"/>
              </a:spcBef>
              <a:spcAft>
                <a:spcPts val="0"/>
              </a:spcAft>
              <a:buSzPts val="1400"/>
              <a:buAutoNum type="alphaLcPeriod"/>
            </a:pPr>
            <a:r>
              <a:rPr lang="de"/>
              <a:t>Content: </a:t>
            </a:r>
            <a:r>
              <a:rPr lang="de" sz="1400"/>
              <a:t>Short explanation of the chosen NN type</a:t>
            </a:r>
            <a:r>
              <a:rPr lang="de"/>
              <a:t>; what makes this NN different from others, how does it conceptually work, and what are the challenges when trained in low-spec hardware.</a:t>
            </a:r>
            <a:endParaRPr sz="1400"/>
          </a:p>
          <a:p>
            <a:pPr indent="-317500" lvl="0" marL="457200" rtl="0" algn="l">
              <a:spcBef>
                <a:spcPts val="0"/>
              </a:spcBef>
              <a:spcAft>
                <a:spcPts val="0"/>
              </a:spcAft>
              <a:buClr>
                <a:srgbClr val="FFFFFF"/>
              </a:buClr>
              <a:buSzPts val="1400"/>
              <a:buChar char="●"/>
            </a:pPr>
            <a:r>
              <a:rPr b="1" lang="de" sz="1400">
                <a:solidFill>
                  <a:srgbClr val="FFFFFF"/>
                </a:solidFill>
              </a:rPr>
              <a:t>Use case</a:t>
            </a:r>
            <a:endParaRPr b="1" sz="1400">
              <a:solidFill>
                <a:srgbClr val="FFFFFF"/>
              </a:solidFill>
            </a:endParaRPr>
          </a:p>
          <a:p>
            <a:pPr indent="-317500" lvl="1" marL="914400" rtl="0" algn="l">
              <a:spcBef>
                <a:spcPts val="0"/>
              </a:spcBef>
              <a:spcAft>
                <a:spcPts val="0"/>
              </a:spcAft>
              <a:buSzPts val="1400"/>
              <a:buAutoNum type="alphaLcPeriod"/>
            </a:pPr>
            <a:r>
              <a:rPr lang="de"/>
              <a:t>Example: Image classification</a:t>
            </a:r>
            <a:endParaRPr/>
          </a:p>
          <a:p>
            <a:pPr indent="-317500" lvl="1" marL="914400" rtl="0" algn="l">
              <a:spcBef>
                <a:spcPts val="0"/>
              </a:spcBef>
              <a:spcAft>
                <a:spcPts val="0"/>
              </a:spcAft>
              <a:buSzPts val="1400"/>
              <a:buAutoNum type="alphaLcPeriod"/>
            </a:pPr>
            <a:r>
              <a:rPr lang="de"/>
              <a:t>Content: Description of the focus use case, the learning objective and the input data.</a:t>
            </a:r>
            <a:endParaRPr/>
          </a:p>
          <a:p>
            <a:pPr indent="-317500" lvl="0" marL="457200" rtl="0" algn="l">
              <a:spcBef>
                <a:spcPts val="0"/>
              </a:spcBef>
              <a:spcAft>
                <a:spcPts val="0"/>
              </a:spcAft>
              <a:buClr>
                <a:srgbClr val="FFFFFF"/>
              </a:buClr>
              <a:buSzPts val="1400"/>
              <a:buChar char="●"/>
            </a:pPr>
            <a:r>
              <a:rPr b="1" lang="de" sz="1400">
                <a:solidFill>
                  <a:srgbClr val="FFFFFF"/>
                </a:solidFill>
              </a:rPr>
              <a:t>State-of-the-art</a:t>
            </a:r>
            <a:endParaRPr b="1" sz="1400">
              <a:solidFill>
                <a:srgbClr val="FFFFFF"/>
              </a:solidFill>
            </a:endParaRPr>
          </a:p>
          <a:p>
            <a:pPr indent="-317500" lvl="1" marL="914400" rtl="0" algn="l">
              <a:spcBef>
                <a:spcPts val="0"/>
              </a:spcBef>
              <a:spcAft>
                <a:spcPts val="0"/>
              </a:spcAft>
              <a:buSzPts val="1400"/>
              <a:buAutoNum type="alphaLcPeriod"/>
            </a:pPr>
            <a:r>
              <a:rPr lang="de"/>
              <a:t>Example: (distributed) PyTorch, Tensorflow or SparkML implementations.</a:t>
            </a:r>
            <a:endParaRPr/>
          </a:p>
          <a:p>
            <a:pPr indent="-317500" lvl="1" marL="914400" rtl="0" algn="l">
              <a:spcBef>
                <a:spcPts val="0"/>
              </a:spcBef>
              <a:spcAft>
                <a:spcPts val="0"/>
              </a:spcAft>
              <a:buSzPts val="1400"/>
              <a:buAutoNum type="alphaLcPeriod"/>
            </a:pPr>
            <a:r>
              <a:rPr lang="de"/>
              <a:t>Content: What existing solutions for distributed training systems exist for your NN type, how do they work, and how do they perform on low-spec hardware, i.e., where are the problems.</a:t>
            </a:r>
            <a:endParaRPr/>
          </a:p>
          <a:p>
            <a:pPr indent="-317500" lvl="0" marL="457200" rtl="0" algn="l">
              <a:spcBef>
                <a:spcPts val="0"/>
              </a:spcBef>
              <a:spcAft>
                <a:spcPts val="0"/>
              </a:spcAft>
              <a:buClr>
                <a:srgbClr val="FFFFFF"/>
              </a:buClr>
              <a:buSzPts val="1400"/>
              <a:buChar char="●"/>
            </a:pPr>
            <a:r>
              <a:rPr b="1" lang="de" sz="1400">
                <a:solidFill>
                  <a:srgbClr val="FFFFFF"/>
                </a:solidFill>
              </a:rPr>
              <a:t>Own approach</a:t>
            </a:r>
            <a:endParaRPr b="1" sz="1400">
              <a:solidFill>
                <a:srgbClr val="FFFFFF"/>
              </a:solidFill>
            </a:endParaRPr>
          </a:p>
          <a:p>
            <a:pPr indent="-317500" lvl="1" marL="914400" rtl="0" algn="l">
              <a:spcBef>
                <a:spcPts val="0"/>
              </a:spcBef>
              <a:spcAft>
                <a:spcPts val="0"/>
              </a:spcAft>
              <a:buSzPts val="1400"/>
              <a:buAutoNum type="alphaLcPeriod"/>
            </a:pPr>
            <a:r>
              <a:rPr lang="de"/>
              <a:t>Example: A pipeline that builds on Akka and PyTorch.</a:t>
            </a:r>
            <a:endParaRPr/>
          </a:p>
          <a:p>
            <a:pPr indent="-317500" lvl="1" marL="914400" rtl="0" algn="l">
              <a:spcBef>
                <a:spcPts val="0"/>
              </a:spcBef>
              <a:spcAft>
                <a:spcPts val="0"/>
              </a:spcAft>
              <a:buSzPts val="1400"/>
              <a:buAutoNum type="alphaLcPeriod"/>
            </a:pPr>
            <a:r>
              <a:rPr lang="de"/>
              <a:t>Content: Demonstration on how the problems with existing solutions can be overcome; technical description of the pipeline and careful, scientific evaluation.</a:t>
            </a:r>
            <a:endParaRPr/>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Teaching Goals</a:t>
            </a:r>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de"/>
              <a:t>Study an interesting and relevant deep learning technique</a:t>
            </a:r>
            <a:endParaRPr/>
          </a:p>
          <a:p>
            <a:pPr indent="-342900" lvl="0" marL="457200" rtl="0" algn="l">
              <a:spcBef>
                <a:spcPts val="0"/>
              </a:spcBef>
              <a:spcAft>
                <a:spcPts val="0"/>
              </a:spcAft>
              <a:buSzPts val="1800"/>
              <a:buAutoNum type="arabicPeriod"/>
            </a:pPr>
            <a:r>
              <a:rPr lang="de"/>
              <a:t>Collect first experiences with</a:t>
            </a:r>
            <a:r>
              <a:rPr lang="de"/>
              <a:t> PyTorch and Tensorflow</a:t>
            </a:r>
            <a:endParaRPr/>
          </a:p>
          <a:p>
            <a:pPr indent="-342900" lvl="0" marL="457200" rtl="0" algn="l">
              <a:spcBef>
                <a:spcPts val="0"/>
              </a:spcBef>
              <a:spcAft>
                <a:spcPts val="0"/>
              </a:spcAft>
              <a:buSzPts val="1800"/>
              <a:buAutoNum type="arabicPeriod"/>
            </a:pPr>
            <a:r>
              <a:rPr lang="de"/>
              <a:t>Practice in distributed computing</a:t>
            </a:r>
            <a:endParaRPr/>
          </a:p>
          <a:p>
            <a:pPr indent="-342900" lvl="0" marL="457200" rtl="0" algn="l">
              <a:spcBef>
                <a:spcPts val="0"/>
              </a:spcBef>
              <a:spcAft>
                <a:spcPts val="0"/>
              </a:spcAft>
              <a:buSzPts val="1800"/>
              <a:buAutoNum type="arabicPeriod"/>
            </a:pPr>
            <a:r>
              <a:rPr lang="de"/>
              <a:t>Develop a complex project in Akka/PyTorch/Tensorflow/...</a:t>
            </a:r>
            <a:endParaRPr/>
          </a:p>
          <a:p>
            <a:pPr indent="-342900" lvl="0" marL="457200" rtl="0" algn="l">
              <a:spcBef>
                <a:spcPts val="0"/>
              </a:spcBef>
              <a:spcAft>
                <a:spcPts val="0"/>
              </a:spcAft>
              <a:buSzPts val="1800"/>
              <a:buAutoNum type="arabicPeriod"/>
            </a:pPr>
            <a:r>
              <a:rPr lang="de"/>
              <a:t>Work with real-life system limitations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Project Outline</a:t>
            </a:r>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de" sz="1400"/>
              <a:t>Find a topic (NN type + data type + use case)</a:t>
            </a:r>
            <a:endParaRPr sz="1400"/>
          </a:p>
          <a:p>
            <a:pPr indent="-317500" lvl="0" marL="457200" rtl="0" algn="l">
              <a:spcBef>
                <a:spcPts val="0"/>
              </a:spcBef>
              <a:spcAft>
                <a:spcPts val="0"/>
              </a:spcAft>
              <a:buSzPts val="1400"/>
              <a:buAutoNum type="arabicPeriod"/>
            </a:pPr>
            <a:r>
              <a:rPr lang="de" sz="1400"/>
              <a:t>Study your topic (paper, documentation, blogs)</a:t>
            </a:r>
            <a:endParaRPr sz="1400"/>
          </a:p>
          <a:p>
            <a:pPr indent="-317500" lvl="0" marL="457200" rtl="0" algn="l">
              <a:spcBef>
                <a:spcPts val="0"/>
              </a:spcBef>
              <a:spcAft>
                <a:spcPts val="0"/>
              </a:spcAft>
              <a:buSzPts val="1400"/>
              <a:buAutoNum type="arabicPeriod"/>
            </a:pPr>
            <a:r>
              <a:rPr lang="de" sz="1400"/>
              <a:t>Construct your use case (e.g. search kaggle for datasets and classification tasks)</a:t>
            </a:r>
            <a:endParaRPr sz="1400"/>
          </a:p>
          <a:p>
            <a:pPr indent="-317500" lvl="0" marL="457200" rtl="0" algn="l">
              <a:spcBef>
                <a:spcPts val="0"/>
              </a:spcBef>
              <a:spcAft>
                <a:spcPts val="0"/>
              </a:spcAft>
              <a:buSzPts val="1400"/>
              <a:buAutoNum type="arabicPeriod"/>
            </a:pPr>
            <a:r>
              <a:rPr lang="de" sz="1400"/>
              <a:t>Setup existing solutions on your laptop and on one PI (using solutions from e.g. Tensorflow and PyTorch)</a:t>
            </a:r>
            <a:endParaRPr sz="1400"/>
          </a:p>
          <a:p>
            <a:pPr indent="-317500" lvl="0" marL="457200" rtl="0" algn="l">
              <a:spcBef>
                <a:spcPts val="0"/>
              </a:spcBef>
              <a:spcAft>
                <a:spcPts val="0"/>
              </a:spcAft>
              <a:buSzPts val="1400"/>
              <a:buAutoNum type="arabicPeriod"/>
            </a:pPr>
            <a:r>
              <a:rPr lang="de" sz="1400"/>
              <a:t>Evaluate the existing solutions (based on your specific use case)</a:t>
            </a:r>
            <a:endParaRPr sz="1400"/>
          </a:p>
          <a:p>
            <a:pPr indent="-317500" lvl="0" marL="457200" rtl="0" algn="l">
              <a:spcBef>
                <a:spcPts val="0"/>
              </a:spcBef>
              <a:spcAft>
                <a:spcPts val="0"/>
              </a:spcAft>
              <a:buSzPts val="1400"/>
              <a:buAutoNum type="arabicPeriod"/>
            </a:pPr>
            <a:r>
              <a:rPr lang="de" sz="1400"/>
              <a:t>Distribute an existing solution (bia e.g. PyTorch Distributed)</a:t>
            </a:r>
            <a:endParaRPr sz="1400"/>
          </a:p>
          <a:p>
            <a:pPr indent="-317500" lvl="0" marL="457200" rtl="0" algn="l">
              <a:spcBef>
                <a:spcPts val="0"/>
              </a:spcBef>
              <a:spcAft>
                <a:spcPts val="0"/>
              </a:spcAft>
              <a:buSzPts val="1400"/>
              <a:buAutoNum type="arabicPeriod"/>
            </a:pPr>
            <a:r>
              <a:rPr lang="de" sz="1400"/>
              <a:t>Analyze: Does it work? How fast is it? How robust is it? When does it crash and why?</a:t>
            </a:r>
            <a:endParaRPr sz="1400"/>
          </a:p>
          <a:p>
            <a:pPr indent="0" lvl="0" marL="0" rtl="0" algn="l">
              <a:spcBef>
                <a:spcPts val="1600"/>
              </a:spcBef>
              <a:spcAft>
                <a:spcPts val="0"/>
              </a:spcAft>
              <a:buNone/>
            </a:pPr>
            <a:r>
              <a:rPr b="1" lang="de" sz="1400">
                <a:solidFill>
                  <a:srgbClr val="FFFFFF"/>
                </a:solidFill>
              </a:rPr>
              <a:t>→ Decision on how to proceed: Optimize existing pipelines vs. rebuild them using e.g. Akka? </a:t>
            </a:r>
            <a:endParaRPr b="1" sz="1400">
              <a:solidFill>
                <a:srgbClr val="FFFFFF"/>
              </a:solidFill>
            </a:endParaRPr>
          </a:p>
          <a:p>
            <a:pPr indent="-317500" lvl="0" marL="457200" rtl="0" algn="l">
              <a:spcBef>
                <a:spcPts val="1600"/>
              </a:spcBef>
              <a:spcAft>
                <a:spcPts val="0"/>
              </a:spcAft>
              <a:buSzPts val="1400"/>
              <a:buAutoNum type="arabicPeriod"/>
            </a:pPr>
            <a:r>
              <a:rPr lang="de" sz="1400"/>
              <a:t>Read up on Java/Python memory management and application profiling; read up on Akka</a:t>
            </a:r>
            <a:endParaRPr sz="1400"/>
          </a:p>
          <a:p>
            <a:pPr indent="-317500" lvl="0" marL="457200" rtl="0" algn="l">
              <a:spcBef>
                <a:spcPts val="0"/>
              </a:spcBef>
              <a:spcAft>
                <a:spcPts val="0"/>
              </a:spcAft>
              <a:buSzPts val="1400"/>
              <a:buAutoNum type="arabicPeriod"/>
            </a:pPr>
            <a:r>
              <a:rPr lang="de" sz="1400"/>
              <a:t>Enter optimization phase:</a:t>
            </a:r>
            <a:endParaRPr sz="1400"/>
          </a:p>
          <a:p>
            <a:pPr indent="-317500" lvl="1" marL="914400" rtl="0" algn="l">
              <a:spcBef>
                <a:spcPts val="0"/>
              </a:spcBef>
              <a:spcAft>
                <a:spcPts val="0"/>
              </a:spcAft>
              <a:buSzPts val="1400"/>
              <a:buAutoNum type="alphaLcPeriod"/>
            </a:pPr>
            <a:r>
              <a:rPr lang="de"/>
              <a:t>Rebuild the model training pipeline in Akka</a:t>
            </a:r>
            <a:endParaRPr/>
          </a:p>
          <a:p>
            <a:pPr indent="-317500" lvl="1" marL="914400" rtl="0" algn="l">
              <a:spcBef>
                <a:spcPts val="0"/>
              </a:spcBef>
              <a:spcAft>
                <a:spcPts val="0"/>
              </a:spcAft>
              <a:buSzPts val="1400"/>
              <a:buAutoNum type="alphaLcPeriod"/>
            </a:pPr>
            <a:r>
              <a:rPr lang="de"/>
              <a:t>Optimize the model training pipeline: e.g. model distribution; disk spilling, data partitioning, …</a:t>
            </a:r>
            <a:endParaRPr/>
          </a:p>
          <a:p>
            <a:pPr indent="-317500" lvl="1" marL="914400" rtl="0" algn="l">
              <a:spcBef>
                <a:spcPts val="0"/>
              </a:spcBef>
              <a:spcAft>
                <a:spcPts val="0"/>
              </a:spcAft>
              <a:buSzPts val="1400"/>
              <a:buAutoNum type="alphaLcPeriod"/>
            </a:pPr>
            <a:r>
              <a:rPr lang="de"/>
              <a:t>Test, improve, test, improve, test, ...</a:t>
            </a:r>
            <a:endParaRPr/>
          </a:p>
          <a:p>
            <a:pPr indent="-317500" lvl="0" marL="457200" rtl="0" algn="l">
              <a:spcBef>
                <a:spcPts val="0"/>
              </a:spcBef>
              <a:spcAft>
                <a:spcPts val="0"/>
              </a:spcAft>
              <a:buSzPts val="1400"/>
              <a:buAutoNum type="arabicPeriod"/>
            </a:pPr>
            <a:r>
              <a:rPr lang="de" sz="1400"/>
              <a:t>Write your 2-2,5 pages case study report</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Next Steps</a:t>
            </a:r>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de"/>
              <a:t>Find a topic (NN type + data type + use case)</a:t>
            </a:r>
            <a:endParaRPr/>
          </a:p>
          <a:p>
            <a:pPr indent="-342900" lvl="1" marL="914400" rtl="0" algn="l">
              <a:spcBef>
                <a:spcPts val="0"/>
              </a:spcBef>
              <a:spcAft>
                <a:spcPts val="0"/>
              </a:spcAft>
              <a:buSzPts val="1800"/>
              <a:buAutoNum type="alphaLcPeriod"/>
            </a:pPr>
            <a:r>
              <a:rPr lang="de" sz="1800"/>
              <a:t>We provide some first material in the remainder of this session</a:t>
            </a:r>
            <a:endParaRPr sz="1800"/>
          </a:p>
          <a:p>
            <a:pPr indent="-342900" lvl="1" marL="914400" rtl="0" algn="l">
              <a:spcBef>
                <a:spcPts val="0"/>
              </a:spcBef>
              <a:spcAft>
                <a:spcPts val="0"/>
              </a:spcAft>
              <a:buSzPts val="1800"/>
              <a:buAutoNum type="alphaLcPeriod"/>
            </a:pPr>
            <a:r>
              <a:rPr lang="de" sz="1800"/>
              <a:t>Then find two or three projects that you would like to work on</a:t>
            </a:r>
            <a:endParaRPr sz="1800"/>
          </a:p>
          <a:p>
            <a:pPr indent="-342900" lvl="1" marL="914400" rtl="0" algn="l">
              <a:spcBef>
                <a:spcPts val="0"/>
              </a:spcBef>
              <a:spcAft>
                <a:spcPts val="0"/>
              </a:spcAft>
              <a:buSzPts val="1800"/>
              <a:buAutoNum type="alphaLcPeriod"/>
            </a:pPr>
            <a:r>
              <a:rPr lang="de" sz="1800"/>
              <a:t>Afterwards we together assign the topics</a:t>
            </a:r>
            <a:endParaRPr sz="1800"/>
          </a:p>
          <a:p>
            <a:pPr indent="-342900" lvl="0" marL="457200" rtl="0" algn="l">
              <a:spcBef>
                <a:spcPts val="0"/>
              </a:spcBef>
              <a:spcAft>
                <a:spcPts val="0"/>
              </a:spcAft>
              <a:buSzPts val="1800"/>
              <a:buAutoNum type="arabicPeriod"/>
            </a:pPr>
            <a:r>
              <a:rPr lang="de"/>
              <a:t>Study your topic (paper, documentation, blogs, ...)</a:t>
            </a:r>
            <a:endParaRPr/>
          </a:p>
          <a:p>
            <a:pPr indent="0" lvl="0" marL="0" rtl="0" algn="l">
              <a:spcBef>
                <a:spcPts val="1600"/>
              </a:spcBef>
              <a:spcAft>
                <a:spcPts val="0"/>
              </a:spcAft>
              <a:buNone/>
            </a:pPr>
            <a:r>
              <a:t/>
            </a:r>
            <a:endParaRPr sz="1000"/>
          </a:p>
          <a:p>
            <a:pPr indent="-342900" lvl="0" marL="457200" rtl="0" algn="l">
              <a:spcBef>
                <a:spcPts val="1600"/>
              </a:spcBef>
              <a:spcAft>
                <a:spcPts val="0"/>
              </a:spcAft>
              <a:buSzPts val="1800"/>
              <a:buChar char="●"/>
            </a:pPr>
            <a:r>
              <a:rPr lang="de"/>
              <a:t>We will provide additional material for </a:t>
            </a:r>
            <a:r>
              <a:rPr b="1" lang="de">
                <a:solidFill>
                  <a:srgbClr val="FFFFFF"/>
                </a:solidFill>
              </a:rPr>
              <a:t>good practices in writing java code</a:t>
            </a:r>
            <a:r>
              <a:rPr lang="de"/>
              <a:t> and on </a:t>
            </a:r>
            <a:r>
              <a:rPr b="1" lang="de">
                <a:solidFill>
                  <a:srgbClr val="FFFFFF"/>
                </a:solidFill>
              </a:rPr>
              <a:t>scientific paper writing</a:t>
            </a:r>
            <a:r>
              <a:rPr lang="de"/>
              <a:t> in the next session.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idx="4294967295" type="title"/>
          </p:nvPr>
        </p:nvSpPr>
        <p:spPr>
          <a:xfrm>
            <a:off x="311700" y="372500"/>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de">
                <a:solidFill>
                  <a:schemeClr val="lt1"/>
                </a:solidFill>
              </a:rPr>
              <a:t>About us</a:t>
            </a:r>
            <a:endParaRPr>
              <a:solidFill>
                <a:schemeClr val="lt1"/>
              </a:solidFill>
            </a:endParaRPr>
          </a:p>
        </p:txBody>
      </p:sp>
      <p:sp>
        <p:nvSpPr>
          <p:cNvPr id="67" name="Google Shape;67;p14"/>
          <p:cNvSpPr txBox="1"/>
          <p:nvPr>
            <p:ph idx="4294967295" type="body"/>
          </p:nvPr>
        </p:nvSpPr>
        <p:spPr>
          <a:xfrm>
            <a:off x="2216025" y="3108900"/>
            <a:ext cx="25023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de" sz="1700">
                <a:solidFill>
                  <a:schemeClr val="dk1"/>
                </a:solidFill>
              </a:rPr>
              <a:t>Dr. Thorsten Papenbrock</a:t>
            </a:r>
            <a:endParaRPr sz="1700">
              <a:solidFill>
                <a:schemeClr val="dk1"/>
              </a:solidFill>
            </a:endParaRPr>
          </a:p>
        </p:txBody>
      </p:sp>
      <p:sp>
        <p:nvSpPr>
          <p:cNvPr id="68" name="Google Shape;68;p14"/>
          <p:cNvSpPr txBox="1"/>
          <p:nvPr>
            <p:ph idx="4294967295" type="body"/>
          </p:nvPr>
        </p:nvSpPr>
        <p:spPr>
          <a:xfrm>
            <a:off x="2378488" y="3946461"/>
            <a:ext cx="2177400" cy="1153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de" sz="1300"/>
              <a:t>Senior Researcher at HPI</a:t>
            </a:r>
            <a:br>
              <a:rPr lang="de" sz="1300"/>
            </a:br>
            <a:r>
              <a:rPr lang="de" sz="1300"/>
              <a:t>Information Systems Group</a:t>
            </a:r>
            <a:endParaRPr sz="1300"/>
          </a:p>
          <a:p>
            <a:pPr indent="0" lvl="0" marL="0" rtl="0" algn="ctr">
              <a:lnSpc>
                <a:spcPct val="100000"/>
              </a:lnSpc>
              <a:spcBef>
                <a:spcPts val="1600"/>
              </a:spcBef>
              <a:spcAft>
                <a:spcPts val="1600"/>
              </a:spcAft>
              <a:buNone/>
            </a:pPr>
            <a:r>
              <a:t/>
            </a:r>
            <a:endParaRPr sz="1300"/>
          </a:p>
        </p:txBody>
      </p:sp>
      <p:sp>
        <p:nvSpPr>
          <p:cNvPr id="69" name="Google Shape;69;p14"/>
          <p:cNvSpPr txBox="1"/>
          <p:nvPr>
            <p:ph idx="4294967295" type="body"/>
          </p:nvPr>
        </p:nvSpPr>
        <p:spPr>
          <a:xfrm>
            <a:off x="458812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de" sz="1700">
                <a:solidFill>
                  <a:schemeClr val="dk1"/>
                </a:solidFill>
              </a:rPr>
              <a:t>Phillip Wenig</a:t>
            </a:r>
            <a:endParaRPr sz="1700">
              <a:solidFill>
                <a:schemeClr val="dk1"/>
              </a:solidFill>
            </a:endParaRPr>
          </a:p>
        </p:txBody>
      </p:sp>
      <p:sp>
        <p:nvSpPr>
          <p:cNvPr id="70" name="Google Shape;70;p14"/>
          <p:cNvSpPr txBox="1"/>
          <p:nvPr>
            <p:ph idx="4294967295" type="body"/>
          </p:nvPr>
        </p:nvSpPr>
        <p:spPr>
          <a:xfrm>
            <a:off x="4588107" y="3946461"/>
            <a:ext cx="2177400" cy="1153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de" sz="1300"/>
              <a:t>PhD Student at HPI, Information Systems Group</a:t>
            </a:r>
            <a:endParaRPr sz="1300"/>
          </a:p>
          <a:p>
            <a:pPr indent="0" lvl="0" marL="0" rtl="0" algn="ctr">
              <a:spcBef>
                <a:spcPts val="1600"/>
              </a:spcBef>
              <a:spcAft>
                <a:spcPts val="1600"/>
              </a:spcAft>
              <a:buNone/>
            </a:pPr>
            <a:r>
              <a:t/>
            </a:r>
            <a:endParaRPr sz="1300"/>
          </a:p>
        </p:txBody>
      </p:sp>
      <p:cxnSp>
        <p:nvCxnSpPr>
          <p:cNvPr id="71" name="Google Shape;71;p14"/>
          <p:cNvCxnSpPr/>
          <p:nvPr/>
        </p:nvCxnSpPr>
        <p:spPr>
          <a:xfrm>
            <a:off x="3331738" y="3866738"/>
            <a:ext cx="270900" cy="0"/>
          </a:xfrm>
          <a:prstGeom prst="straightConnector1">
            <a:avLst/>
          </a:prstGeom>
          <a:noFill/>
          <a:ln cap="flat" cmpd="sng" w="9525">
            <a:solidFill>
              <a:srgbClr val="9E9E9E"/>
            </a:solidFill>
            <a:prstDash val="solid"/>
            <a:round/>
            <a:headEnd len="sm" w="sm" type="none"/>
            <a:tailEnd len="sm" w="sm" type="none"/>
          </a:ln>
        </p:spPr>
      </p:cxnSp>
      <p:cxnSp>
        <p:nvCxnSpPr>
          <p:cNvPr id="72" name="Google Shape;72;p14"/>
          <p:cNvCxnSpPr/>
          <p:nvPr/>
        </p:nvCxnSpPr>
        <p:spPr>
          <a:xfrm>
            <a:off x="5541363" y="3866738"/>
            <a:ext cx="270900" cy="0"/>
          </a:xfrm>
          <a:prstGeom prst="straightConnector1">
            <a:avLst/>
          </a:prstGeom>
          <a:noFill/>
          <a:ln cap="flat" cmpd="sng" w="9525">
            <a:solidFill>
              <a:srgbClr val="9E9E9E"/>
            </a:solidFill>
            <a:prstDash val="solid"/>
            <a:round/>
            <a:headEnd len="sm" w="sm" type="none"/>
            <a:tailEnd len="sm" w="sm" type="none"/>
          </a:ln>
        </p:spPr>
      </p:cxnSp>
      <p:pic>
        <p:nvPicPr>
          <p:cNvPr id="73" name="Google Shape;73;p14"/>
          <p:cNvPicPr preferRelativeResize="0"/>
          <p:nvPr/>
        </p:nvPicPr>
        <p:blipFill rotWithShape="1">
          <a:blip r:embed="rId3">
            <a:alphaModFix/>
          </a:blip>
          <a:srcRect b="25205" l="0" r="0" t="0"/>
          <a:stretch/>
        </p:blipFill>
        <p:spPr>
          <a:xfrm>
            <a:off x="4862975" y="1322375"/>
            <a:ext cx="1644300" cy="1644000"/>
          </a:xfrm>
          <a:prstGeom prst="ellipse">
            <a:avLst/>
          </a:prstGeom>
          <a:noFill/>
          <a:ln>
            <a:noFill/>
          </a:ln>
        </p:spPr>
      </p:pic>
      <p:pic>
        <p:nvPicPr>
          <p:cNvPr id="74" name="Google Shape;74;p14"/>
          <p:cNvPicPr preferRelativeResize="0"/>
          <p:nvPr/>
        </p:nvPicPr>
        <p:blipFill rotWithShape="1">
          <a:blip r:embed="rId4">
            <a:alphaModFix/>
          </a:blip>
          <a:srcRect b="19054" l="0" r="0" t="0"/>
          <a:stretch/>
        </p:blipFill>
        <p:spPr>
          <a:xfrm>
            <a:off x="2645025" y="1322225"/>
            <a:ext cx="1644300" cy="16443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e"/>
              <a:t>Akka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Overview on Neuronal Network Types</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de"/>
              <a:t>Artificial Neural Networks (Vanilla NNs)</a:t>
            </a:r>
            <a:endParaRPr/>
          </a:p>
          <a:p>
            <a:pPr indent="-342900" lvl="0" marL="457200" rtl="0" algn="l">
              <a:spcBef>
                <a:spcPts val="0"/>
              </a:spcBef>
              <a:spcAft>
                <a:spcPts val="0"/>
              </a:spcAft>
              <a:buSzPts val="1800"/>
              <a:buAutoNum type="arabicPeriod"/>
            </a:pPr>
            <a:r>
              <a:rPr lang="de"/>
              <a:t>Convolutional Neural Networks (CNNs)</a:t>
            </a:r>
            <a:endParaRPr/>
          </a:p>
          <a:p>
            <a:pPr indent="-342900" lvl="0" marL="457200" rtl="0" algn="l">
              <a:spcBef>
                <a:spcPts val="0"/>
              </a:spcBef>
              <a:spcAft>
                <a:spcPts val="0"/>
              </a:spcAft>
              <a:buSzPts val="1800"/>
              <a:buAutoNum type="arabicPeriod"/>
            </a:pPr>
            <a:r>
              <a:rPr lang="de"/>
              <a:t>Recurrent Neural Networks (RNNs)</a:t>
            </a:r>
            <a:endParaRPr/>
          </a:p>
          <a:p>
            <a:pPr indent="-342900" lvl="0" marL="457200" rtl="0" algn="l">
              <a:spcBef>
                <a:spcPts val="0"/>
              </a:spcBef>
              <a:spcAft>
                <a:spcPts val="0"/>
              </a:spcAft>
              <a:buSzPts val="1800"/>
              <a:buAutoNum type="arabicPeriod"/>
            </a:pPr>
            <a:r>
              <a:rPr lang="de"/>
              <a:t>Graph Convolution Networks (GCNs)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e"/>
              <a:t>Distributing Machine Learning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5"/>
          <p:cNvSpPr/>
          <p:nvPr/>
        </p:nvSpPr>
        <p:spPr>
          <a:xfrm>
            <a:off x="5698550" y="923325"/>
            <a:ext cx="1202700" cy="14430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35"/>
          <p:cNvGrpSpPr/>
          <p:nvPr/>
        </p:nvGrpSpPr>
        <p:grpSpPr>
          <a:xfrm>
            <a:off x="5414563" y="2972175"/>
            <a:ext cx="1770675" cy="1248000"/>
            <a:chOff x="5433063" y="3177450"/>
            <a:chExt cx="1770675" cy="1248000"/>
          </a:xfrm>
        </p:grpSpPr>
        <p:sp>
          <p:nvSpPr>
            <p:cNvPr id="202" name="Google Shape;202;p35"/>
            <p:cNvSpPr/>
            <p:nvPr/>
          </p:nvSpPr>
          <p:spPr>
            <a:xfrm>
              <a:off x="543306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p:nvPr/>
          </p:nvSpPr>
          <p:spPr>
            <a:xfrm>
              <a:off x="5918488"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5"/>
            <p:cNvSpPr/>
            <p:nvPr/>
          </p:nvSpPr>
          <p:spPr>
            <a:xfrm>
              <a:off x="591848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5"/>
            <p:cNvSpPr/>
            <p:nvPr/>
          </p:nvSpPr>
          <p:spPr>
            <a:xfrm>
              <a:off x="5918488"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5"/>
            <p:cNvSpPr/>
            <p:nvPr/>
          </p:nvSpPr>
          <p:spPr>
            <a:xfrm>
              <a:off x="6403913"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5"/>
            <p:cNvSpPr/>
            <p:nvPr/>
          </p:nvSpPr>
          <p:spPr>
            <a:xfrm>
              <a:off x="640391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5"/>
            <p:cNvSpPr/>
            <p:nvPr/>
          </p:nvSpPr>
          <p:spPr>
            <a:xfrm>
              <a:off x="6403913"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a:off x="688933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35"/>
            <p:cNvCxnSpPr>
              <a:endCxn id="204" idx="2"/>
            </p:cNvCxnSpPr>
            <p:nvPr/>
          </p:nvCxnSpPr>
          <p:spPr>
            <a:xfrm>
              <a:off x="5747488"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11" name="Google Shape;211;p35"/>
            <p:cNvCxnSpPr>
              <a:stCxn id="202" idx="6"/>
              <a:endCxn id="203" idx="2"/>
            </p:cNvCxnSpPr>
            <p:nvPr/>
          </p:nvCxnSpPr>
          <p:spPr>
            <a:xfrm flipH="1" rot="10800000">
              <a:off x="574746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12" name="Google Shape;212;p35"/>
            <p:cNvCxnSpPr>
              <a:stCxn id="202" idx="6"/>
              <a:endCxn id="205" idx="2"/>
            </p:cNvCxnSpPr>
            <p:nvPr/>
          </p:nvCxnSpPr>
          <p:spPr>
            <a:xfrm>
              <a:off x="574746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13" name="Google Shape;213;p35"/>
            <p:cNvCxnSpPr>
              <a:endCxn id="206" idx="2"/>
            </p:cNvCxnSpPr>
            <p:nvPr/>
          </p:nvCxnSpPr>
          <p:spPr>
            <a:xfrm>
              <a:off x="6232913" y="33346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14" name="Google Shape;214;p35"/>
            <p:cNvCxnSpPr>
              <a:endCxn id="207" idx="2"/>
            </p:cNvCxnSpPr>
            <p:nvPr/>
          </p:nvCxnSpPr>
          <p:spPr>
            <a:xfrm>
              <a:off x="62329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15" name="Google Shape;215;p35"/>
            <p:cNvCxnSpPr>
              <a:stCxn id="203" idx="6"/>
              <a:endCxn id="208" idx="2"/>
            </p:cNvCxnSpPr>
            <p:nvPr/>
          </p:nvCxnSpPr>
          <p:spPr>
            <a:xfrm>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16" name="Google Shape;216;p35"/>
            <p:cNvCxnSpPr>
              <a:stCxn id="204" idx="6"/>
              <a:endCxn id="206" idx="2"/>
            </p:cNvCxnSpPr>
            <p:nvPr/>
          </p:nvCxnSpPr>
          <p:spPr>
            <a:xfrm flipH="1" rot="10800000">
              <a:off x="6232888"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17" name="Google Shape;217;p35"/>
            <p:cNvCxnSpPr>
              <a:endCxn id="207" idx="2"/>
            </p:cNvCxnSpPr>
            <p:nvPr/>
          </p:nvCxnSpPr>
          <p:spPr>
            <a:xfrm>
              <a:off x="62329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18" name="Google Shape;218;p35"/>
            <p:cNvCxnSpPr>
              <a:stCxn id="204" idx="6"/>
              <a:endCxn id="208" idx="2"/>
            </p:cNvCxnSpPr>
            <p:nvPr/>
          </p:nvCxnSpPr>
          <p:spPr>
            <a:xfrm>
              <a:off x="6232888"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19" name="Google Shape;219;p35"/>
            <p:cNvCxnSpPr>
              <a:stCxn id="205" idx="6"/>
              <a:endCxn id="206" idx="2"/>
            </p:cNvCxnSpPr>
            <p:nvPr/>
          </p:nvCxnSpPr>
          <p:spPr>
            <a:xfrm flipH="1" rot="10800000">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20" name="Google Shape;220;p35"/>
            <p:cNvCxnSpPr>
              <a:endCxn id="207" idx="2"/>
            </p:cNvCxnSpPr>
            <p:nvPr/>
          </p:nvCxnSpPr>
          <p:spPr>
            <a:xfrm flipH="1" rot="10800000">
              <a:off x="623291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35"/>
            <p:cNvCxnSpPr>
              <a:endCxn id="208" idx="2"/>
            </p:cNvCxnSpPr>
            <p:nvPr/>
          </p:nvCxnSpPr>
          <p:spPr>
            <a:xfrm>
              <a:off x="6232913" y="42682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35"/>
            <p:cNvCxnSpPr>
              <a:stCxn id="206" idx="6"/>
              <a:endCxn id="209" idx="2"/>
            </p:cNvCxnSpPr>
            <p:nvPr/>
          </p:nvCxnSpPr>
          <p:spPr>
            <a:xfrm>
              <a:off x="67183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23" name="Google Shape;223;p35"/>
            <p:cNvCxnSpPr>
              <a:stCxn id="207" idx="6"/>
              <a:endCxn id="209" idx="2"/>
            </p:cNvCxnSpPr>
            <p:nvPr/>
          </p:nvCxnSpPr>
          <p:spPr>
            <a:xfrm>
              <a:off x="67183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24" name="Google Shape;224;p35"/>
            <p:cNvCxnSpPr>
              <a:stCxn id="208" idx="6"/>
              <a:endCxn id="209" idx="2"/>
            </p:cNvCxnSpPr>
            <p:nvPr/>
          </p:nvCxnSpPr>
          <p:spPr>
            <a:xfrm flipH="1" rot="10800000">
              <a:off x="6718313" y="3801450"/>
              <a:ext cx="171000" cy="466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555600"/>
            <a:ext cx="3111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Data Parallel Distribution</a:t>
            </a:r>
            <a:endParaRPr/>
          </a:p>
        </p:txBody>
      </p:sp>
      <p:sp>
        <p:nvSpPr>
          <p:cNvPr id="230" name="Google Shape;230;p36"/>
          <p:cNvSpPr txBox="1"/>
          <p:nvPr>
            <p:ph idx="1" type="body"/>
          </p:nvPr>
        </p:nvSpPr>
        <p:spPr>
          <a:xfrm>
            <a:off x="311700" y="1389600"/>
            <a:ext cx="3111000" cy="3179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de"/>
              <a:t>Split dataset across multiple nodes in a cluster</a:t>
            </a:r>
            <a:endParaRPr/>
          </a:p>
          <a:p>
            <a:pPr indent="-304800" lvl="0" marL="457200" rtl="0" algn="l">
              <a:spcBef>
                <a:spcPts val="0"/>
              </a:spcBef>
              <a:spcAft>
                <a:spcPts val="0"/>
              </a:spcAft>
              <a:buSzPts val="1200"/>
              <a:buChar char="-"/>
            </a:pPr>
            <a:r>
              <a:rPr lang="de"/>
              <a:t>Often done with random partitioning</a:t>
            </a:r>
            <a:endParaRPr/>
          </a:p>
          <a:p>
            <a:pPr indent="-304800" lvl="0" marL="457200" rtl="0" algn="l">
              <a:spcBef>
                <a:spcPts val="0"/>
              </a:spcBef>
              <a:spcAft>
                <a:spcPts val="0"/>
              </a:spcAft>
              <a:buSzPts val="1200"/>
              <a:buChar char="-"/>
            </a:pPr>
            <a:r>
              <a:rPr lang="de"/>
              <a:t>Training a model on each node</a:t>
            </a:r>
            <a:endParaRPr/>
          </a:p>
          <a:p>
            <a:pPr indent="-304800" lvl="0" marL="457200" rtl="0" algn="l">
              <a:spcBef>
                <a:spcPts val="0"/>
              </a:spcBef>
              <a:spcAft>
                <a:spcPts val="0"/>
              </a:spcAft>
              <a:buSzPts val="1200"/>
              <a:buChar char="-"/>
            </a:pPr>
            <a:r>
              <a:rPr lang="de"/>
              <a:t>Communicating between nodes to update the models to a global model</a:t>
            </a:r>
            <a:endParaRPr/>
          </a:p>
        </p:txBody>
      </p:sp>
      <p:sp>
        <p:nvSpPr>
          <p:cNvPr id="231" name="Google Shape;231;p36"/>
          <p:cNvSpPr/>
          <p:nvPr/>
        </p:nvSpPr>
        <p:spPr>
          <a:xfrm>
            <a:off x="5698550" y="923325"/>
            <a:ext cx="1202700" cy="14430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36"/>
          <p:cNvGrpSpPr/>
          <p:nvPr/>
        </p:nvGrpSpPr>
        <p:grpSpPr>
          <a:xfrm>
            <a:off x="5414563" y="2972175"/>
            <a:ext cx="1770675" cy="1248000"/>
            <a:chOff x="5433063" y="3177450"/>
            <a:chExt cx="1770675" cy="1248000"/>
          </a:xfrm>
        </p:grpSpPr>
        <p:sp>
          <p:nvSpPr>
            <p:cNvPr id="233" name="Google Shape;233;p36"/>
            <p:cNvSpPr/>
            <p:nvPr/>
          </p:nvSpPr>
          <p:spPr>
            <a:xfrm>
              <a:off x="543306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p:nvPr/>
          </p:nvSpPr>
          <p:spPr>
            <a:xfrm>
              <a:off x="5918488"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p:nvPr/>
          </p:nvSpPr>
          <p:spPr>
            <a:xfrm>
              <a:off x="591848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p:nvPr/>
          </p:nvSpPr>
          <p:spPr>
            <a:xfrm>
              <a:off x="5918488"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p:nvPr/>
          </p:nvSpPr>
          <p:spPr>
            <a:xfrm>
              <a:off x="6403913"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6"/>
            <p:cNvSpPr/>
            <p:nvPr/>
          </p:nvSpPr>
          <p:spPr>
            <a:xfrm>
              <a:off x="640391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p:nvPr/>
          </p:nvSpPr>
          <p:spPr>
            <a:xfrm>
              <a:off x="6403913"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p:nvPr/>
          </p:nvSpPr>
          <p:spPr>
            <a:xfrm>
              <a:off x="688933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36"/>
            <p:cNvCxnSpPr>
              <a:endCxn id="235" idx="2"/>
            </p:cNvCxnSpPr>
            <p:nvPr/>
          </p:nvCxnSpPr>
          <p:spPr>
            <a:xfrm>
              <a:off x="5747488"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42" name="Google Shape;242;p36"/>
            <p:cNvCxnSpPr>
              <a:stCxn id="233" idx="6"/>
              <a:endCxn id="234" idx="2"/>
            </p:cNvCxnSpPr>
            <p:nvPr/>
          </p:nvCxnSpPr>
          <p:spPr>
            <a:xfrm flipH="1" rot="10800000">
              <a:off x="574746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43" name="Google Shape;243;p36"/>
            <p:cNvCxnSpPr>
              <a:stCxn id="233" idx="6"/>
              <a:endCxn id="236" idx="2"/>
            </p:cNvCxnSpPr>
            <p:nvPr/>
          </p:nvCxnSpPr>
          <p:spPr>
            <a:xfrm>
              <a:off x="574746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44" name="Google Shape;244;p36"/>
            <p:cNvCxnSpPr>
              <a:endCxn id="237" idx="2"/>
            </p:cNvCxnSpPr>
            <p:nvPr/>
          </p:nvCxnSpPr>
          <p:spPr>
            <a:xfrm>
              <a:off x="6232913" y="33346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45" name="Google Shape;245;p36"/>
            <p:cNvCxnSpPr>
              <a:endCxn id="238" idx="2"/>
            </p:cNvCxnSpPr>
            <p:nvPr/>
          </p:nvCxnSpPr>
          <p:spPr>
            <a:xfrm>
              <a:off x="62329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p36"/>
            <p:cNvCxnSpPr>
              <a:stCxn id="234" idx="6"/>
              <a:endCxn id="239" idx="2"/>
            </p:cNvCxnSpPr>
            <p:nvPr/>
          </p:nvCxnSpPr>
          <p:spPr>
            <a:xfrm>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47" name="Google Shape;247;p36"/>
            <p:cNvCxnSpPr>
              <a:stCxn id="235" idx="6"/>
              <a:endCxn id="237" idx="2"/>
            </p:cNvCxnSpPr>
            <p:nvPr/>
          </p:nvCxnSpPr>
          <p:spPr>
            <a:xfrm flipH="1" rot="10800000">
              <a:off x="6232888"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48" name="Google Shape;248;p36"/>
            <p:cNvCxnSpPr>
              <a:endCxn id="238" idx="2"/>
            </p:cNvCxnSpPr>
            <p:nvPr/>
          </p:nvCxnSpPr>
          <p:spPr>
            <a:xfrm>
              <a:off x="62329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6"/>
            <p:cNvCxnSpPr>
              <a:stCxn id="235" idx="6"/>
              <a:endCxn id="239" idx="2"/>
            </p:cNvCxnSpPr>
            <p:nvPr/>
          </p:nvCxnSpPr>
          <p:spPr>
            <a:xfrm>
              <a:off x="6232888"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6"/>
            <p:cNvCxnSpPr>
              <a:stCxn id="236" idx="6"/>
              <a:endCxn id="237" idx="2"/>
            </p:cNvCxnSpPr>
            <p:nvPr/>
          </p:nvCxnSpPr>
          <p:spPr>
            <a:xfrm flipH="1" rot="10800000">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51" name="Google Shape;251;p36"/>
            <p:cNvCxnSpPr>
              <a:endCxn id="238" idx="2"/>
            </p:cNvCxnSpPr>
            <p:nvPr/>
          </p:nvCxnSpPr>
          <p:spPr>
            <a:xfrm flipH="1" rot="10800000">
              <a:off x="623291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36"/>
            <p:cNvCxnSpPr>
              <a:endCxn id="239" idx="2"/>
            </p:cNvCxnSpPr>
            <p:nvPr/>
          </p:nvCxnSpPr>
          <p:spPr>
            <a:xfrm>
              <a:off x="6232913" y="42682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6"/>
            <p:cNvCxnSpPr>
              <a:stCxn id="237" idx="6"/>
              <a:endCxn id="240" idx="2"/>
            </p:cNvCxnSpPr>
            <p:nvPr/>
          </p:nvCxnSpPr>
          <p:spPr>
            <a:xfrm>
              <a:off x="67183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6"/>
            <p:cNvCxnSpPr>
              <a:stCxn id="238" idx="6"/>
              <a:endCxn id="240" idx="2"/>
            </p:cNvCxnSpPr>
            <p:nvPr/>
          </p:nvCxnSpPr>
          <p:spPr>
            <a:xfrm>
              <a:off x="67183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6"/>
            <p:cNvCxnSpPr>
              <a:stCxn id="239" idx="6"/>
              <a:endCxn id="240" idx="2"/>
            </p:cNvCxnSpPr>
            <p:nvPr/>
          </p:nvCxnSpPr>
          <p:spPr>
            <a:xfrm flipH="1" rot="10800000">
              <a:off x="6718313" y="3801450"/>
              <a:ext cx="171000" cy="466800"/>
            </a:xfrm>
            <a:prstGeom prst="straightConnector1">
              <a:avLst/>
            </a:prstGeom>
            <a:noFill/>
            <a:ln cap="flat" cmpd="sng" w="9525">
              <a:solidFill>
                <a:schemeClr val="dk2"/>
              </a:solidFill>
              <a:prstDash val="solid"/>
              <a:round/>
              <a:headEnd len="med" w="med" type="none"/>
              <a:tailEnd len="med" w="med" type="none"/>
            </a:ln>
          </p:spPr>
        </p:cxnSp>
      </p:grpSp>
      <p:cxnSp>
        <p:nvCxnSpPr>
          <p:cNvPr id="256" name="Google Shape;256;p36"/>
          <p:cNvCxnSpPr>
            <a:stCxn id="231" idx="2"/>
            <a:endCxn id="231" idx="4"/>
          </p:cNvCxnSpPr>
          <p:nvPr/>
        </p:nvCxnSpPr>
        <p:spPr>
          <a:xfrm>
            <a:off x="5698550" y="1644825"/>
            <a:ext cx="1202700" cy="0"/>
          </a:xfrm>
          <a:prstGeom prst="straightConnector1">
            <a:avLst/>
          </a:prstGeom>
          <a:noFill/>
          <a:ln cap="flat" cmpd="sng" w="38100">
            <a:solidFill>
              <a:srgbClr val="980000"/>
            </a:solidFill>
            <a:prstDash val="dash"/>
            <a:round/>
            <a:headEnd len="med" w="med" type="none"/>
            <a:tailEnd len="med" w="med" type="none"/>
          </a:ln>
        </p:spPr>
      </p:cxnSp>
      <p:cxnSp>
        <p:nvCxnSpPr>
          <p:cNvPr id="257" name="Google Shape;257;p36"/>
          <p:cNvCxnSpPr>
            <a:stCxn id="231" idx="3"/>
            <a:endCxn id="231" idx="1"/>
          </p:cNvCxnSpPr>
          <p:nvPr/>
        </p:nvCxnSpPr>
        <p:spPr>
          <a:xfrm rot="10800000">
            <a:off x="6299900" y="923325"/>
            <a:ext cx="0" cy="1443000"/>
          </a:xfrm>
          <a:prstGeom prst="straightConnector1">
            <a:avLst/>
          </a:prstGeom>
          <a:noFill/>
          <a:ln cap="flat" cmpd="sng" w="38100">
            <a:solidFill>
              <a:srgbClr val="980000"/>
            </a:solidFill>
            <a:prstDash val="dash"/>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555600"/>
            <a:ext cx="3425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Model</a:t>
            </a:r>
            <a:r>
              <a:rPr lang="de"/>
              <a:t> Parallel Distribution</a:t>
            </a:r>
            <a:endParaRPr/>
          </a:p>
        </p:txBody>
      </p:sp>
      <p:sp>
        <p:nvSpPr>
          <p:cNvPr id="263" name="Google Shape;263;p37"/>
          <p:cNvSpPr txBox="1"/>
          <p:nvPr>
            <p:ph idx="1" type="body"/>
          </p:nvPr>
        </p:nvSpPr>
        <p:spPr>
          <a:xfrm>
            <a:off x="311700" y="1389600"/>
            <a:ext cx="3111000" cy="3179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de"/>
              <a:t>Split the model across multiple nodes in a cluster</a:t>
            </a:r>
            <a:endParaRPr/>
          </a:p>
          <a:p>
            <a:pPr indent="-304800" lvl="0" marL="457200" rtl="0" algn="l">
              <a:spcBef>
                <a:spcPts val="0"/>
              </a:spcBef>
              <a:spcAft>
                <a:spcPts val="0"/>
              </a:spcAft>
              <a:buSzPts val="1200"/>
              <a:buChar char="-"/>
            </a:pPr>
            <a:r>
              <a:rPr lang="de"/>
              <a:t>Propagate data through the cluster for one training iteration</a:t>
            </a:r>
            <a:endParaRPr/>
          </a:p>
          <a:p>
            <a:pPr indent="-304800" lvl="0" marL="457200" rtl="0" algn="l">
              <a:spcBef>
                <a:spcPts val="0"/>
              </a:spcBef>
              <a:spcAft>
                <a:spcPts val="0"/>
              </a:spcAft>
              <a:buSzPts val="1200"/>
              <a:buChar char="-"/>
            </a:pPr>
            <a:r>
              <a:rPr lang="de"/>
              <a:t>Training one model within the cluster</a:t>
            </a:r>
            <a:endParaRPr/>
          </a:p>
          <a:p>
            <a:pPr indent="-304800" lvl="0" marL="457200" rtl="0" algn="l">
              <a:spcBef>
                <a:spcPts val="0"/>
              </a:spcBef>
              <a:spcAft>
                <a:spcPts val="0"/>
              </a:spcAft>
              <a:buSzPts val="1200"/>
              <a:buChar char="-"/>
            </a:pPr>
            <a:r>
              <a:rPr lang="de"/>
              <a:t>Communication between nodes to send calculations and gradients</a:t>
            </a:r>
            <a:endParaRPr/>
          </a:p>
        </p:txBody>
      </p:sp>
      <p:sp>
        <p:nvSpPr>
          <p:cNvPr id="264" name="Google Shape;264;p37"/>
          <p:cNvSpPr/>
          <p:nvPr/>
        </p:nvSpPr>
        <p:spPr>
          <a:xfrm>
            <a:off x="5698550" y="923325"/>
            <a:ext cx="1202700" cy="14430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37"/>
          <p:cNvGrpSpPr/>
          <p:nvPr/>
        </p:nvGrpSpPr>
        <p:grpSpPr>
          <a:xfrm>
            <a:off x="5414563" y="2972175"/>
            <a:ext cx="1770675" cy="1248000"/>
            <a:chOff x="5433063" y="3177450"/>
            <a:chExt cx="1770675" cy="1248000"/>
          </a:xfrm>
        </p:grpSpPr>
        <p:sp>
          <p:nvSpPr>
            <p:cNvPr id="266" name="Google Shape;266;p37"/>
            <p:cNvSpPr/>
            <p:nvPr/>
          </p:nvSpPr>
          <p:spPr>
            <a:xfrm>
              <a:off x="543306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5918488"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591848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5918488"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6403913" y="31774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6403913"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6403913" y="41110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6889338" y="3644250"/>
              <a:ext cx="314400" cy="31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37"/>
            <p:cNvCxnSpPr>
              <a:endCxn id="268" idx="2"/>
            </p:cNvCxnSpPr>
            <p:nvPr/>
          </p:nvCxnSpPr>
          <p:spPr>
            <a:xfrm>
              <a:off x="5747488"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a:stCxn id="266" idx="6"/>
              <a:endCxn id="267" idx="2"/>
            </p:cNvCxnSpPr>
            <p:nvPr/>
          </p:nvCxnSpPr>
          <p:spPr>
            <a:xfrm flipH="1" rot="10800000">
              <a:off x="574746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a:stCxn id="266" idx="6"/>
              <a:endCxn id="269" idx="2"/>
            </p:cNvCxnSpPr>
            <p:nvPr/>
          </p:nvCxnSpPr>
          <p:spPr>
            <a:xfrm>
              <a:off x="574746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a:endCxn id="270" idx="2"/>
            </p:cNvCxnSpPr>
            <p:nvPr/>
          </p:nvCxnSpPr>
          <p:spPr>
            <a:xfrm>
              <a:off x="6232913" y="33346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a:endCxn id="271" idx="2"/>
            </p:cNvCxnSpPr>
            <p:nvPr/>
          </p:nvCxnSpPr>
          <p:spPr>
            <a:xfrm>
              <a:off x="62329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a:stCxn id="267" idx="6"/>
              <a:endCxn id="272" idx="2"/>
            </p:cNvCxnSpPr>
            <p:nvPr/>
          </p:nvCxnSpPr>
          <p:spPr>
            <a:xfrm>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a:stCxn id="268" idx="6"/>
              <a:endCxn id="270" idx="2"/>
            </p:cNvCxnSpPr>
            <p:nvPr/>
          </p:nvCxnSpPr>
          <p:spPr>
            <a:xfrm flipH="1" rot="10800000">
              <a:off x="6232888"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a:endCxn id="271" idx="2"/>
            </p:cNvCxnSpPr>
            <p:nvPr/>
          </p:nvCxnSpPr>
          <p:spPr>
            <a:xfrm>
              <a:off x="62329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37"/>
            <p:cNvCxnSpPr>
              <a:stCxn id="268" idx="6"/>
              <a:endCxn id="272" idx="2"/>
            </p:cNvCxnSpPr>
            <p:nvPr/>
          </p:nvCxnSpPr>
          <p:spPr>
            <a:xfrm>
              <a:off x="6232888"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83" name="Google Shape;283;p37"/>
            <p:cNvCxnSpPr>
              <a:stCxn id="269" idx="6"/>
              <a:endCxn id="270" idx="2"/>
            </p:cNvCxnSpPr>
            <p:nvPr/>
          </p:nvCxnSpPr>
          <p:spPr>
            <a:xfrm flipH="1" rot="10800000">
              <a:off x="6232888" y="3334650"/>
              <a:ext cx="171000" cy="93360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37"/>
            <p:cNvCxnSpPr>
              <a:endCxn id="271" idx="2"/>
            </p:cNvCxnSpPr>
            <p:nvPr/>
          </p:nvCxnSpPr>
          <p:spPr>
            <a:xfrm flipH="1" rot="10800000">
              <a:off x="6232913" y="38014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37"/>
            <p:cNvCxnSpPr>
              <a:endCxn id="272" idx="2"/>
            </p:cNvCxnSpPr>
            <p:nvPr/>
          </p:nvCxnSpPr>
          <p:spPr>
            <a:xfrm>
              <a:off x="6232913" y="42682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37"/>
            <p:cNvCxnSpPr>
              <a:stCxn id="270" idx="6"/>
              <a:endCxn id="273" idx="2"/>
            </p:cNvCxnSpPr>
            <p:nvPr/>
          </p:nvCxnSpPr>
          <p:spPr>
            <a:xfrm>
              <a:off x="6718313" y="3334650"/>
              <a:ext cx="171000" cy="46680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37"/>
            <p:cNvCxnSpPr>
              <a:stCxn id="271" idx="6"/>
              <a:endCxn id="273" idx="2"/>
            </p:cNvCxnSpPr>
            <p:nvPr/>
          </p:nvCxnSpPr>
          <p:spPr>
            <a:xfrm>
              <a:off x="6718313" y="3801450"/>
              <a:ext cx="171000" cy="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37"/>
            <p:cNvCxnSpPr>
              <a:stCxn id="272" idx="6"/>
              <a:endCxn id="273" idx="2"/>
            </p:cNvCxnSpPr>
            <p:nvPr/>
          </p:nvCxnSpPr>
          <p:spPr>
            <a:xfrm flipH="1" rot="10800000">
              <a:off x="6718313" y="3801450"/>
              <a:ext cx="171000" cy="466800"/>
            </a:xfrm>
            <a:prstGeom prst="straightConnector1">
              <a:avLst/>
            </a:prstGeom>
            <a:noFill/>
            <a:ln cap="flat" cmpd="sng" w="9525">
              <a:solidFill>
                <a:schemeClr val="dk2"/>
              </a:solidFill>
              <a:prstDash val="solid"/>
              <a:round/>
              <a:headEnd len="med" w="med" type="none"/>
              <a:tailEnd len="med" w="med" type="none"/>
            </a:ln>
          </p:spPr>
        </p:cxnSp>
      </p:grpSp>
      <p:cxnSp>
        <p:nvCxnSpPr>
          <p:cNvPr id="289" name="Google Shape;289;p37"/>
          <p:cNvCxnSpPr/>
          <p:nvPr/>
        </p:nvCxnSpPr>
        <p:spPr>
          <a:xfrm>
            <a:off x="6299925" y="2830775"/>
            <a:ext cx="0" cy="1480200"/>
          </a:xfrm>
          <a:prstGeom prst="straightConnector1">
            <a:avLst/>
          </a:prstGeom>
          <a:noFill/>
          <a:ln cap="flat" cmpd="sng" w="38100">
            <a:solidFill>
              <a:srgbClr val="980000"/>
            </a:solidFill>
            <a:prstDash val="dash"/>
            <a:round/>
            <a:headEnd len="med" w="med" type="none"/>
            <a:tailEnd len="med" w="med" type="none"/>
          </a:ln>
        </p:spPr>
      </p:cxnSp>
      <p:cxnSp>
        <p:nvCxnSpPr>
          <p:cNvPr id="290" name="Google Shape;290;p37"/>
          <p:cNvCxnSpPr/>
          <p:nvPr/>
        </p:nvCxnSpPr>
        <p:spPr>
          <a:xfrm rot="10800000">
            <a:off x="5004675" y="3596175"/>
            <a:ext cx="2507100" cy="0"/>
          </a:xfrm>
          <a:prstGeom prst="straightConnector1">
            <a:avLst/>
          </a:prstGeom>
          <a:noFill/>
          <a:ln cap="flat" cmpd="sng" w="38100">
            <a:solidFill>
              <a:srgbClr val="980000"/>
            </a:solidFill>
            <a:prstDash val="dash"/>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311700" y="555600"/>
            <a:ext cx="376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Implementations Data Parallel</a:t>
            </a:r>
            <a:endParaRPr/>
          </a:p>
        </p:txBody>
      </p:sp>
      <p:pic>
        <p:nvPicPr>
          <p:cNvPr id="296" name="Google Shape;296;p38"/>
          <p:cNvPicPr preferRelativeResize="0"/>
          <p:nvPr/>
        </p:nvPicPr>
        <p:blipFill>
          <a:blip r:embed="rId3">
            <a:alphaModFix/>
          </a:blip>
          <a:stretch>
            <a:fillRect/>
          </a:stretch>
        </p:blipFill>
        <p:spPr>
          <a:xfrm>
            <a:off x="2997275" y="228598"/>
            <a:ext cx="3149425" cy="629875"/>
          </a:xfrm>
          <a:prstGeom prst="rect">
            <a:avLst/>
          </a:prstGeom>
          <a:noFill/>
          <a:ln>
            <a:noFill/>
          </a:ln>
        </p:spPr>
      </p:pic>
      <p:sp>
        <p:nvSpPr>
          <p:cNvPr id="297" name="Google Shape;297;p38"/>
          <p:cNvSpPr txBox="1"/>
          <p:nvPr/>
        </p:nvSpPr>
        <p:spPr>
          <a:xfrm>
            <a:off x="416300" y="1535650"/>
            <a:ext cx="8261100" cy="31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torch</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torch.nn as nn</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torch.distributed as dist</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r>
              <a:rPr lang="de">
                <a:solidFill>
                  <a:srgbClr val="D9D9D9"/>
                </a:solidFill>
                <a:latin typeface="Courier New"/>
                <a:ea typeface="Courier New"/>
                <a:cs typeface="Courier New"/>
                <a:sym typeface="Courier New"/>
              </a:rPr>
              <a:t>...</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dist.init_process_group(backend=GLOO, rank=0, size=12, </a:t>
            </a:r>
            <a:endParaRPr>
              <a:solidFill>
                <a:srgbClr val="D9D9D9"/>
              </a:solidFill>
              <a:latin typeface="Courier New"/>
              <a:ea typeface="Courier New"/>
              <a:cs typeface="Courier New"/>
              <a:sym typeface="Courier New"/>
            </a:endParaRPr>
          </a:p>
          <a:p>
            <a:pPr indent="0" lvl="0" marL="2286000" rtl="0" algn="l">
              <a:spcBef>
                <a:spcPts val="0"/>
              </a:spcBef>
              <a:spcAft>
                <a:spcPts val="0"/>
              </a:spcAft>
              <a:buNone/>
            </a:pPr>
            <a:r>
              <a:rPr lang="de">
                <a:solidFill>
                  <a:srgbClr val="D9D9D9"/>
                </a:solidFill>
                <a:latin typeface="Courier New"/>
                <a:ea typeface="Courier New"/>
                <a:cs typeface="Courier New"/>
                <a:sym typeface="Courier New"/>
              </a:rPr>
              <a:t>  master_address=MA, master_port=MP)</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model = nn.parallel.</a:t>
            </a:r>
            <a:r>
              <a:rPr b="1" lang="de">
                <a:solidFill>
                  <a:srgbClr val="D9D9D9"/>
                </a:solidFill>
                <a:latin typeface="Courier New"/>
                <a:ea typeface="Courier New"/>
                <a:cs typeface="Courier New"/>
                <a:sym typeface="Courier New"/>
              </a:rPr>
              <a:t>DistributedDataParallel</a:t>
            </a:r>
            <a:r>
              <a:rPr lang="de">
                <a:solidFill>
                  <a:srgbClr val="D9D9D9"/>
                </a:solidFill>
                <a:latin typeface="Courier New"/>
                <a:ea typeface="Courier New"/>
                <a:cs typeface="Courier New"/>
                <a:sym typeface="Courier New"/>
              </a:rPr>
              <a:t>(model)</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r>
              <a:rPr lang="de">
                <a:solidFill>
                  <a:srgbClr val="D9D9D9"/>
                </a:solidFill>
                <a:latin typeface="Courier New"/>
                <a:ea typeface="Courier New"/>
                <a:cs typeface="Courier New"/>
                <a:sym typeface="Courier New"/>
              </a:rPr>
              <a:t>...</a:t>
            </a:r>
            <a:r>
              <a:rPr lang="de">
                <a:solidFill>
                  <a:srgbClr val="D9D9D9"/>
                </a:solidFill>
                <a:latin typeface="Courier New"/>
                <a:ea typeface="Courier New"/>
                <a:cs typeface="Courier New"/>
                <a:sym typeface="Courier New"/>
              </a:rPr>
              <a:t>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dist.destroy_process_group()</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311700" y="555600"/>
            <a:ext cx="376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Implementations Model Parallel</a:t>
            </a:r>
            <a:endParaRPr/>
          </a:p>
        </p:txBody>
      </p:sp>
      <p:pic>
        <p:nvPicPr>
          <p:cNvPr id="303" name="Google Shape;303;p39"/>
          <p:cNvPicPr preferRelativeResize="0"/>
          <p:nvPr/>
        </p:nvPicPr>
        <p:blipFill>
          <a:blip r:embed="rId3">
            <a:alphaModFix/>
          </a:blip>
          <a:stretch>
            <a:fillRect/>
          </a:stretch>
        </p:blipFill>
        <p:spPr>
          <a:xfrm>
            <a:off x="2997275" y="228598"/>
            <a:ext cx="3149425" cy="629875"/>
          </a:xfrm>
          <a:prstGeom prst="rect">
            <a:avLst/>
          </a:prstGeom>
          <a:noFill/>
          <a:ln>
            <a:noFill/>
          </a:ln>
        </p:spPr>
      </p:pic>
      <p:sp>
        <p:nvSpPr>
          <p:cNvPr id="304" name="Google Shape;304;p39"/>
          <p:cNvSpPr txBox="1"/>
          <p:nvPr/>
        </p:nvSpPr>
        <p:spPr>
          <a:xfrm>
            <a:off x="416300" y="1535650"/>
            <a:ext cx="8261100" cy="31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torch</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torch.distributed as dist</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dist.init_process_group(backend=GLOO, rank=rank, size=12, </a:t>
            </a:r>
            <a:endParaRPr>
              <a:solidFill>
                <a:srgbClr val="D9D9D9"/>
              </a:solidFill>
              <a:latin typeface="Courier New"/>
              <a:ea typeface="Courier New"/>
              <a:cs typeface="Courier New"/>
              <a:sym typeface="Courier New"/>
            </a:endParaRPr>
          </a:p>
          <a:p>
            <a:pPr indent="0" lvl="0" marL="2286000" rtl="0" algn="l">
              <a:spcBef>
                <a:spcPts val="0"/>
              </a:spcBef>
              <a:spcAft>
                <a:spcPts val="0"/>
              </a:spcAft>
              <a:buNone/>
            </a:pPr>
            <a:r>
              <a:rPr lang="de">
                <a:solidFill>
                  <a:srgbClr val="D9D9D9"/>
                </a:solidFill>
                <a:latin typeface="Courier New"/>
                <a:ea typeface="Courier New"/>
                <a:cs typeface="Courier New"/>
                <a:sym typeface="Courier New"/>
              </a:rPr>
              <a:t>  master_address=MA, master_port=MP)</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model = model_part</a:t>
            </a:r>
            <a:endParaRPr>
              <a:solidFill>
                <a:srgbClr val="D9D9D9"/>
              </a:solidFill>
              <a:latin typeface="Courier New"/>
              <a:ea typeface="Courier New"/>
              <a:cs typeface="Courier New"/>
              <a:sym typeface="Courier New"/>
            </a:endParaRPr>
          </a:p>
          <a:p>
            <a:pPr indent="45720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a:t>
            </a:r>
            <a:r>
              <a:rPr b="1" lang="de">
                <a:solidFill>
                  <a:srgbClr val="D9D9D9"/>
                </a:solidFill>
                <a:latin typeface="Courier New"/>
                <a:ea typeface="Courier New"/>
                <a:cs typeface="Courier New"/>
                <a:sym typeface="Courier New"/>
              </a:rPr>
              <a:t>recv</a:t>
            </a:r>
            <a:r>
              <a:rPr lang="de">
                <a:solidFill>
                  <a:srgbClr val="D9D9D9"/>
                </a:solidFill>
                <a:latin typeface="Courier New"/>
                <a:ea typeface="Courier New"/>
                <a:cs typeface="Courier New"/>
                <a:sym typeface="Courier New"/>
              </a:rPr>
              <a:t>(intermediate_input, src=rank-1)</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intermediate_output = model(intermediate_input)</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a:t>
            </a:r>
            <a:r>
              <a:rPr b="1" lang="de">
                <a:solidFill>
                  <a:srgbClr val="D9D9D9"/>
                </a:solidFill>
                <a:latin typeface="Courier New"/>
                <a:ea typeface="Courier New"/>
                <a:cs typeface="Courier New"/>
                <a:sym typeface="Courier New"/>
              </a:rPr>
              <a:t>send</a:t>
            </a:r>
            <a:r>
              <a:rPr lang="de">
                <a:solidFill>
                  <a:srgbClr val="D9D9D9"/>
                </a:solidFill>
                <a:latin typeface="Courier New"/>
                <a:ea typeface="Courier New"/>
                <a:cs typeface="Courier New"/>
                <a:sym typeface="Courier New"/>
              </a:rPr>
              <a:t>(intermediate_output, dst=rank+1)</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dist.destroy_process_group()</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0"/>
          <p:cNvSpPr txBox="1"/>
          <p:nvPr>
            <p:ph type="title"/>
          </p:nvPr>
        </p:nvSpPr>
        <p:spPr>
          <a:xfrm>
            <a:off x="311700" y="555600"/>
            <a:ext cx="376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Material</a:t>
            </a:r>
            <a:endParaRPr/>
          </a:p>
        </p:txBody>
      </p:sp>
      <p:pic>
        <p:nvPicPr>
          <p:cNvPr id="310" name="Google Shape;310;p40"/>
          <p:cNvPicPr preferRelativeResize="0"/>
          <p:nvPr/>
        </p:nvPicPr>
        <p:blipFill>
          <a:blip r:embed="rId3">
            <a:alphaModFix/>
          </a:blip>
          <a:stretch>
            <a:fillRect/>
          </a:stretch>
        </p:blipFill>
        <p:spPr>
          <a:xfrm>
            <a:off x="2997275" y="228598"/>
            <a:ext cx="3149425" cy="629875"/>
          </a:xfrm>
          <a:prstGeom prst="rect">
            <a:avLst/>
          </a:prstGeom>
          <a:noFill/>
          <a:ln>
            <a:noFill/>
          </a:ln>
        </p:spPr>
      </p:pic>
      <p:sp>
        <p:nvSpPr>
          <p:cNvPr id="311" name="Google Shape;311;p40"/>
          <p:cNvSpPr txBox="1"/>
          <p:nvPr>
            <p:ph idx="1" type="body"/>
          </p:nvPr>
        </p:nvSpPr>
        <p:spPr>
          <a:xfrm>
            <a:off x="311688" y="1365250"/>
            <a:ext cx="8520600" cy="3416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de" u="sng">
                <a:solidFill>
                  <a:schemeClr val="hlink"/>
                </a:solidFill>
                <a:hlinkClick r:id="rId4"/>
              </a:rPr>
              <a:t>https://pytorch.org/docs/stable/distributed.html?highlight=distributed#module-torch.distributed</a:t>
            </a:r>
            <a:endParaRPr/>
          </a:p>
          <a:p>
            <a:pPr indent="-304800" lvl="0" marL="457200" rtl="0" algn="l">
              <a:lnSpc>
                <a:spcPct val="100000"/>
              </a:lnSpc>
              <a:spcBef>
                <a:spcPts val="0"/>
              </a:spcBef>
              <a:spcAft>
                <a:spcPts val="0"/>
              </a:spcAft>
              <a:buSzPts val="1200"/>
              <a:buChar char="-"/>
            </a:pPr>
            <a:r>
              <a:rPr lang="de" u="sng">
                <a:solidFill>
                  <a:schemeClr val="hlink"/>
                </a:solidFill>
                <a:hlinkClick r:id="rId5"/>
              </a:rPr>
              <a:t>https://pytorch.org/docs/stable/notes/ddp.html#internal-design</a:t>
            </a:r>
            <a:r>
              <a:rPr lang="de"/>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311700" y="555600"/>
            <a:ext cx="3425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Implementations</a:t>
            </a:r>
            <a:endParaRPr/>
          </a:p>
        </p:txBody>
      </p:sp>
      <p:pic>
        <p:nvPicPr>
          <p:cNvPr id="317" name="Google Shape;317;p41"/>
          <p:cNvPicPr preferRelativeResize="0"/>
          <p:nvPr/>
        </p:nvPicPr>
        <p:blipFill>
          <a:blip r:embed="rId3">
            <a:alphaModFix/>
          </a:blip>
          <a:stretch>
            <a:fillRect/>
          </a:stretch>
        </p:blipFill>
        <p:spPr>
          <a:xfrm>
            <a:off x="3143250" y="131575"/>
            <a:ext cx="2857500" cy="638175"/>
          </a:xfrm>
          <a:prstGeom prst="rect">
            <a:avLst/>
          </a:prstGeom>
          <a:noFill/>
          <a:ln>
            <a:noFill/>
          </a:ln>
        </p:spPr>
      </p:pic>
      <p:sp>
        <p:nvSpPr>
          <p:cNvPr id="318" name="Google Shape;318;p41"/>
          <p:cNvSpPr txBox="1"/>
          <p:nvPr/>
        </p:nvSpPr>
        <p:spPr>
          <a:xfrm>
            <a:off x="416300" y="1535650"/>
            <a:ext cx="8261100" cy="31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tensorflow as tf</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import tensorflow_federated as tff</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r>
              <a:rPr lang="de">
                <a:solidFill>
                  <a:srgbClr val="D9D9D9"/>
                </a:solidFill>
                <a:latin typeface="Courier New"/>
                <a:ea typeface="Courier New"/>
                <a:cs typeface="Courier New"/>
                <a:sym typeface="Courier New"/>
              </a:rPr>
              <a:t>...</a:t>
            </a:r>
            <a:r>
              <a:rPr lang="de">
                <a:solidFill>
                  <a:srgbClr val="D9D9D9"/>
                </a:solidFill>
                <a:latin typeface="Courier New"/>
                <a:ea typeface="Courier New"/>
                <a:cs typeface="Courier New"/>
                <a:sym typeface="Courier New"/>
              </a:rPr>
              <a:t>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5A6BD"/>
                </a:solidFill>
                <a:latin typeface="Courier New"/>
                <a:ea typeface="Courier New"/>
                <a:cs typeface="Courier New"/>
                <a:sym typeface="Courier New"/>
              </a:rPr>
              <a:t>@tff.federated_computation(tff.FederatedType(tf.float32, tff.CLIENTS))</a:t>
            </a:r>
            <a:endParaRPr>
              <a:solidFill>
                <a:srgbClr val="D5A6BD"/>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def get_average_temperature(sensor_readings):</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return tff.federated_mean(sensor_readings)</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get_average_temperature([68.5, 70.3, 69.8])  # &gt; 69.53334</a:t>
            </a:r>
            <a:endParaRPr>
              <a:solidFill>
                <a:srgbClr val="D9D9D9"/>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Description</a:t>
            </a:r>
            <a:endParaRPr/>
          </a:p>
        </p:txBody>
      </p:sp>
      <p:sp>
        <p:nvSpPr>
          <p:cNvPr id="80" name="Google Shape;8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rPr lang="de"/>
              <a:t>In this project seminar, we develop a prototype system that runs </a:t>
            </a:r>
            <a:r>
              <a:rPr b="1" lang="de">
                <a:solidFill>
                  <a:srgbClr val="FFFFFF"/>
                </a:solidFill>
              </a:rPr>
              <a:t>end-to-end machine learning pipelines</a:t>
            </a:r>
            <a:r>
              <a:rPr lang="de"/>
              <a:t> on </a:t>
            </a:r>
            <a:r>
              <a:rPr b="1" lang="de">
                <a:solidFill>
                  <a:srgbClr val="FFFFFF"/>
                </a:solidFill>
              </a:rPr>
              <a:t>clusters of edge devices</a:t>
            </a:r>
            <a:r>
              <a:rPr lang="de"/>
              <a:t> with limited compute power to </a:t>
            </a:r>
            <a:r>
              <a:rPr b="1" lang="de">
                <a:solidFill>
                  <a:srgbClr val="FFFFFF"/>
                </a:solidFill>
              </a:rPr>
              <a:t>encourage sustainable hardware usage</a:t>
            </a:r>
            <a:r>
              <a:rPr lang="de"/>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311700" y="555600"/>
            <a:ext cx="3425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Implementations</a:t>
            </a:r>
            <a:endParaRPr/>
          </a:p>
        </p:txBody>
      </p:sp>
      <p:pic>
        <p:nvPicPr>
          <p:cNvPr id="324" name="Google Shape;324;p42"/>
          <p:cNvPicPr preferRelativeResize="0"/>
          <p:nvPr/>
        </p:nvPicPr>
        <p:blipFill>
          <a:blip r:embed="rId3">
            <a:alphaModFix/>
          </a:blip>
          <a:stretch>
            <a:fillRect/>
          </a:stretch>
        </p:blipFill>
        <p:spPr>
          <a:xfrm>
            <a:off x="3143250" y="131575"/>
            <a:ext cx="2857500" cy="638175"/>
          </a:xfrm>
          <a:prstGeom prst="rect">
            <a:avLst/>
          </a:prstGeom>
          <a:noFill/>
          <a:ln>
            <a:noFill/>
          </a:ln>
        </p:spPr>
      </p:pic>
      <p:sp>
        <p:nvSpPr>
          <p:cNvPr id="325" name="Google Shape;325;p42"/>
          <p:cNvSpPr txBox="1"/>
          <p:nvPr/>
        </p:nvSpPr>
        <p:spPr>
          <a:xfrm>
            <a:off x="110925" y="1535650"/>
            <a:ext cx="9144000" cy="31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SERVER_FLOAT_TYPE = tff.FederatedType(tf.float32, tff.SERVER)</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5A6BD"/>
                </a:solidFill>
                <a:latin typeface="Courier New"/>
                <a:ea typeface="Courier New"/>
                <a:cs typeface="Courier New"/>
                <a:sym typeface="Courier New"/>
              </a:rPr>
              <a:t>@tff.federated_computation(SERVER_MODEL_TYPE, SERVER_FLOAT_TYPE, CLIENT_DATA_TYPE)</a:t>
            </a:r>
            <a:endParaRPr>
              <a:solidFill>
                <a:srgbClr val="D5A6BD"/>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def federated_train(model, learning_rate, data):</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return tff.</a:t>
            </a:r>
            <a:r>
              <a:rPr b="1" lang="de">
                <a:solidFill>
                  <a:srgbClr val="D9D9D9"/>
                </a:solidFill>
                <a:latin typeface="Courier New"/>
                <a:ea typeface="Courier New"/>
                <a:cs typeface="Courier New"/>
                <a:sym typeface="Courier New"/>
              </a:rPr>
              <a:t>federated_mean</a:t>
            </a:r>
            <a:r>
              <a:rPr lang="de">
                <a:solidFill>
                  <a:srgbClr val="D9D9D9"/>
                </a:solidFill>
                <a:latin typeface="Courier New"/>
                <a:ea typeface="Courier New"/>
                <a:cs typeface="Courier New"/>
                <a:sym typeface="Courier New"/>
              </a:rPr>
              <a:t>(</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tff.</a:t>
            </a:r>
            <a:r>
              <a:rPr b="1" lang="de">
                <a:solidFill>
                  <a:srgbClr val="D9D9D9"/>
                </a:solidFill>
                <a:latin typeface="Courier New"/>
                <a:ea typeface="Courier New"/>
                <a:cs typeface="Courier New"/>
                <a:sym typeface="Courier New"/>
              </a:rPr>
              <a:t>federated_map</a:t>
            </a:r>
            <a:r>
              <a:rPr lang="de">
                <a:solidFill>
                  <a:srgbClr val="D9D9D9"/>
                </a:solidFill>
                <a:latin typeface="Courier New"/>
                <a:ea typeface="Courier New"/>
                <a:cs typeface="Courier New"/>
                <a:sym typeface="Courier New"/>
              </a:rPr>
              <a:t>(local_train,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tff.federated_broadcast(model),</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tff.federated_broadcast(learning_rate), data</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rPr lang="de">
                <a:solidFill>
                  <a:srgbClr val="D9D9D9"/>
                </a:solidFill>
                <a:latin typeface="Courier New"/>
                <a:ea typeface="Courier New"/>
                <a:cs typeface="Courier New"/>
                <a:sym typeface="Courier New"/>
              </a:rPr>
              <a:t>      ]))</a:t>
            </a:r>
            <a:endParaRPr>
              <a:solidFill>
                <a:srgbClr val="D9D9D9"/>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D9D9D9"/>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311700" y="555600"/>
            <a:ext cx="3712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Running on Multiple Machines</a:t>
            </a:r>
            <a:endParaRPr/>
          </a:p>
        </p:txBody>
      </p:sp>
      <p:pic>
        <p:nvPicPr>
          <p:cNvPr id="331" name="Google Shape;331;p43"/>
          <p:cNvPicPr preferRelativeResize="0"/>
          <p:nvPr/>
        </p:nvPicPr>
        <p:blipFill>
          <a:blip r:embed="rId3">
            <a:alphaModFix/>
          </a:blip>
          <a:stretch>
            <a:fillRect/>
          </a:stretch>
        </p:blipFill>
        <p:spPr>
          <a:xfrm>
            <a:off x="3143250" y="131575"/>
            <a:ext cx="2857500" cy="638175"/>
          </a:xfrm>
          <a:prstGeom prst="rect">
            <a:avLst/>
          </a:prstGeom>
          <a:noFill/>
          <a:ln>
            <a:noFill/>
          </a:ln>
        </p:spPr>
      </p:pic>
      <p:pic>
        <p:nvPicPr>
          <p:cNvPr id="332" name="Google Shape;332;p43"/>
          <p:cNvPicPr preferRelativeResize="0"/>
          <p:nvPr/>
        </p:nvPicPr>
        <p:blipFill>
          <a:blip r:embed="rId4">
            <a:alphaModFix/>
          </a:blip>
          <a:stretch>
            <a:fillRect/>
          </a:stretch>
        </p:blipFill>
        <p:spPr>
          <a:xfrm>
            <a:off x="795338" y="2043113"/>
            <a:ext cx="7553325" cy="1057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4"/>
          <p:cNvSpPr txBox="1"/>
          <p:nvPr>
            <p:ph type="title"/>
          </p:nvPr>
        </p:nvSpPr>
        <p:spPr>
          <a:xfrm>
            <a:off x="311700" y="555600"/>
            <a:ext cx="3425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Material</a:t>
            </a:r>
            <a:endParaRPr/>
          </a:p>
        </p:txBody>
      </p:sp>
      <p:pic>
        <p:nvPicPr>
          <p:cNvPr id="338" name="Google Shape;338;p44"/>
          <p:cNvPicPr preferRelativeResize="0"/>
          <p:nvPr/>
        </p:nvPicPr>
        <p:blipFill>
          <a:blip r:embed="rId3">
            <a:alphaModFix/>
          </a:blip>
          <a:stretch>
            <a:fillRect/>
          </a:stretch>
        </p:blipFill>
        <p:spPr>
          <a:xfrm>
            <a:off x="3143250" y="131575"/>
            <a:ext cx="2857500" cy="638175"/>
          </a:xfrm>
          <a:prstGeom prst="rect">
            <a:avLst/>
          </a:prstGeom>
          <a:noFill/>
          <a:ln>
            <a:noFill/>
          </a:ln>
        </p:spPr>
      </p:pic>
      <p:sp>
        <p:nvSpPr>
          <p:cNvPr id="339" name="Google Shape;339;p44"/>
          <p:cNvSpPr txBox="1"/>
          <p:nvPr>
            <p:ph idx="1" type="body"/>
          </p:nvPr>
        </p:nvSpPr>
        <p:spPr>
          <a:xfrm>
            <a:off x="311688" y="1365250"/>
            <a:ext cx="8520600" cy="3416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de" u="sng">
                <a:solidFill>
                  <a:schemeClr val="hlink"/>
                </a:solidFill>
                <a:hlinkClick r:id="rId4"/>
              </a:rPr>
              <a:t>https://www.tensorflow.org/federated/tutorials/custom_federated_algorithms_1</a:t>
            </a:r>
            <a:r>
              <a:rPr lang="de"/>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e"/>
              <a:t>Problem Settings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6"/>
          <p:cNvSpPr txBox="1"/>
          <p:nvPr>
            <p:ph type="title"/>
          </p:nvPr>
        </p:nvSpPr>
        <p:spPr>
          <a:xfrm>
            <a:off x="311700" y="555600"/>
            <a:ext cx="3296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Artificial Neural Networks</a:t>
            </a:r>
            <a:endParaRPr/>
          </a:p>
        </p:txBody>
      </p:sp>
      <p:sp>
        <p:nvSpPr>
          <p:cNvPr id="350" name="Google Shape;350;p46"/>
          <p:cNvSpPr txBox="1"/>
          <p:nvPr>
            <p:ph idx="1" type="body"/>
          </p:nvPr>
        </p:nvSpPr>
        <p:spPr>
          <a:xfrm>
            <a:off x="311700" y="1389600"/>
            <a:ext cx="32961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800"/>
              <a:t>Data:</a:t>
            </a:r>
            <a:endParaRPr sz="1800"/>
          </a:p>
          <a:p>
            <a:pPr indent="0" lvl="0" marL="0" rtl="0" algn="l">
              <a:spcBef>
                <a:spcPts val="0"/>
              </a:spcBef>
              <a:spcAft>
                <a:spcPts val="0"/>
              </a:spcAft>
              <a:buNone/>
            </a:pPr>
            <a:r>
              <a:rPr lang="de"/>
              <a:t>Structured relational data</a:t>
            </a:r>
            <a:endParaRPr/>
          </a:p>
          <a:p>
            <a:pPr indent="0" lvl="0" marL="0" rtl="0" algn="l">
              <a:spcBef>
                <a:spcPts val="1600"/>
              </a:spcBef>
              <a:spcAft>
                <a:spcPts val="0"/>
              </a:spcAft>
              <a:buNone/>
            </a:pPr>
            <a:r>
              <a:rPr lang="de" sz="1800"/>
              <a:t>Distribution:</a:t>
            </a:r>
            <a:endParaRPr sz="1800"/>
          </a:p>
          <a:p>
            <a:pPr indent="-304800" lvl="0" marL="457200" rtl="0" algn="l">
              <a:spcBef>
                <a:spcPts val="0"/>
              </a:spcBef>
              <a:spcAft>
                <a:spcPts val="0"/>
              </a:spcAft>
              <a:buSzPts val="1200"/>
              <a:buChar char="-"/>
            </a:pPr>
            <a:r>
              <a:rPr lang="de"/>
              <a:t>Dataset is too big for one device</a:t>
            </a:r>
            <a:endParaRPr/>
          </a:p>
          <a:p>
            <a:pPr indent="-304800" lvl="0" marL="457200" rtl="0" algn="l">
              <a:spcBef>
                <a:spcPts val="0"/>
              </a:spcBef>
              <a:spcAft>
                <a:spcPts val="0"/>
              </a:spcAft>
              <a:buSzPts val="1200"/>
              <a:buChar char="-"/>
            </a:pPr>
            <a:r>
              <a:rPr lang="de"/>
              <a:t>Model is too big for one device</a:t>
            </a:r>
            <a:endParaRPr/>
          </a:p>
          <a:p>
            <a:pPr indent="-304800" lvl="0" marL="457200" rtl="0" algn="l">
              <a:spcBef>
                <a:spcPts val="0"/>
              </a:spcBef>
              <a:spcAft>
                <a:spcPts val="0"/>
              </a:spcAft>
              <a:buSzPts val="1200"/>
              <a:buChar char="-"/>
            </a:pPr>
            <a:r>
              <a:rPr lang="de"/>
              <a:t>both</a:t>
            </a:r>
            <a:endParaRPr/>
          </a:p>
          <a:p>
            <a:pPr indent="0" lvl="0" marL="0" rtl="0" algn="l">
              <a:spcBef>
                <a:spcPts val="1600"/>
              </a:spcBef>
              <a:spcAft>
                <a:spcPts val="1600"/>
              </a:spcAft>
              <a:buNone/>
            </a:pPr>
            <a:r>
              <a:t/>
            </a:r>
            <a:endParaRPr/>
          </a:p>
        </p:txBody>
      </p:sp>
      <p:sp>
        <p:nvSpPr>
          <p:cNvPr id="351" name="Google Shape;351;p46"/>
          <p:cNvSpPr txBox="1"/>
          <p:nvPr/>
        </p:nvSpPr>
        <p:spPr>
          <a:xfrm>
            <a:off x="3769450" y="4171200"/>
            <a:ext cx="5231400" cy="3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t>https://cdn-images-1.medium.com/max/1600/1*bhFifratH9DjKqMBTeQG5A.gif</a:t>
            </a:r>
            <a:endParaRPr sz="800"/>
          </a:p>
        </p:txBody>
      </p:sp>
      <p:pic>
        <p:nvPicPr>
          <p:cNvPr id="352" name="Google Shape;352;p46"/>
          <p:cNvPicPr preferRelativeResize="0"/>
          <p:nvPr/>
        </p:nvPicPr>
        <p:blipFill>
          <a:blip r:embed="rId3">
            <a:alphaModFix/>
          </a:blip>
          <a:stretch>
            <a:fillRect/>
          </a:stretch>
        </p:blipFill>
        <p:spPr>
          <a:xfrm>
            <a:off x="3607800" y="906875"/>
            <a:ext cx="5440549" cy="3264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Material</a:t>
            </a:r>
            <a:endParaRPr/>
          </a:p>
        </p:txBody>
      </p:sp>
      <p:sp>
        <p:nvSpPr>
          <p:cNvPr id="358" name="Google Shape;358;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de"/>
              <a:t>Papers:</a:t>
            </a:r>
            <a:endParaRPr/>
          </a:p>
          <a:p>
            <a:pPr indent="-342900" lvl="0" marL="457200" rtl="0" algn="l">
              <a:lnSpc>
                <a:spcPct val="100000"/>
              </a:lnSpc>
              <a:spcBef>
                <a:spcPts val="0"/>
              </a:spcBef>
              <a:spcAft>
                <a:spcPts val="0"/>
              </a:spcAft>
              <a:buSzPts val="1800"/>
              <a:buChar char="-"/>
            </a:pPr>
            <a:r>
              <a:rPr lang="de"/>
              <a:t>LeCun, Yann, Yoshua Bengio, and Geoffrey Hinton. "Deep learning." nature 521.7553 (2015): 436-444. </a:t>
            </a:r>
            <a:r>
              <a:rPr lang="de"/>
              <a:t> </a:t>
            </a:r>
            <a:r>
              <a:rPr lang="de" u="sng">
                <a:solidFill>
                  <a:schemeClr val="hlink"/>
                </a:solidFill>
                <a:hlinkClick r:id="rId3"/>
              </a:rPr>
              <a:t>https://www.nature.com/articles/nature14539.pdf</a:t>
            </a:r>
            <a:r>
              <a:rPr lang="de"/>
              <a:t> </a:t>
            </a:r>
            <a:endParaRPr/>
          </a:p>
          <a:p>
            <a:pPr indent="0" lvl="0" marL="0" rtl="0" algn="l">
              <a:lnSpc>
                <a:spcPct val="100000"/>
              </a:lnSpc>
              <a:spcBef>
                <a:spcPts val="1600"/>
              </a:spcBef>
              <a:spcAft>
                <a:spcPts val="0"/>
              </a:spcAft>
              <a:buNone/>
            </a:pPr>
            <a:r>
              <a:rPr lang="de"/>
              <a:t>Blog Posts:</a:t>
            </a:r>
            <a:endParaRPr/>
          </a:p>
          <a:p>
            <a:pPr indent="-342900" lvl="0" marL="457200" rtl="0" algn="l">
              <a:lnSpc>
                <a:spcPct val="100000"/>
              </a:lnSpc>
              <a:spcBef>
                <a:spcPts val="0"/>
              </a:spcBef>
              <a:spcAft>
                <a:spcPts val="0"/>
              </a:spcAft>
              <a:buSzPts val="1800"/>
              <a:buChar char="-"/>
            </a:pPr>
            <a:r>
              <a:rPr lang="de" u="sng">
                <a:solidFill>
                  <a:schemeClr val="hlink"/>
                </a:solidFill>
                <a:hlinkClick r:id="rId4"/>
              </a:rPr>
              <a:t>http://neuralnetworksanddeeplearning.com/chap1.html</a:t>
            </a:r>
            <a:r>
              <a:rPr lang="de"/>
              <a:t> </a:t>
            </a:r>
            <a:endParaRPr/>
          </a:p>
          <a:p>
            <a:pPr indent="-342900" lvl="0" marL="457200" rtl="0" algn="l">
              <a:lnSpc>
                <a:spcPct val="100000"/>
              </a:lnSpc>
              <a:spcBef>
                <a:spcPts val="0"/>
              </a:spcBef>
              <a:spcAft>
                <a:spcPts val="0"/>
              </a:spcAft>
              <a:buSzPts val="1800"/>
              <a:buChar char="-"/>
            </a:pPr>
            <a:r>
              <a:rPr lang="de" u="sng">
                <a:solidFill>
                  <a:schemeClr val="hlink"/>
                </a:solidFill>
                <a:hlinkClick r:id="rId5"/>
              </a:rPr>
              <a:t>https://towardsdatascience.com/lets-code-a-neural-network-in-plain-numpy-ae7e74410795</a:t>
            </a:r>
            <a:r>
              <a:rPr lang="de"/>
              <a:t> </a:t>
            </a:r>
            <a:endParaRPr/>
          </a:p>
          <a:p>
            <a:pPr indent="0" lvl="0" marL="0" rtl="0" algn="l">
              <a:lnSpc>
                <a:spcPct val="100000"/>
              </a:lnSpc>
              <a:spcBef>
                <a:spcPts val="1600"/>
              </a:spcBef>
              <a:spcAft>
                <a:spcPts val="0"/>
              </a:spcAft>
              <a:buNone/>
            </a:pPr>
            <a:r>
              <a:rPr lang="de"/>
              <a:t>Implementations:</a:t>
            </a:r>
            <a:endParaRPr/>
          </a:p>
          <a:p>
            <a:pPr indent="-342900" lvl="0" marL="457200" rtl="0" algn="l">
              <a:lnSpc>
                <a:spcPct val="100000"/>
              </a:lnSpc>
              <a:spcBef>
                <a:spcPts val="0"/>
              </a:spcBef>
              <a:spcAft>
                <a:spcPts val="0"/>
              </a:spcAft>
              <a:buSzPts val="1800"/>
              <a:buChar char="-"/>
            </a:pPr>
            <a:r>
              <a:rPr lang="de" u="sng">
                <a:solidFill>
                  <a:schemeClr val="hlink"/>
                </a:solidFill>
                <a:hlinkClick r:id="rId6"/>
              </a:rPr>
              <a:t>https://pytorch.org</a:t>
            </a:r>
            <a:r>
              <a:rPr lang="de"/>
              <a:t> </a:t>
            </a:r>
            <a:endParaRPr/>
          </a:p>
          <a:p>
            <a:pPr indent="-342900" lvl="0" marL="457200" rtl="0" algn="l">
              <a:lnSpc>
                <a:spcPct val="100000"/>
              </a:lnSpc>
              <a:spcBef>
                <a:spcPts val="0"/>
              </a:spcBef>
              <a:spcAft>
                <a:spcPts val="0"/>
              </a:spcAft>
              <a:buSzPts val="1800"/>
              <a:buChar char="-"/>
            </a:pPr>
            <a:r>
              <a:rPr lang="de" u="sng">
                <a:solidFill>
                  <a:schemeClr val="hlink"/>
                </a:solidFill>
                <a:hlinkClick r:id="rId7"/>
              </a:rPr>
              <a:t>https://tensorflow.org</a:t>
            </a:r>
            <a:r>
              <a:rPr lang="de"/>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311700" y="555600"/>
            <a:ext cx="3879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Convolutional</a:t>
            </a:r>
            <a:r>
              <a:rPr lang="de"/>
              <a:t> Neural Networks</a:t>
            </a:r>
            <a:endParaRPr/>
          </a:p>
        </p:txBody>
      </p:sp>
      <p:sp>
        <p:nvSpPr>
          <p:cNvPr id="364" name="Google Shape;364;p48"/>
          <p:cNvSpPr txBox="1"/>
          <p:nvPr>
            <p:ph idx="1" type="body"/>
          </p:nvPr>
        </p:nvSpPr>
        <p:spPr>
          <a:xfrm>
            <a:off x="311700" y="1389600"/>
            <a:ext cx="32961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800"/>
              <a:t>Data:</a:t>
            </a:r>
            <a:endParaRPr sz="1800"/>
          </a:p>
          <a:p>
            <a:pPr indent="0" lvl="0" marL="0" rtl="0" algn="l">
              <a:spcBef>
                <a:spcPts val="0"/>
              </a:spcBef>
              <a:spcAft>
                <a:spcPts val="0"/>
              </a:spcAft>
              <a:buNone/>
            </a:pPr>
            <a:r>
              <a:rPr lang="de"/>
              <a:t>(Often) Image Data</a:t>
            </a:r>
            <a:endParaRPr/>
          </a:p>
          <a:p>
            <a:pPr indent="0" lvl="0" marL="0" rtl="0" algn="l">
              <a:spcBef>
                <a:spcPts val="1600"/>
              </a:spcBef>
              <a:spcAft>
                <a:spcPts val="0"/>
              </a:spcAft>
              <a:buNone/>
            </a:pPr>
            <a:r>
              <a:rPr lang="de" sz="1800"/>
              <a:t>Distribution:</a:t>
            </a:r>
            <a:endParaRPr sz="1800"/>
          </a:p>
          <a:p>
            <a:pPr indent="-304800" lvl="0" marL="457200" rtl="0" algn="l">
              <a:spcBef>
                <a:spcPts val="0"/>
              </a:spcBef>
              <a:spcAft>
                <a:spcPts val="0"/>
              </a:spcAft>
              <a:buSzPts val="1200"/>
              <a:buChar char="-"/>
            </a:pPr>
            <a:r>
              <a:rPr lang="de"/>
              <a:t>Dataset is too big for one device</a:t>
            </a:r>
            <a:endParaRPr/>
          </a:p>
          <a:p>
            <a:pPr indent="-304800" lvl="0" marL="457200" rtl="0" algn="l">
              <a:spcBef>
                <a:spcPts val="0"/>
              </a:spcBef>
              <a:spcAft>
                <a:spcPts val="0"/>
              </a:spcAft>
              <a:buSzPts val="1200"/>
              <a:buChar char="-"/>
            </a:pPr>
            <a:r>
              <a:rPr lang="de"/>
              <a:t>Model is too big for one device</a:t>
            </a:r>
            <a:endParaRPr/>
          </a:p>
          <a:p>
            <a:pPr indent="-304800" lvl="0" marL="457200" rtl="0" algn="l">
              <a:spcBef>
                <a:spcPts val="0"/>
              </a:spcBef>
              <a:spcAft>
                <a:spcPts val="0"/>
              </a:spcAft>
              <a:buSzPts val="1200"/>
              <a:buChar char="-"/>
            </a:pPr>
            <a:r>
              <a:rPr lang="de"/>
              <a:t>both</a:t>
            </a:r>
            <a:endParaRPr/>
          </a:p>
          <a:p>
            <a:pPr indent="0" lvl="0" marL="0" rtl="0" algn="l">
              <a:spcBef>
                <a:spcPts val="1600"/>
              </a:spcBef>
              <a:spcAft>
                <a:spcPts val="1600"/>
              </a:spcAft>
              <a:buNone/>
            </a:pPr>
            <a:r>
              <a:t/>
            </a:r>
            <a:endParaRPr/>
          </a:p>
        </p:txBody>
      </p:sp>
      <p:sp>
        <p:nvSpPr>
          <p:cNvPr id="365" name="Google Shape;365;p48"/>
          <p:cNvSpPr txBox="1"/>
          <p:nvPr/>
        </p:nvSpPr>
        <p:spPr>
          <a:xfrm>
            <a:off x="4503975" y="4386275"/>
            <a:ext cx="4648500" cy="3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t>https://www.jeremyjordan.me/content/images/2018/04/padding_strides.gif</a:t>
            </a:r>
            <a:endParaRPr sz="800"/>
          </a:p>
        </p:txBody>
      </p:sp>
      <p:pic>
        <p:nvPicPr>
          <p:cNvPr id="366" name="Google Shape;366;p48"/>
          <p:cNvPicPr preferRelativeResize="0"/>
          <p:nvPr/>
        </p:nvPicPr>
        <p:blipFill>
          <a:blip r:embed="rId3">
            <a:alphaModFix/>
          </a:blip>
          <a:stretch>
            <a:fillRect/>
          </a:stretch>
        </p:blipFill>
        <p:spPr>
          <a:xfrm>
            <a:off x="4503963" y="812763"/>
            <a:ext cx="3762375" cy="3629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Material</a:t>
            </a:r>
            <a:endParaRPr/>
          </a:p>
        </p:txBody>
      </p:sp>
      <p:sp>
        <p:nvSpPr>
          <p:cNvPr id="372" name="Google Shape;372;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de"/>
              <a:t>Papers:</a:t>
            </a:r>
            <a:endParaRPr/>
          </a:p>
          <a:p>
            <a:pPr indent="-342900" lvl="0" marL="457200" rtl="0" algn="l">
              <a:lnSpc>
                <a:spcPct val="100000"/>
              </a:lnSpc>
              <a:spcBef>
                <a:spcPts val="0"/>
              </a:spcBef>
              <a:spcAft>
                <a:spcPts val="0"/>
              </a:spcAft>
              <a:buSzPts val="1800"/>
              <a:buChar char="-"/>
            </a:pPr>
            <a:r>
              <a:rPr lang="de"/>
              <a:t>Krizhevsky, Alex. "One weird trick for parallelizing convolutional neural networks." arXiv preprint arXiv:1404.5997 (2014). </a:t>
            </a:r>
            <a:r>
              <a:rPr lang="de" u="sng">
                <a:solidFill>
                  <a:schemeClr val="hlink"/>
                </a:solidFill>
                <a:hlinkClick r:id="rId3"/>
              </a:rPr>
              <a:t>https://arxiv.org/abs/1404.5997</a:t>
            </a:r>
            <a:r>
              <a:rPr lang="de"/>
              <a:t> </a:t>
            </a:r>
            <a:endParaRPr/>
          </a:p>
          <a:p>
            <a:pPr indent="0" lvl="0" marL="0" rtl="0" algn="l">
              <a:lnSpc>
                <a:spcPct val="100000"/>
              </a:lnSpc>
              <a:spcBef>
                <a:spcPts val="1600"/>
              </a:spcBef>
              <a:spcAft>
                <a:spcPts val="0"/>
              </a:spcAft>
              <a:buNone/>
            </a:pPr>
            <a:r>
              <a:rPr lang="de"/>
              <a:t>Blog Posts:</a:t>
            </a:r>
            <a:endParaRPr/>
          </a:p>
          <a:p>
            <a:pPr indent="-342900" lvl="0" marL="457200" rtl="0" algn="l">
              <a:lnSpc>
                <a:spcPct val="100000"/>
              </a:lnSpc>
              <a:spcBef>
                <a:spcPts val="0"/>
              </a:spcBef>
              <a:spcAft>
                <a:spcPts val="0"/>
              </a:spcAft>
              <a:buSzPts val="1800"/>
              <a:buChar char="-"/>
            </a:pPr>
            <a:r>
              <a:rPr lang="de" u="sng">
                <a:solidFill>
                  <a:schemeClr val="hlink"/>
                </a:solidFill>
                <a:hlinkClick r:id="rId4"/>
              </a:rPr>
              <a:t>https://towardsdatascience.com/a-comprehensive-guide-to-convolutional-neural-networks-the-eli5-way-3bd2b1164a53</a:t>
            </a:r>
            <a:r>
              <a:rPr lang="de"/>
              <a:t> </a:t>
            </a:r>
            <a:endParaRPr/>
          </a:p>
          <a:p>
            <a:pPr indent="0" lvl="0" marL="0" rtl="0" algn="l">
              <a:lnSpc>
                <a:spcPct val="100000"/>
              </a:lnSpc>
              <a:spcBef>
                <a:spcPts val="1600"/>
              </a:spcBef>
              <a:spcAft>
                <a:spcPts val="0"/>
              </a:spcAft>
              <a:buNone/>
            </a:pPr>
            <a:r>
              <a:rPr lang="de"/>
              <a:t>Implementations:</a:t>
            </a:r>
            <a:endParaRPr/>
          </a:p>
          <a:p>
            <a:pPr indent="-342900" lvl="0" marL="457200" rtl="0" algn="l">
              <a:lnSpc>
                <a:spcPct val="100000"/>
              </a:lnSpc>
              <a:spcBef>
                <a:spcPts val="0"/>
              </a:spcBef>
              <a:spcAft>
                <a:spcPts val="0"/>
              </a:spcAft>
              <a:buSzPts val="1800"/>
              <a:buChar char="-"/>
            </a:pPr>
            <a:r>
              <a:rPr lang="de" u="sng">
                <a:solidFill>
                  <a:schemeClr val="hlink"/>
                </a:solidFill>
                <a:hlinkClick r:id="rId5"/>
              </a:rPr>
              <a:t>https://pytorch.org/hub/pytorch_vision_alexnet/</a:t>
            </a:r>
            <a:r>
              <a:rPr lang="de"/>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0"/>
          <p:cNvSpPr txBox="1"/>
          <p:nvPr>
            <p:ph type="title"/>
          </p:nvPr>
        </p:nvSpPr>
        <p:spPr>
          <a:xfrm>
            <a:off x="311700" y="555600"/>
            <a:ext cx="3296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Recurrent</a:t>
            </a:r>
            <a:r>
              <a:rPr lang="de"/>
              <a:t> Neural Networks</a:t>
            </a:r>
            <a:endParaRPr/>
          </a:p>
        </p:txBody>
      </p:sp>
      <p:sp>
        <p:nvSpPr>
          <p:cNvPr id="378" name="Google Shape;378;p50"/>
          <p:cNvSpPr txBox="1"/>
          <p:nvPr>
            <p:ph idx="1" type="body"/>
          </p:nvPr>
        </p:nvSpPr>
        <p:spPr>
          <a:xfrm>
            <a:off x="311700" y="1389600"/>
            <a:ext cx="32961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800"/>
              <a:t>Data:</a:t>
            </a:r>
            <a:endParaRPr sz="1800"/>
          </a:p>
          <a:p>
            <a:pPr indent="-304800" lvl="0" marL="457200" rtl="0" algn="l">
              <a:spcBef>
                <a:spcPts val="0"/>
              </a:spcBef>
              <a:spcAft>
                <a:spcPts val="0"/>
              </a:spcAft>
              <a:buSzPts val="1200"/>
              <a:buChar char="-"/>
            </a:pPr>
            <a:r>
              <a:rPr lang="de"/>
              <a:t>Time series</a:t>
            </a:r>
            <a:endParaRPr/>
          </a:p>
          <a:p>
            <a:pPr indent="-304800" lvl="0" marL="457200" rtl="0" algn="l">
              <a:spcBef>
                <a:spcPts val="0"/>
              </a:spcBef>
              <a:spcAft>
                <a:spcPts val="0"/>
              </a:spcAft>
              <a:buSzPts val="1200"/>
              <a:buChar char="-"/>
            </a:pPr>
            <a:r>
              <a:rPr lang="de"/>
              <a:t>Natural language</a:t>
            </a:r>
            <a:endParaRPr/>
          </a:p>
          <a:p>
            <a:pPr indent="0" lvl="0" marL="0" rtl="0" algn="l">
              <a:spcBef>
                <a:spcPts val="1600"/>
              </a:spcBef>
              <a:spcAft>
                <a:spcPts val="0"/>
              </a:spcAft>
              <a:buNone/>
            </a:pPr>
            <a:r>
              <a:rPr lang="de" sz="1800"/>
              <a:t>Distribution:</a:t>
            </a:r>
            <a:endParaRPr sz="1800"/>
          </a:p>
          <a:p>
            <a:pPr indent="-304800" lvl="0" marL="457200" rtl="0" algn="l">
              <a:spcBef>
                <a:spcPts val="0"/>
              </a:spcBef>
              <a:spcAft>
                <a:spcPts val="0"/>
              </a:spcAft>
              <a:buSzPts val="1200"/>
              <a:buChar char="-"/>
            </a:pPr>
            <a:r>
              <a:rPr lang="de"/>
              <a:t>Dataset is too big for one device</a:t>
            </a:r>
            <a:endParaRPr/>
          </a:p>
          <a:p>
            <a:pPr indent="-304800" lvl="0" marL="457200" rtl="0" algn="l">
              <a:spcBef>
                <a:spcPts val="0"/>
              </a:spcBef>
              <a:spcAft>
                <a:spcPts val="0"/>
              </a:spcAft>
              <a:buSzPts val="1200"/>
              <a:buChar char="-"/>
            </a:pPr>
            <a:r>
              <a:rPr lang="de"/>
              <a:t>Model is too big for one device</a:t>
            </a:r>
            <a:endParaRPr/>
          </a:p>
          <a:p>
            <a:pPr indent="-304800" lvl="0" marL="457200" rtl="0" algn="l">
              <a:spcBef>
                <a:spcPts val="0"/>
              </a:spcBef>
              <a:spcAft>
                <a:spcPts val="0"/>
              </a:spcAft>
              <a:buSzPts val="1200"/>
              <a:buChar char="-"/>
            </a:pPr>
            <a:r>
              <a:rPr lang="de"/>
              <a:t>both</a:t>
            </a:r>
            <a:endParaRPr/>
          </a:p>
          <a:p>
            <a:pPr indent="-304800" lvl="0" marL="457200" rtl="0" algn="l">
              <a:spcBef>
                <a:spcPts val="0"/>
              </a:spcBef>
              <a:spcAft>
                <a:spcPts val="0"/>
              </a:spcAft>
              <a:buSzPts val="1200"/>
              <a:buChar char="-"/>
            </a:pPr>
            <a:r>
              <a:rPr lang="de"/>
              <a:t>Backpropagation is very expensive through time factor</a:t>
            </a:r>
            <a:endParaRPr/>
          </a:p>
          <a:p>
            <a:pPr indent="0" lvl="0" marL="0" rtl="0" algn="l">
              <a:spcBef>
                <a:spcPts val="1600"/>
              </a:spcBef>
              <a:spcAft>
                <a:spcPts val="1600"/>
              </a:spcAft>
              <a:buNone/>
            </a:pPr>
            <a:r>
              <a:t/>
            </a:r>
            <a:endParaRPr/>
          </a:p>
        </p:txBody>
      </p:sp>
      <p:sp>
        <p:nvSpPr>
          <p:cNvPr id="379" name="Google Shape;379;p50"/>
          <p:cNvSpPr txBox="1"/>
          <p:nvPr/>
        </p:nvSpPr>
        <p:spPr>
          <a:xfrm>
            <a:off x="4003900" y="3857625"/>
            <a:ext cx="4762500" cy="3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t>https://cdn-images-1.medium.com/max/1600/1*d_POV7c8fzHbKuTgJzCxtA.gif</a:t>
            </a:r>
            <a:endParaRPr sz="800"/>
          </a:p>
        </p:txBody>
      </p:sp>
      <p:pic>
        <p:nvPicPr>
          <p:cNvPr id="380" name="Google Shape;380;p50"/>
          <p:cNvPicPr preferRelativeResize="0"/>
          <p:nvPr/>
        </p:nvPicPr>
        <p:blipFill>
          <a:blip r:embed="rId3">
            <a:alphaModFix/>
          </a:blip>
          <a:stretch>
            <a:fillRect/>
          </a:stretch>
        </p:blipFill>
        <p:spPr>
          <a:xfrm>
            <a:off x="4003900" y="1285875"/>
            <a:ext cx="4762500" cy="2571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Material</a:t>
            </a:r>
            <a:endParaRPr/>
          </a:p>
        </p:txBody>
      </p:sp>
      <p:sp>
        <p:nvSpPr>
          <p:cNvPr id="386" name="Google Shape;386;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de"/>
              <a:t>Papers:</a:t>
            </a:r>
            <a:endParaRPr/>
          </a:p>
          <a:p>
            <a:pPr indent="-342900" lvl="0" marL="457200" rtl="0" algn="l">
              <a:lnSpc>
                <a:spcPct val="100000"/>
              </a:lnSpc>
              <a:spcBef>
                <a:spcPts val="0"/>
              </a:spcBef>
              <a:spcAft>
                <a:spcPts val="0"/>
              </a:spcAft>
              <a:buSzPts val="1800"/>
              <a:buChar char="-"/>
            </a:pPr>
            <a:r>
              <a:rPr lang="de"/>
              <a:t>Hochreiter, Sepp, and Jürgen Schmidhuber. "Long short-term memory." Neural computation 9.8 (1997): 1735-1780.</a:t>
            </a:r>
            <a:endParaRPr/>
          </a:p>
          <a:p>
            <a:pPr indent="0" lvl="0" marL="0" rtl="0" algn="l">
              <a:lnSpc>
                <a:spcPct val="100000"/>
              </a:lnSpc>
              <a:spcBef>
                <a:spcPts val="1600"/>
              </a:spcBef>
              <a:spcAft>
                <a:spcPts val="0"/>
              </a:spcAft>
              <a:buNone/>
            </a:pPr>
            <a:r>
              <a:rPr lang="de"/>
              <a:t>Blog Posts:</a:t>
            </a:r>
            <a:endParaRPr/>
          </a:p>
          <a:p>
            <a:pPr indent="-342900" lvl="0" marL="457200" rtl="0" algn="l">
              <a:lnSpc>
                <a:spcPct val="100000"/>
              </a:lnSpc>
              <a:spcBef>
                <a:spcPts val="0"/>
              </a:spcBef>
              <a:spcAft>
                <a:spcPts val="0"/>
              </a:spcAft>
              <a:buSzPts val="1800"/>
              <a:buChar char="-"/>
            </a:pPr>
            <a:r>
              <a:rPr lang="de" u="sng">
                <a:solidFill>
                  <a:schemeClr val="hlink"/>
                </a:solidFill>
                <a:hlinkClick r:id="rId3"/>
              </a:rPr>
              <a:t>https://towardsdatascience.com/recurrent-neural-networks-d4642c9bc7ce</a:t>
            </a:r>
            <a:r>
              <a:rPr lang="de"/>
              <a:t> </a:t>
            </a:r>
            <a:endParaRPr/>
          </a:p>
          <a:p>
            <a:pPr indent="-342900" lvl="0" marL="457200" rtl="0" algn="l">
              <a:lnSpc>
                <a:spcPct val="100000"/>
              </a:lnSpc>
              <a:spcBef>
                <a:spcPts val="0"/>
              </a:spcBef>
              <a:spcAft>
                <a:spcPts val="0"/>
              </a:spcAft>
              <a:buSzPts val="1800"/>
              <a:buChar char="-"/>
            </a:pPr>
            <a:r>
              <a:rPr lang="de" u="sng">
                <a:solidFill>
                  <a:schemeClr val="hlink"/>
                </a:solidFill>
                <a:hlinkClick r:id="rId4"/>
              </a:rPr>
              <a:t>https://medium.com/mlreview/understanding-lstm-and-its-diagrams-37e2f46f1714</a:t>
            </a:r>
            <a:r>
              <a:rPr lang="de"/>
              <a:t> </a:t>
            </a:r>
            <a:endParaRPr/>
          </a:p>
          <a:p>
            <a:pPr indent="0" lvl="0" marL="0" rtl="0" algn="l">
              <a:lnSpc>
                <a:spcPct val="100000"/>
              </a:lnSpc>
              <a:spcBef>
                <a:spcPts val="1600"/>
              </a:spcBef>
              <a:spcAft>
                <a:spcPts val="0"/>
              </a:spcAft>
              <a:buNone/>
            </a:pPr>
            <a:r>
              <a:rPr lang="de"/>
              <a:t>Implementations:</a:t>
            </a:r>
            <a:endParaRPr/>
          </a:p>
          <a:p>
            <a:pPr indent="-342900" lvl="0" marL="457200" rtl="0" algn="l">
              <a:lnSpc>
                <a:spcPct val="100000"/>
              </a:lnSpc>
              <a:spcBef>
                <a:spcPts val="0"/>
              </a:spcBef>
              <a:spcAft>
                <a:spcPts val="0"/>
              </a:spcAft>
              <a:buSzPts val="1800"/>
              <a:buChar char="-"/>
            </a:pPr>
            <a:r>
              <a:rPr lang="de" u="sng">
                <a:solidFill>
                  <a:schemeClr val="hlink"/>
                </a:solidFill>
                <a:hlinkClick r:id="rId5"/>
              </a:rPr>
              <a:t>https://pytorch.org/docs/stable/nn.html#rnn</a:t>
            </a:r>
            <a:r>
              <a:rPr lang="de"/>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Background</a:t>
            </a:r>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e" sz="1400"/>
              <a:t>Artificial intelligence plays an increasingly important role in industry. Many successful modern companies draw their strength from data analytics and machine learning to optimize their business processes, risk management, and decision making. Meanwhile, the topic is so relevant that it became a political concern and the subject of various national AI strategies. Large companies already leverage AI or they have the resources to do so. </a:t>
            </a:r>
            <a:r>
              <a:rPr b="1" lang="de" sz="1400">
                <a:solidFill>
                  <a:srgbClr val="FFFFFF"/>
                </a:solidFill>
              </a:rPr>
              <a:t>Small and medium-sized companies, on the other hand, cannot afford powerful servers or expensive GPU clusters for data analytics and are often reluctant to use cloud services for data protection and privacy reasons.</a:t>
            </a:r>
            <a:r>
              <a:rPr lang="de" sz="1400"/>
              <a:t> However, in our experience, they often have spare, low-spec hardware to their disposal, such as disused computers, laptops or phones. In this project, we develop a distributed system that runs an entire data analytics pipeline, including data preparation, feature extraction and model learning, on such devices. </a:t>
            </a:r>
            <a:r>
              <a:rPr b="1" lang="de" sz="1400">
                <a:solidFill>
                  <a:srgbClr val="FFFFFF"/>
                </a:solidFill>
              </a:rPr>
              <a:t>Edge devices in the context of our project are low-spec, potentially aged commodity computers and smartphones as well as resource-saving low-energy devices.</a:t>
            </a:r>
            <a:r>
              <a:rPr lang="de" sz="1400"/>
              <a:t> The resulting prototype should enable small companies to use their spare hardware for state-of-the-art machine learning and data analytics. </a:t>
            </a:r>
            <a:r>
              <a:rPr b="1" lang="de" sz="1400">
                <a:solidFill>
                  <a:srgbClr val="FFFFFF"/>
                </a:solidFill>
              </a:rPr>
              <a:t>The project should also encourage a more sustainable hardware management, where functioning hardware does not needlessly get replaced with more powerful hardware just for the sake of analytical experimenting.</a:t>
            </a:r>
            <a:endParaRPr b="1" sz="14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2"/>
          <p:cNvSpPr txBox="1"/>
          <p:nvPr>
            <p:ph type="title"/>
          </p:nvPr>
        </p:nvSpPr>
        <p:spPr>
          <a:xfrm>
            <a:off x="311700" y="555600"/>
            <a:ext cx="3536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t>Graph Convolutional</a:t>
            </a:r>
            <a:r>
              <a:rPr lang="de"/>
              <a:t> Networks</a:t>
            </a:r>
            <a:endParaRPr/>
          </a:p>
        </p:txBody>
      </p:sp>
      <p:sp>
        <p:nvSpPr>
          <p:cNvPr id="392" name="Google Shape;392;p52"/>
          <p:cNvSpPr txBox="1"/>
          <p:nvPr>
            <p:ph idx="1" type="body"/>
          </p:nvPr>
        </p:nvSpPr>
        <p:spPr>
          <a:xfrm>
            <a:off x="311700" y="1389600"/>
            <a:ext cx="32961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800"/>
              <a:t>Data:</a:t>
            </a:r>
            <a:endParaRPr sz="1800"/>
          </a:p>
          <a:p>
            <a:pPr indent="-304800" lvl="0" marL="457200" rtl="0" algn="l">
              <a:spcBef>
                <a:spcPts val="0"/>
              </a:spcBef>
              <a:spcAft>
                <a:spcPts val="0"/>
              </a:spcAft>
              <a:buSzPts val="1200"/>
              <a:buChar char="-"/>
            </a:pPr>
            <a:r>
              <a:rPr lang="de"/>
              <a:t>Graphs</a:t>
            </a:r>
            <a:endParaRPr/>
          </a:p>
          <a:p>
            <a:pPr indent="-304800" lvl="1" marL="914400" rtl="0" algn="l">
              <a:spcBef>
                <a:spcPts val="0"/>
              </a:spcBef>
              <a:spcAft>
                <a:spcPts val="0"/>
              </a:spcAft>
              <a:buSzPts val="1200"/>
              <a:buChar char="-"/>
            </a:pPr>
            <a:r>
              <a:rPr lang="de"/>
              <a:t>Molecules</a:t>
            </a:r>
            <a:endParaRPr/>
          </a:p>
          <a:p>
            <a:pPr indent="-304800" lvl="1" marL="914400" rtl="0" algn="l">
              <a:spcBef>
                <a:spcPts val="0"/>
              </a:spcBef>
              <a:spcAft>
                <a:spcPts val="0"/>
              </a:spcAft>
              <a:buSzPts val="1200"/>
              <a:buChar char="-"/>
            </a:pPr>
            <a:r>
              <a:rPr lang="de"/>
              <a:t>Social Networks</a:t>
            </a:r>
            <a:endParaRPr/>
          </a:p>
          <a:p>
            <a:pPr indent="-304800" lvl="1" marL="914400" rtl="0" algn="l">
              <a:spcBef>
                <a:spcPts val="0"/>
              </a:spcBef>
              <a:spcAft>
                <a:spcPts val="0"/>
              </a:spcAft>
              <a:buSzPts val="1200"/>
              <a:buChar char="-"/>
            </a:pPr>
            <a:r>
              <a:rPr lang="de"/>
              <a:t>(Text)</a:t>
            </a:r>
            <a:endParaRPr/>
          </a:p>
          <a:p>
            <a:pPr indent="0" lvl="0" marL="0" rtl="0" algn="l">
              <a:spcBef>
                <a:spcPts val="1600"/>
              </a:spcBef>
              <a:spcAft>
                <a:spcPts val="0"/>
              </a:spcAft>
              <a:buNone/>
            </a:pPr>
            <a:r>
              <a:rPr lang="de" sz="1800"/>
              <a:t>Distribution:</a:t>
            </a:r>
            <a:endParaRPr sz="1800"/>
          </a:p>
          <a:p>
            <a:pPr indent="-304800" lvl="0" marL="457200" rtl="0" algn="l">
              <a:spcBef>
                <a:spcPts val="0"/>
              </a:spcBef>
              <a:spcAft>
                <a:spcPts val="0"/>
              </a:spcAft>
              <a:buSzPts val="1200"/>
              <a:buChar char="-"/>
            </a:pPr>
            <a:r>
              <a:rPr lang="de"/>
              <a:t>Graph</a:t>
            </a:r>
            <a:r>
              <a:rPr lang="de"/>
              <a:t> is too big for one device</a:t>
            </a:r>
            <a:endParaRPr/>
          </a:p>
          <a:p>
            <a:pPr indent="-304800" lvl="0" marL="457200" rtl="0" algn="l">
              <a:spcBef>
                <a:spcPts val="0"/>
              </a:spcBef>
              <a:spcAft>
                <a:spcPts val="0"/>
              </a:spcAft>
              <a:buSzPts val="1200"/>
              <a:buChar char="-"/>
            </a:pPr>
            <a:r>
              <a:rPr lang="de"/>
              <a:t>Model is too big for one device</a:t>
            </a:r>
            <a:endParaRPr/>
          </a:p>
          <a:p>
            <a:pPr indent="-304800" lvl="0" marL="457200" rtl="0" algn="l">
              <a:spcBef>
                <a:spcPts val="0"/>
              </a:spcBef>
              <a:spcAft>
                <a:spcPts val="0"/>
              </a:spcAft>
              <a:buSzPts val="1200"/>
              <a:buChar char="-"/>
            </a:pPr>
            <a:r>
              <a:rPr lang="de"/>
              <a:t>both</a:t>
            </a:r>
            <a:endParaRPr/>
          </a:p>
          <a:p>
            <a:pPr indent="0" lvl="0" marL="0" rtl="0" algn="l">
              <a:spcBef>
                <a:spcPts val="1600"/>
              </a:spcBef>
              <a:spcAft>
                <a:spcPts val="1600"/>
              </a:spcAft>
              <a:buNone/>
            </a:pPr>
            <a:r>
              <a:t/>
            </a:r>
            <a:endParaRPr/>
          </a:p>
        </p:txBody>
      </p:sp>
      <p:sp>
        <p:nvSpPr>
          <p:cNvPr id="393" name="Google Shape;393;p52"/>
          <p:cNvSpPr txBox="1"/>
          <p:nvPr/>
        </p:nvSpPr>
        <p:spPr>
          <a:xfrm>
            <a:off x="3889750" y="4050925"/>
            <a:ext cx="5231400" cy="3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t>http://snap.stanford.edu/decagon/decagon-overview.png</a:t>
            </a:r>
            <a:endParaRPr sz="800"/>
          </a:p>
        </p:txBody>
      </p:sp>
      <p:pic>
        <p:nvPicPr>
          <p:cNvPr id="394" name="Google Shape;394;p52"/>
          <p:cNvPicPr preferRelativeResize="0"/>
          <p:nvPr/>
        </p:nvPicPr>
        <p:blipFill>
          <a:blip r:embed="rId3">
            <a:alphaModFix/>
          </a:blip>
          <a:stretch>
            <a:fillRect/>
          </a:stretch>
        </p:blipFill>
        <p:spPr>
          <a:xfrm>
            <a:off x="3889750" y="1145925"/>
            <a:ext cx="4990803" cy="285164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Material</a:t>
            </a:r>
            <a:endParaRPr/>
          </a:p>
        </p:txBody>
      </p:sp>
      <p:sp>
        <p:nvSpPr>
          <p:cNvPr id="400" name="Google Shape;400;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de"/>
              <a:t>Papers:</a:t>
            </a:r>
            <a:endParaRPr/>
          </a:p>
          <a:p>
            <a:pPr indent="-342900" lvl="0" marL="457200" rtl="0" algn="l">
              <a:lnSpc>
                <a:spcPct val="100000"/>
              </a:lnSpc>
              <a:spcBef>
                <a:spcPts val="0"/>
              </a:spcBef>
              <a:spcAft>
                <a:spcPts val="0"/>
              </a:spcAft>
              <a:buSzPts val="1800"/>
              <a:buChar char="-"/>
            </a:pPr>
            <a:r>
              <a:rPr lang="de"/>
              <a:t>Kipf, Thomas N., and Max Welling. "Semi-supervised classification with graph convolutional networks." arXiv preprint arXiv:1609.02907 (2016). </a:t>
            </a:r>
            <a:r>
              <a:rPr lang="de" u="sng">
                <a:solidFill>
                  <a:schemeClr val="hlink"/>
                </a:solidFill>
                <a:hlinkClick r:id="rId3"/>
              </a:rPr>
              <a:t>http://arxiv.org/abs/1609.02907</a:t>
            </a:r>
            <a:r>
              <a:rPr lang="de"/>
              <a:t> </a:t>
            </a:r>
            <a:endParaRPr/>
          </a:p>
          <a:p>
            <a:pPr indent="0" lvl="0" marL="0" rtl="0" algn="l">
              <a:lnSpc>
                <a:spcPct val="100000"/>
              </a:lnSpc>
              <a:spcBef>
                <a:spcPts val="1600"/>
              </a:spcBef>
              <a:spcAft>
                <a:spcPts val="0"/>
              </a:spcAft>
              <a:buNone/>
            </a:pPr>
            <a:r>
              <a:rPr lang="de"/>
              <a:t>Blog Posts:</a:t>
            </a:r>
            <a:endParaRPr/>
          </a:p>
          <a:p>
            <a:pPr indent="-342900" lvl="0" marL="457200" rtl="0" algn="l">
              <a:lnSpc>
                <a:spcPct val="100000"/>
              </a:lnSpc>
              <a:spcBef>
                <a:spcPts val="0"/>
              </a:spcBef>
              <a:spcAft>
                <a:spcPts val="0"/>
              </a:spcAft>
              <a:buSzPts val="1800"/>
              <a:buChar char="-"/>
            </a:pPr>
            <a:r>
              <a:rPr lang="de" u="sng">
                <a:solidFill>
                  <a:schemeClr val="hlink"/>
                </a:solidFill>
                <a:hlinkClick r:id="rId4"/>
              </a:rPr>
              <a:t>https://towardsdatascience.com/how-to-do-deep-learning-on-graphs-with-graph-convolutional-networks-7d2250723780</a:t>
            </a:r>
            <a:r>
              <a:rPr lang="de"/>
              <a:t> </a:t>
            </a:r>
            <a:endParaRPr/>
          </a:p>
          <a:p>
            <a:pPr indent="-342900" lvl="0" marL="457200" rtl="0" algn="l">
              <a:lnSpc>
                <a:spcPct val="100000"/>
              </a:lnSpc>
              <a:spcBef>
                <a:spcPts val="0"/>
              </a:spcBef>
              <a:spcAft>
                <a:spcPts val="0"/>
              </a:spcAft>
              <a:buSzPts val="1800"/>
              <a:buChar char="-"/>
            </a:pPr>
            <a:r>
              <a:rPr lang="de" u="sng">
                <a:solidFill>
                  <a:schemeClr val="hlink"/>
                </a:solidFill>
                <a:hlinkClick r:id="rId5"/>
              </a:rPr>
              <a:t>https://tkipf.github.io/graph-convolutional-networks/</a:t>
            </a:r>
            <a:r>
              <a:rPr lang="de"/>
              <a:t> </a:t>
            </a:r>
            <a:r>
              <a:rPr lang="de"/>
              <a:t> </a:t>
            </a:r>
            <a:endParaRPr/>
          </a:p>
          <a:p>
            <a:pPr indent="0" lvl="0" marL="0" rtl="0" algn="l">
              <a:lnSpc>
                <a:spcPct val="100000"/>
              </a:lnSpc>
              <a:spcBef>
                <a:spcPts val="1600"/>
              </a:spcBef>
              <a:spcAft>
                <a:spcPts val="0"/>
              </a:spcAft>
              <a:buNone/>
            </a:pPr>
            <a:r>
              <a:rPr lang="de"/>
              <a:t>Implementations:</a:t>
            </a:r>
            <a:endParaRPr/>
          </a:p>
          <a:p>
            <a:pPr indent="-342900" lvl="0" marL="457200" rtl="0" algn="l">
              <a:lnSpc>
                <a:spcPct val="100000"/>
              </a:lnSpc>
              <a:spcBef>
                <a:spcPts val="0"/>
              </a:spcBef>
              <a:spcAft>
                <a:spcPts val="0"/>
              </a:spcAft>
              <a:buSzPts val="1800"/>
              <a:buChar char="-"/>
            </a:pPr>
            <a:r>
              <a:rPr lang="de" u="sng">
                <a:solidFill>
                  <a:schemeClr val="hlink"/>
                </a:solidFill>
                <a:hlinkClick r:id="rId6"/>
              </a:rPr>
              <a:t>https://github.com/tkipf/gcn</a:t>
            </a:r>
            <a:r>
              <a:rPr lang="de"/>
              <a:t> </a:t>
            </a:r>
            <a:endParaRPr/>
          </a:p>
          <a:p>
            <a:pPr indent="-342900" lvl="0" marL="457200" rtl="0" algn="l">
              <a:lnSpc>
                <a:spcPct val="100000"/>
              </a:lnSpc>
              <a:spcBef>
                <a:spcPts val="0"/>
              </a:spcBef>
              <a:spcAft>
                <a:spcPts val="0"/>
              </a:spcAft>
              <a:buSzPts val="1800"/>
              <a:buChar char="-"/>
            </a:pPr>
            <a:r>
              <a:rPr lang="de" u="sng">
                <a:solidFill>
                  <a:schemeClr val="hlink"/>
                </a:solidFill>
                <a:hlinkClick r:id="rId7"/>
              </a:rPr>
              <a:t>https://github.com/tkipf/gcn/issues/4</a:t>
            </a:r>
            <a:r>
              <a:rPr lang="de"/>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Machine Learning</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A machine learning model is the product of a multi-step data engineering and training process. Each step usually requires a significant amount of resources, i.e., CPU power and memory. To execute this process without high-performance hardware, we need to find resource-saving solutions for each of the following steps:</a:t>
            </a:r>
            <a:endParaRPr sz="1400"/>
          </a:p>
          <a:p>
            <a:pPr indent="-317500" lvl="0" marL="457200" rtl="0" algn="l">
              <a:spcBef>
                <a:spcPts val="1600"/>
              </a:spcBef>
              <a:spcAft>
                <a:spcPts val="0"/>
              </a:spcAft>
              <a:buSzPts val="1400"/>
              <a:buAutoNum type="arabicPeriod"/>
            </a:pPr>
            <a:r>
              <a:rPr b="1" lang="de" sz="1400">
                <a:solidFill>
                  <a:srgbClr val="FFFFFF"/>
                </a:solidFill>
              </a:rPr>
              <a:t>Data Preparation &amp; Cleaning</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Profiling &amp; Analysis</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Classification &amp; Prediction</a:t>
            </a:r>
            <a:br>
              <a:rPr lang="de" sz="1400"/>
            </a:b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Machine Learning</a:t>
            </a:r>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A machine learning model is the product of a multi-step data engineering and training process. Each step usually requires a significant amount of resources, i.e., CPU power and memory. To execute this process without high-performance hardware, we need to find resource-saving solutions for each of the following steps:</a:t>
            </a:r>
            <a:endParaRPr sz="1400"/>
          </a:p>
          <a:p>
            <a:pPr indent="-317500" lvl="0" marL="457200" rtl="0" algn="l">
              <a:spcBef>
                <a:spcPts val="1600"/>
              </a:spcBef>
              <a:spcAft>
                <a:spcPts val="0"/>
              </a:spcAft>
              <a:buSzPts val="1400"/>
              <a:buAutoNum type="arabicPeriod"/>
            </a:pPr>
            <a:r>
              <a:rPr b="1" lang="de" sz="1400">
                <a:solidFill>
                  <a:srgbClr val="FFFFFF"/>
                </a:solidFill>
              </a:rPr>
              <a:t>Data Preparation &amp; Cleaning</a:t>
            </a:r>
            <a:br>
              <a:rPr lang="de" sz="1400"/>
            </a:br>
            <a:r>
              <a:rPr lang="de" sz="1400"/>
              <a:t>Automatically fix the structural integrity, i.e., table shape, data types, and value formats, (data preparation) and solve data quality issues, such as duplicates and missing values (data cleaning). Some of these operations, are complex tasks (in O(n^2)) and, therefore, a challenge for edge device hardware.</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Profiling &amp; Analysis</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Classification &amp; Prediction</a:t>
            </a:r>
            <a:br>
              <a:rPr lang="de" sz="1400"/>
            </a:b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Machine Learning</a:t>
            </a:r>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A machine learning model is the product of a multi-step data engineering and training process. Each step usually requires a significant amount of resources, i.e., CPU power and memory. To execute this process without high-performance hardware, we need to find resource-saving solutions for each of the following steps:</a:t>
            </a:r>
            <a:endParaRPr sz="1400"/>
          </a:p>
          <a:p>
            <a:pPr indent="-317500" lvl="0" marL="457200" rtl="0" algn="l">
              <a:spcBef>
                <a:spcPts val="1600"/>
              </a:spcBef>
              <a:spcAft>
                <a:spcPts val="0"/>
              </a:spcAft>
              <a:buSzPts val="1400"/>
              <a:buAutoNum type="arabicPeriod"/>
            </a:pPr>
            <a:r>
              <a:rPr b="1" lang="de" sz="1400">
                <a:solidFill>
                  <a:srgbClr val="FFFFFF"/>
                </a:solidFill>
              </a:rPr>
              <a:t>Data Preparation &amp; Cleaning</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Profiling &amp; Analysis</a:t>
            </a:r>
            <a:br>
              <a:rPr lang="de" sz="1400"/>
            </a:br>
            <a:r>
              <a:rPr lang="de" sz="1400"/>
              <a:t>Discover implicit metadata, such as data dependencies and constraints, (data profiling) and supplementary statistics, such as aggregates and histograms, (data analysis) that may serve as features. Many data profiling tasks are in O(2^n) and thus particularly challenging for edge device hardware.</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Classification &amp; Prediction</a:t>
            </a:r>
            <a:br>
              <a:rPr lang="de" sz="1400"/>
            </a:b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Machine Learning</a:t>
            </a:r>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A machine learning model is the product of a multi-step data engineering and training process. Each step usually requires a significant amount of resources, i.e., CPU power and memory. To execute this process without high-performance hardware, we need to find resource-saving solutions for each of the following steps:</a:t>
            </a:r>
            <a:endParaRPr sz="1400"/>
          </a:p>
          <a:p>
            <a:pPr indent="-317500" lvl="0" marL="457200" rtl="0" algn="l">
              <a:spcBef>
                <a:spcPts val="1600"/>
              </a:spcBef>
              <a:spcAft>
                <a:spcPts val="0"/>
              </a:spcAft>
              <a:buSzPts val="1400"/>
              <a:buAutoNum type="arabicPeriod"/>
            </a:pPr>
            <a:r>
              <a:rPr b="1" lang="de" sz="1400">
                <a:solidFill>
                  <a:srgbClr val="FFFFFF"/>
                </a:solidFill>
              </a:rPr>
              <a:t>Data Preparation &amp; Cleaning</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Profiling &amp; Analysis</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Data Classification &amp; Prediction</a:t>
            </a:r>
            <a:br>
              <a:rPr lang="de" sz="1400"/>
            </a:br>
            <a:r>
              <a:rPr lang="de" sz="1400"/>
              <a:t>Train a machine learning model. In this seminar, </a:t>
            </a:r>
            <a:r>
              <a:rPr b="1" lang="de" sz="1400">
                <a:solidFill>
                  <a:srgbClr val="FFFFFF"/>
                </a:solidFill>
              </a:rPr>
              <a:t>we focus on deep learning models, i.e., neural networks</a:t>
            </a:r>
            <a:r>
              <a:rPr lang="de" sz="1400"/>
              <a:t> and different variants of such. They can be trained for different purposes, such as classification or prediction. The training processes is both data- and compute-intensive and, therefore, has high resource requirements. Fitting them on low-spec hardware devices is a challenge and might require alternative training approaches.</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Hardware</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For the development and evaluation of the planned machine learning prototype, we use three systems:</a:t>
            </a:r>
            <a:endParaRPr sz="1400"/>
          </a:p>
          <a:p>
            <a:pPr indent="-317500" lvl="0" marL="457200" rtl="0" algn="l">
              <a:spcBef>
                <a:spcPts val="1600"/>
              </a:spcBef>
              <a:spcAft>
                <a:spcPts val="0"/>
              </a:spcAft>
              <a:buSzPts val="1400"/>
              <a:buAutoNum type="arabicPeriod"/>
            </a:pPr>
            <a:r>
              <a:rPr b="1" lang="de" sz="1400">
                <a:solidFill>
                  <a:srgbClr val="FFFFFF"/>
                </a:solidFill>
              </a:rPr>
              <a:t>Server cluster</a:t>
            </a:r>
            <a:br>
              <a:rPr lang="de" sz="1400"/>
            </a:br>
            <a:r>
              <a:rPr lang="de" sz="1400"/>
              <a:t>12 nodes á 10 physical cores and 32 GB RAM. This cluster will produce baseline measurements, with which we can compare the results produced on the low-spec clusters.</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Commodity cluster</a:t>
            </a:r>
            <a:br>
              <a:rPr lang="de" sz="1400"/>
            </a:br>
            <a:r>
              <a:rPr lang="de" sz="1400"/>
              <a:t>A heterogeneous cluster of (currently 8) de-commissioned desktop computers. The machines are about 5-15 years old and cover dual core to quad core CPUs as well as 2-6 GB of RAM. </a:t>
            </a:r>
            <a:br>
              <a:rPr lang="de" sz="1400"/>
            </a:br>
            <a:endParaRPr sz="1400"/>
          </a:p>
          <a:p>
            <a:pPr indent="-317500" lvl="0" marL="457200" rtl="0" algn="l">
              <a:spcBef>
                <a:spcPts val="0"/>
              </a:spcBef>
              <a:spcAft>
                <a:spcPts val="0"/>
              </a:spcAft>
              <a:buSzPts val="1400"/>
              <a:buAutoNum type="arabicPeriod"/>
            </a:pPr>
            <a:r>
              <a:rPr b="1" lang="de" sz="1400">
                <a:solidFill>
                  <a:srgbClr val="FFFFFF"/>
                </a:solidFill>
              </a:rPr>
              <a:t>Raspberry Pi cluster</a:t>
            </a:r>
            <a:br>
              <a:rPr lang="de" sz="1400"/>
            </a:br>
            <a:r>
              <a:rPr lang="de" sz="1400"/>
              <a:t>12 Raspberry Pi 4 model B. The Pi’s have dual cores and 4 GB RAM.</a:t>
            </a:r>
            <a:endParaRPr sz="1400"/>
          </a:p>
        </p:txBody>
      </p:sp>
      <p:sp>
        <p:nvSpPr>
          <p:cNvPr id="117" name="Google Shape;117;p21"/>
          <p:cNvSpPr/>
          <p:nvPr/>
        </p:nvSpPr>
        <p:spPr>
          <a:xfrm>
            <a:off x="6188775" y="3636375"/>
            <a:ext cx="2321400" cy="776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