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df" ContentType="application/pdf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4201" r:id="rId1"/>
  </p:sldMasterIdLst>
  <p:notesMasterIdLst>
    <p:notesMasterId r:id="rId68"/>
  </p:notesMasterIdLst>
  <p:handoutMasterIdLst>
    <p:handoutMasterId r:id="rId69"/>
  </p:handoutMasterIdLst>
  <p:sldIdLst>
    <p:sldId id="256" r:id="rId2"/>
    <p:sldId id="563" r:id="rId3"/>
    <p:sldId id="427" r:id="rId4"/>
    <p:sldId id="473" r:id="rId5"/>
    <p:sldId id="493" r:id="rId6"/>
    <p:sldId id="496" r:id="rId7"/>
    <p:sldId id="436" r:id="rId8"/>
    <p:sldId id="477" r:id="rId9"/>
    <p:sldId id="478" r:id="rId10"/>
    <p:sldId id="479" r:id="rId11"/>
    <p:sldId id="480" r:id="rId12"/>
    <p:sldId id="440" r:id="rId13"/>
    <p:sldId id="548" r:id="rId14"/>
    <p:sldId id="439" r:id="rId15"/>
    <p:sldId id="566" r:id="rId16"/>
    <p:sldId id="567" r:id="rId17"/>
    <p:sldId id="568" r:id="rId18"/>
    <p:sldId id="569" r:id="rId19"/>
    <p:sldId id="570" r:id="rId20"/>
    <p:sldId id="442" r:id="rId21"/>
    <p:sldId id="495" r:id="rId22"/>
    <p:sldId id="429" r:id="rId23"/>
    <p:sldId id="489" r:id="rId24"/>
    <p:sldId id="490" r:id="rId25"/>
    <p:sldId id="441" r:id="rId26"/>
    <p:sldId id="447" r:id="rId27"/>
    <p:sldId id="504" r:id="rId28"/>
    <p:sldId id="536" r:id="rId29"/>
    <p:sldId id="503" r:id="rId30"/>
    <p:sldId id="505" r:id="rId31"/>
    <p:sldId id="506" r:id="rId32"/>
    <p:sldId id="507" r:id="rId33"/>
    <p:sldId id="550" r:id="rId34"/>
    <p:sldId id="551" r:id="rId35"/>
    <p:sldId id="497" r:id="rId36"/>
    <p:sldId id="498" r:id="rId37"/>
    <p:sldId id="499" r:id="rId38"/>
    <p:sldId id="501" r:id="rId39"/>
    <p:sldId id="502" r:id="rId40"/>
    <p:sldId id="552" r:id="rId41"/>
    <p:sldId id="460" r:id="rId42"/>
    <p:sldId id="555" r:id="rId43"/>
    <p:sldId id="562" r:id="rId44"/>
    <p:sldId id="521" r:id="rId45"/>
    <p:sldId id="522" r:id="rId46"/>
    <p:sldId id="546" r:id="rId47"/>
    <p:sldId id="537" r:id="rId48"/>
    <p:sldId id="525" r:id="rId49"/>
    <p:sldId id="526" r:id="rId50"/>
    <p:sldId id="560" r:id="rId51"/>
    <p:sldId id="424" r:id="rId52"/>
    <p:sldId id="539" r:id="rId53"/>
    <p:sldId id="540" r:id="rId54"/>
    <p:sldId id="543" r:id="rId55"/>
    <p:sldId id="544" r:id="rId56"/>
    <p:sldId id="564" r:id="rId57"/>
    <p:sldId id="565" r:id="rId58"/>
    <p:sldId id="547" r:id="rId59"/>
    <p:sldId id="457" r:id="rId60"/>
    <p:sldId id="515" r:id="rId61"/>
    <p:sldId id="514" r:id="rId62"/>
    <p:sldId id="513" r:id="rId63"/>
    <p:sldId id="516" r:id="rId64"/>
    <p:sldId id="561" r:id="rId65"/>
    <p:sldId id="558" r:id="rId66"/>
    <p:sldId id="557" r:id="rId67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1pPr>
    <a:lvl2pPr marL="455566" indent="1589" algn="l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2pPr>
    <a:lvl3pPr marL="912720" indent="1589" algn="l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3pPr>
    <a:lvl4pPr marL="1369873" indent="1589" algn="l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4pPr>
    <a:lvl5pPr marL="1827025" indent="1589" algn="l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5pPr>
    <a:lvl6pPr marL="2285767" algn="l" defTabSz="457152" rtl="0" eaLnBrk="1" latinLnBrk="0" hangingPunct="1"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6pPr>
    <a:lvl7pPr marL="2742919" algn="l" defTabSz="457152" rtl="0" eaLnBrk="1" latinLnBrk="0" hangingPunct="1"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7pPr>
    <a:lvl8pPr marL="3200072" algn="l" defTabSz="457152" rtl="0" eaLnBrk="1" latinLnBrk="0" hangingPunct="1"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8pPr>
    <a:lvl9pPr marL="3657226" algn="l" defTabSz="457152" rtl="0" eaLnBrk="1" latinLnBrk="0" hangingPunct="1">
      <a:defRPr sz="4300" kern="1200">
        <a:solidFill>
          <a:srgbClr val="FFFFFF"/>
        </a:solidFill>
        <a:latin typeface="Helvetica Neue Light" charset="0"/>
        <a:ea typeface="ヒラギノ角ゴ ProN W3" charset="-128"/>
        <a:cs typeface="ヒラギノ角ゴ ProN W3" charset="-128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loop="1"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4F0000"/>
    <a:srgbClr val="890C40"/>
    <a:srgbClr val="89C689"/>
    <a:srgbClr val="FFFFFF"/>
    <a:srgbClr val="657581"/>
    <a:srgbClr val="00FF10"/>
    <a:srgbClr val="778892"/>
    <a:srgbClr val="727CB5"/>
    <a:srgbClr val="15B91E"/>
    <a:srgbClr val="FFD89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8" autoAdjust="0"/>
    <p:restoredTop sz="82609" autoAdjust="0"/>
  </p:normalViewPr>
  <p:slideViewPr>
    <p:cSldViewPr>
      <p:cViewPr varScale="1">
        <p:scale>
          <a:sx n="60" d="100"/>
          <a:sy n="60" d="100"/>
        </p:scale>
        <p:origin x="-904" y="-9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03929-8074-C642-B51A-2931DD49FC10}" type="datetime1">
              <a:rPr lang="en-US" smtClean="0"/>
              <a:pPr/>
              <a:t>5/10/12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5C1A6-DBE0-1347-97F2-4C00B44BEA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4874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Helvetica Neue Light" pitchFamily="-105" charset="0"/>
                <a:ea typeface="ヒラギノ角ゴ ProN W3" pitchFamily="-105" charset="-128"/>
                <a:cs typeface="ヒラギノ角ゴ ProN W3" pitchFamily="-105" charset="-128"/>
                <a:sym typeface="Helvetica Neue Light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Helvetica Neue Light" pitchFamily="-105" charset="0"/>
                <a:ea typeface="ヒラギノ角ゴ ProN W3" pitchFamily="-105" charset="-128"/>
                <a:cs typeface="ヒラギノ角ゴ ProN W3" pitchFamily="-105" charset="-128"/>
                <a:sym typeface="Helvetica Neue Light" pitchFamily="-105" charset="0"/>
              </a:defRPr>
            </a:lvl1pPr>
          </a:lstStyle>
          <a:p>
            <a:pPr>
              <a:defRPr/>
            </a:pPr>
            <a:fld id="{2CA394D9-20F7-7144-9F39-46F496308CF2}" type="datetime1">
              <a:rPr lang="en-US" smtClean="0"/>
              <a:pPr>
                <a:defRPr/>
              </a:pPr>
              <a:t>5/10/12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Helvetica Neue Light" pitchFamily="-105" charset="0"/>
                <a:ea typeface="ヒラギノ角ゴ ProN W3" pitchFamily="-105" charset="-128"/>
                <a:cs typeface="ヒラギノ角ゴ ProN W3" pitchFamily="-105" charset="-128"/>
                <a:sym typeface="Helvetica Neue Light" pitchFamily="-10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DDDDDD"/>
                  </a:outerShdw>
                </a:effectLst>
                <a:latin typeface="Helvetica Neue Light" pitchFamily="-105" charset="0"/>
                <a:ea typeface="ヒラギノ角ゴ ProN W3" pitchFamily="-105" charset="-128"/>
                <a:cs typeface="ヒラギノ角ゴ ProN W3" pitchFamily="-105" charset="-128"/>
                <a:sym typeface="Helvetica Neue Light" pitchFamily="-105" charset="0"/>
              </a:defRPr>
            </a:lvl1pPr>
          </a:lstStyle>
          <a:p>
            <a:pPr>
              <a:defRPr/>
            </a:pPr>
            <a:fld id="{33D2FA3F-4534-6D45-ABD9-0BDDD0B782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1300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152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307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460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612" algn="l" defTabSz="45715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5767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226" algn="l" defTabSz="45715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patrick</a:t>
            </a:r>
            <a:r>
              <a:rPr lang="en-US" dirty="0" smtClean="0"/>
              <a:t>:</a:t>
            </a:r>
          </a:p>
          <a:p>
            <a:r>
              <a:rPr lang="en-US" dirty="0" smtClean="0"/>
              <a:t>- Get in directly with video teaser from madness</a:t>
            </a:r>
          </a:p>
          <a:p>
            <a:pPr>
              <a:buFontTx/>
              <a:buChar char="-"/>
            </a:pPr>
            <a:r>
              <a:rPr lang="en-US" baseline="0" dirty="0" smtClean="0"/>
              <a:t>Try to involve the audience from the start (maybe add panorama from the room?)</a:t>
            </a:r>
          </a:p>
          <a:p>
            <a:pPr>
              <a:buFontTx/>
              <a:buChar char="-"/>
            </a:pPr>
            <a:r>
              <a:rPr lang="en-US" baseline="0" dirty="0" smtClean="0"/>
              <a:t> spend a little more time on the design of the techniques</a:t>
            </a:r>
          </a:p>
          <a:p>
            <a:pPr>
              <a:buFontTx/>
              <a:buChar char="-"/>
            </a:pPr>
            <a:r>
              <a:rPr lang="en-US" baseline="0" dirty="0" smtClean="0"/>
              <a:t> More briefly through results, stress qualitative part</a:t>
            </a:r>
          </a:p>
          <a:p>
            <a:pPr>
              <a:buFontTx/>
              <a:buChar char="-"/>
            </a:pPr>
            <a:r>
              <a:rPr lang="en-US" baseline="0" dirty="0" smtClean="0"/>
              <a:t> Overall, avoid the paper “compare this against </a:t>
            </a:r>
            <a:r>
              <a:rPr lang="en-US" baseline="0" dirty="0" err="1" smtClean="0"/>
              <a:t>blabla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compromises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</a:t>
            </a:r>
            <a:r>
              <a:rPr lang="en-US" baseline="0" dirty="0" smtClean="0"/>
              <a:t> INTRODUCE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FIRST ANSWER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Pitch angle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user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user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user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Controlled user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first-person</a:t>
            </a:r>
            <a:r>
              <a:rPr lang="en-US" baseline="0" dirty="0" smtClean="0"/>
              <a:t>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FALLBACK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FALLBACK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PITCH angle was fixed to zero</a:t>
            </a:r>
            <a:r>
              <a:rPr lang="en-US" baseline="0" dirty="0" smtClean="0"/>
              <a:t> degrees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first-person</a:t>
            </a:r>
            <a:r>
              <a:rPr lang="en-US" baseline="0" dirty="0" smtClean="0"/>
              <a:t>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first-person</a:t>
            </a:r>
            <a:r>
              <a:rPr lang="en-US" baseline="0" dirty="0" smtClean="0"/>
              <a:t>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</a:t>
            </a:r>
            <a:r>
              <a:rPr lang="en-US" baseline="0" dirty="0" smtClean="0"/>
              <a:t> RELATED WORK: panoramas as rectangles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users are IMMERSED in the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DESIGN:</a:t>
            </a:r>
            <a:r>
              <a:rPr lang="en-US" baseline="0" dirty="0" smtClean="0"/>
              <a:t> image AND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2FA3F-4534-6D45-ABD9-0BDDD0B7829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>
            <a:spLocks noGrp="1"/>
          </p:cNvSpPr>
          <p:nvPr>
            <p:ph type="ctrTitle"/>
          </p:nvPr>
        </p:nvSpPr>
        <p:spPr>
          <a:xfrm>
            <a:off x="813768" y="3004592"/>
            <a:ext cx="11593288" cy="1408853"/>
          </a:xfrm>
        </p:spPr>
        <p:txBody>
          <a:bodyPr anchor="t" anchorCtr="0">
            <a:normAutofit/>
          </a:bodyPr>
          <a:lstStyle>
            <a:lvl1pPr algn="l">
              <a:defRPr sz="42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11" name="Subtitle 8"/>
          <p:cNvSpPr>
            <a:spLocks noGrp="1"/>
          </p:cNvSpPr>
          <p:nvPr>
            <p:ph type="subTitle" idx="1"/>
          </p:nvPr>
        </p:nvSpPr>
        <p:spPr>
          <a:xfrm>
            <a:off x="813768" y="4444752"/>
            <a:ext cx="11593288" cy="1246293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rgbClr val="A6A6A6"/>
                </a:solidFill>
                <a:latin typeface="Calibri"/>
                <a:ea typeface="+mj-ea"/>
                <a:cs typeface="Calibri"/>
              </a:defRPr>
            </a:lvl1pPr>
            <a:lvl2pPr marL="650164" indent="0" algn="ctr">
              <a:buNone/>
            </a:lvl2pPr>
            <a:lvl3pPr marL="1300326" indent="0" algn="ctr">
              <a:buNone/>
            </a:lvl3pPr>
            <a:lvl4pPr marL="1950490" indent="0" algn="ctr">
              <a:buNone/>
            </a:lvl4pPr>
            <a:lvl5pPr marL="2600653" indent="0" algn="ctr">
              <a:buNone/>
            </a:lvl5pPr>
            <a:lvl6pPr marL="3250816" indent="0" algn="ctr">
              <a:buNone/>
            </a:lvl6pPr>
            <a:lvl7pPr marL="3900981" indent="0" algn="ctr">
              <a:buNone/>
            </a:lvl7pPr>
            <a:lvl8pPr marL="4551142" indent="0" algn="ctr">
              <a:buNone/>
            </a:lvl8pPr>
            <a:lvl9pPr marL="5201307" indent="0" algn="ctr">
              <a:buNone/>
            </a:lvl9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subtitle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12" name="Rectangle 1"/>
          <p:cNvSpPr txBox="1">
            <a:spLocks noChangeArrowheads="1"/>
          </p:cNvSpPr>
          <p:nvPr userDrawn="1"/>
        </p:nvSpPr>
        <p:spPr>
          <a:xfrm>
            <a:off x="863600" y="6477000"/>
            <a:ext cx="9753600" cy="1246293"/>
          </a:xfrm>
          <a:prstGeom prst="rect">
            <a:avLst/>
          </a:prstGeom>
        </p:spPr>
        <p:txBody>
          <a:bodyPr vert="horz" lIns="130032" tIns="65017" rIns="130032" bIns="65017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Christian Doppler Laboratory for Handheld Augmented Reality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2162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Graz University of Technology, 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3" name="Picture 12" descr="logo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474200" y="6553200"/>
            <a:ext cx="280568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609600"/>
            <a:ext cx="11704320" cy="8146965"/>
          </a:xfrm>
        </p:spPr>
        <p:txBody>
          <a:bodyPr/>
          <a:lstStyle>
            <a:lvl1pPr algn="ctr">
              <a:buNone/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609600"/>
            <a:ext cx="11704320" cy="8146965"/>
          </a:xfrm>
        </p:spPr>
        <p:txBody>
          <a:bodyPr anchor="ctr" anchorCtr="0"/>
          <a:lstStyle>
            <a:lvl1pPr algn="l">
              <a:buNone/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Blank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ctrTitle"/>
          </p:nvPr>
        </p:nvSpPr>
        <p:spPr>
          <a:xfrm>
            <a:off x="1749872" y="4404051"/>
            <a:ext cx="9753600" cy="1408853"/>
          </a:xfrm>
        </p:spPr>
        <p:txBody>
          <a:bodyPr anchor="t" anchorCtr="0"/>
          <a:lstStyle>
            <a:lvl1pPr algn="l">
              <a:defRPr sz="4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1981201"/>
            <a:ext cx="1170432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1981201"/>
            <a:ext cx="585216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/>
          </p:nvPr>
        </p:nvSpPr>
        <p:spPr>
          <a:xfrm>
            <a:off x="6502400" y="1981201"/>
            <a:ext cx="585216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6440"/>
          </a:solidFill>
        </p:spPr>
        <p:txBody>
          <a:bodyPr/>
          <a:lstStyle>
            <a:lvl1pPr algn="l">
              <a:defRPr strike="noStrike"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1981201"/>
            <a:ext cx="1170432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6440"/>
          </a:solidFill>
        </p:spPr>
        <p:txBody>
          <a:bodyPr/>
          <a:lstStyle>
            <a:lvl1pPr algn="l">
              <a:defRPr>
                <a:latin typeface="Calibri"/>
                <a:cs typeface="Calibri"/>
              </a:defRPr>
            </a:lvl1pPr>
          </a:lstStyle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50240" y="1981201"/>
            <a:ext cx="585216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0"/>
          </p:nvPr>
        </p:nvSpPr>
        <p:spPr>
          <a:xfrm>
            <a:off x="6502400" y="1981201"/>
            <a:ext cx="5852160" cy="6775364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 eaLnBrk="1" latinLnBrk="0" hangingPunct="1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 eaLnBrk="1" latinLnBrk="0" hangingPunct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 eaLnBrk="1" latinLnBrk="0" hangingPunct="1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 eaLnBrk="1" latinLnBrk="0" hangingPunct="1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 eaLnBrk="1" latinLnBrk="0" hangingPunct="1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 userDrawn="1">
            <p:ph sz="quarter" idx="1"/>
          </p:nvPr>
        </p:nvSpPr>
        <p:spPr>
          <a:xfrm>
            <a:off x="0" y="8083636"/>
            <a:ext cx="13004800" cy="831764"/>
          </a:xfrm>
          <a:solidFill>
            <a:schemeClr val="bg2">
              <a:alpha val="70000"/>
            </a:schemeClr>
          </a:solidFill>
          <a:ln>
            <a:gradFill flip="none" rotWithShape="1">
              <a:gsLst>
                <a:gs pos="0">
                  <a:schemeClr val="accent1"/>
                </a:gs>
                <a:gs pos="100000">
                  <a:prstClr val="white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txBody>
          <a:bodyPr lIns="360000" tIns="0" rIns="360000" bIns="0" anchor="ctr">
            <a:normAutofit/>
          </a:bodyPr>
          <a:lstStyle>
            <a:lvl1pPr algn="l" eaLnBrk="1" latinLnBrk="0" hangingPunct="1">
              <a:buNone/>
              <a:defRPr/>
            </a:lvl1pPr>
          </a:lstStyle>
          <a:p>
            <a:pPr lvl="0" eaLnBrk="1" latinLnBrk="0" hangingPunct="1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50240" y="216747"/>
            <a:ext cx="11704320" cy="1408853"/>
          </a:xfrm>
          <a:prstGeom prst="rect">
            <a:avLst/>
          </a:prstGeom>
        </p:spPr>
        <p:txBody>
          <a:bodyPr vert="horz" lIns="130032" tIns="65017" rIns="130032" bIns="65017" anchor="b" anchorCtr="0">
            <a:normAutofit/>
          </a:bodyPr>
          <a:lstStyle/>
          <a:p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</a:t>
            </a:r>
            <a:r>
              <a:rPr kumimoji="0" lang="it-IT" dirty="0" err="1" smtClean="0"/>
              <a:t>title</a:t>
            </a:r>
            <a:r>
              <a:rPr kumimoji="0" lang="it-IT" dirty="0" smtClean="0"/>
              <a:t>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50240" y="1981199"/>
            <a:ext cx="11704320" cy="6736351"/>
          </a:xfrm>
          <a:prstGeom prst="rect">
            <a:avLst/>
          </a:prstGeom>
        </p:spPr>
        <p:txBody>
          <a:bodyPr vert="horz" lIns="130032" tIns="65017" rIns="130032" bIns="65017">
            <a:normAutofit/>
          </a:bodyPr>
          <a:lstStyle/>
          <a:p>
            <a:pPr lvl="0" eaLnBrk="1" latinLnBrk="0" hangingPunct="1"/>
            <a:r>
              <a:rPr kumimoji="0" lang="it-IT" dirty="0" smtClean="0"/>
              <a:t>Click </a:t>
            </a:r>
            <a:r>
              <a:rPr kumimoji="0" lang="it-IT" dirty="0" err="1" smtClean="0"/>
              <a:t>to</a:t>
            </a:r>
            <a:r>
              <a:rPr kumimoji="0" lang="it-IT" dirty="0" smtClean="0"/>
              <a:t> </a:t>
            </a:r>
            <a:r>
              <a:rPr kumimoji="0" lang="it-IT" dirty="0" err="1" smtClean="0"/>
              <a:t>edit</a:t>
            </a:r>
            <a:r>
              <a:rPr kumimoji="0" lang="it-IT" dirty="0" smtClean="0"/>
              <a:t> Master text </a:t>
            </a:r>
            <a:r>
              <a:rPr kumimoji="0" lang="it-IT" dirty="0" err="1" smtClean="0"/>
              <a:t>styles</a:t>
            </a:r>
            <a:endParaRPr kumimoji="0" lang="it-IT" dirty="0" smtClean="0"/>
          </a:p>
          <a:p>
            <a:pPr lvl="1" eaLnBrk="1" latinLnBrk="0" hangingPunct="1"/>
            <a:r>
              <a:rPr kumimoji="0" lang="it-IT" dirty="0" err="1" smtClean="0"/>
              <a:t>Second</a:t>
            </a:r>
            <a:r>
              <a:rPr kumimoji="0" lang="it-IT" dirty="0" smtClean="0"/>
              <a:t> </a:t>
            </a:r>
            <a:r>
              <a:rPr kumimoji="0" lang="it-IT" dirty="0" err="1" smtClean="0"/>
              <a:t>level</a:t>
            </a:r>
            <a:endParaRPr kumimoji="0" lang="it-IT" dirty="0" smtClean="0"/>
          </a:p>
          <a:p>
            <a:pPr lvl="2" eaLnBrk="1" latinLnBrk="0" hangingPunct="1"/>
            <a:r>
              <a:rPr kumimoji="0" lang="it-IT" dirty="0" err="1" smtClean="0"/>
              <a:t>Third</a:t>
            </a:r>
            <a:r>
              <a:rPr kumimoji="0" lang="it-IT" dirty="0" smtClean="0"/>
              <a:t> </a:t>
            </a:r>
            <a:r>
              <a:rPr kumimoji="0" lang="it-IT" dirty="0" err="1" smtClean="0"/>
              <a:t>level</a:t>
            </a:r>
            <a:endParaRPr kumimoji="0" lang="it-IT" dirty="0" smtClean="0"/>
          </a:p>
          <a:p>
            <a:pPr lvl="3" eaLnBrk="1" latinLnBrk="0" hangingPunct="1"/>
            <a:r>
              <a:rPr kumimoji="0" lang="it-IT" dirty="0" err="1" smtClean="0"/>
              <a:t>Fourth</a:t>
            </a:r>
            <a:r>
              <a:rPr kumimoji="0" lang="it-IT" dirty="0" smtClean="0"/>
              <a:t> </a:t>
            </a:r>
            <a:r>
              <a:rPr kumimoji="0" lang="it-IT" dirty="0" err="1" smtClean="0"/>
              <a:t>level</a:t>
            </a:r>
            <a:endParaRPr kumimoji="0" lang="it-IT" dirty="0" smtClean="0"/>
          </a:p>
          <a:p>
            <a:pPr lvl="4" eaLnBrk="1" latinLnBrk="0" hangingPunct="1"/>
            <a:r>
              <a:rPr kumimoji="0" lang="it-IT" dirty="0" err="1" smtClean="0"/>
              <a:t>Fifth</a:t>
            </a:r>
            <a:r>
              <a:rPr kumimoji="0" lang="it-IT" dirty="0" smtClean="0"/>
              <a:t> </a:t>
            </a:r>
            <a:r>
              <a:rPr kumimoji="0" lang="it-IT" dirty="0" err="1" smtClean="0"/>
              <a:t>level</a:t>
            </a:r>
            <a:endParaRPr kumimoji="0"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216400" y="9053264"/>
            <a:ext cx="5562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800" dirty="0" smtClean="0">
                <a:solidFill>
                  <a:srgbClr val="B2B2B2"/>
                </a:solidFill>
                <a:effectLst/>
                <a:latin typeface="Calibri"/>
                <a:cs typeface="Calibri"/>
              </a:rPr>
              <a:t>Alessandro Mulloni | mulloni@icg.tugraz.at</a:t>
            </a:r>
            <a:endParaRPr lang="en-US" sz="1800" dirty="0">
              <a:solidFill>
                <a:srgbClr val="B2B2B2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 flipH="1">
            <a:off x="669752" y="9053264"/>
            <a:ext cx="14478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fld id="{2F8DE98F-BE3E-4646-AB2D-34EA93D175E5}" type="slidenum">
              <a:rPr lang="en-US" sz="1800" smtClean="0">
                <a:solidFill>
                  <a:srgbClr val="B2B2B2"/>
                </a:solidFill>
                <a:latin typeface="Calibri"/>
                <a:cs typeface="Calibri"/>
              </a:rPr>
              <a:pPr algn="l"/>
              <a:t>‹#›</a:t>
            </a:fld>
            <a:endParaRPr lang="en-US" sz="1800" dirty="0">
              <a:solidFill>
                <a:srgbClr val="B2B2B2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logo_CDL.png"/>
          <p:cNvPicPr>
            <a:picLocks noChangeAspect="1"/>
          </p:cNvPicPr>
          <p:nvPr userDrawn="1"/>
        </p:nvPicPr>
        <p:blipFill>
          <a:blip r:embed="rId15">
            <a:lum bright="11000"/>
          </a:blip>
          <a:stretch>
            <a:fillRect/>
          </a:stretch>
        </p:blipFill>
        <p:spPr>
          <a:xfrm>
            <a:off x="10213752" y="9020944"/>
            <a:ext cx="809811" cy="404906"/>
          </a:xfrm>
          <a:prstGeom prst="rect">
            <a:avLst/>
          </a:prstGeom>
        </p:spPr>
      </p:pic>
      <p:pic>
        <p:nvPicPr>
          <p:cNvPr id="12" name="Picture 11" descr="logo_TU.png"/>
          <p:cNvPicPr>
            <a:picLocks noChangeAspect="1"/>
          </p:cNvPicPr>
          <p:nvPr userDrawn="1"/>
        </p:nvPicPr>
        <p:blipFill>
          <a:blip r:embed="rId16">
            <a:lum bright="11000"/>
          </a:blip>
          <a:stretch>
            <a:fillRect/>
          </a:stretch>
        </p:blipFill>
        <p:spPr>
          <a:xfrm>
            <a:off x="11226800" y="8948936"/>
            <a:ext cx="1152128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14" r:id="rId2"/>
    <p:sldLayoutId id="2147484234" r:id="rId3"/>
    <p:sldLayoutId id="2147484203" r:id="rId4"/>
    <p:sldLayoutId id="2147484235" r:id="rId5"/>
    <p:sldLayoutId id="2147484219" r:id="rId6"/>
    <p:sldLayoutId id="2147484218" r:id="rId7"/>
    <p:sldLayoutId id="2147484220" r:id="rId8"/>
    <p:sldLayoutId id="2147484216" r:id="rId9"/>
    <p:sldLayoutId id="2147484222" r:id="rId10"/>
    <p:sldLayoutId id="2147484223" r:id="rId11"/>
    <p:sldLayoutId id="2147484221" r:id="rId12"/>
    <p:sldLayoutId id="2147484217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90098" indent="-390098" algn="l" rtl="0" eaLnBrk="1" latinLnBrk="0" hangingPunct="1">
        <a:spcBef>
          <a:spcPts val="853"/>
        </a:spcBef>
        <a:spcAft>
          <a:spcPts val="1200"/>
        </a:spcAft>
        <a:buClr>
          <a:schemeClr val="accent1"/>
        </a:buClr>
        <a:buSzPct val="76000"/>
        <a:buFont typeface="Wingdings 3"/>
        <a:buChar char=""/>
        <a:defRPr kumimoji="0" sz="3700" kern="1200">
          <a:solidFill>
            <a:schemeClr val="tx1"/>
          </a:solidFill>
          <a:latin typeface="Calibri"/>
          <a:ea typeface="+mn-ea"/>
          <a:cs typeface="Calibri"/>
        </a:defRPr>
      </a:lvl1pPr>
      <a:lvl2pPr marL="780196" indent="-390098" algn="l" rtl="0" eaLnBrk="1" latinLnBrk="0" hangingPunct="1">
        <a:spcBef>
          <a:spcPts val="711"/>
        </a:spcBef>
        <a:spcAft>
          <a:spcPts val="1200"/>
        </a:spcAft>
        <a:buClr>
          <a:schemeClr val="accent2"/>
        </a:buClr>
        <a:buSzPct val="76000"/>
        <a:buFont typeface="Wingdings 3"/>
        <a:buChar char=""/>
        <a:defRPr kumimoji="0" sz="3300" kern="1200">
          <a:solidFill>
            <a:schemeClr val="tx2"/>
          </a:solidFill>
          <a:latin typeface="Calibri"/>
          <a:ea typeface="+mn-ea"/>
          <a:cs typeface="Calibri"/>
        </a:defRPr>
      </a:lvl2pPr>
      <a:lvl3pPr marL="1170294" indent="-325081" algn="l" rtl="0" eaLnBrk="1" latinLnBrk="0" hangingPunct="1">
        <a:spcBef>
          <a:spcPts val="711"/>
        </a:spcBef>
        <a:spcAft>
          <a:spcPts val="1200"/>
        </a:spcAft>
        <a:buClr>
          <a:schemeClr val="bg1">
            <a:shade val="50000"/>
          </a:schemeClr>
        </a:buClr>
        <a:buSzPct val="76000"/>
        <a:buFont typeface="Wingdings 3"/>
        <a:buChar char=""/>
        <a:defRPr kumimoji="0" sz="2800" kern="1200">
          <a:solidFill>
            <a:schemeClr val="tx1"/>
          </a:solidFill>
          <a:latin typeface="Calibri"/>
          <a:ea typeface="+mn-ea"/>
          <a:cs typeface="Calibri"/>
        </a:defRPr>
      </a:lvl3pPr>
      <a:lvl4pPr marL="1560392" indent="-325081" algn="l" rtl="0" eaLnBrk="1" latinLnBrk="0" hangingPunct="1">
        <a:spcBef>
          <a:spcPts val="569"/>
        </a:spcBef>
        <a:spcAft>
          <a:spcPts val="1200"/>
        </a:spcAft>
        <a:buClr>
          <a:schemeClr val="accent2">
            <a:shade val="75000"/>
          </a:schemeClr>
        </a:buClr>
        <a:buSzPct val="70000"/>
        <a:buFont typeface="Wingdings"/>
        <a:buChar char=""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4pPr>
      <a:lvl5pPr marL="1950490" indent="-325081" algn="l" rtl="0" eaLnBrk="1" latinLnBrk="0" hangingPunct="1">
        <a:spcBef>
          <a:spcPts val="427"/>
        </a:spcBef>
        <a:spcAft>
          <a:spcPts val="1200"/>
        </a:spcAft>
        <a:buClr>
          <a:schemeClr val="accent2"/>
        </a:buClr>
        <a:buSzPct val="70000"/>
        <a:buFont typeface="Wingdings"/>
        <a:buChar char=""/>
        <a:defRPr kumimoji="0" sz="2300" kern="1200">
          <a:solidFill>
            <a:schemeClr val="tx1"/>
          </a:solidFill>
          <a:latin typeface="Calibri"/>
          <a:ea typeface="+mn-ea"/>
          <a:cs typeface="Calibri"/>
        </a:defRPr>
      </a:lvl5pPr>
      <a:lvl6pPr marL="2340587" indent="-260066" algn="l" rtl="0" eaLnBrk="1" latinLnBrk="0" hangingPunct="1">
        <a:spcBef>
          <a:spcPts val="427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23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600653" indent="-260066" algn="l" rtl="0" eaLnBrk="1" latinLnBrk="0" hangingPunct="1">
        <a:spcBef>
          <a:spcPts val="427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860718" indent="-260066" algn="l" rtl="0" eaLnBrk="1" latinLnBrk="0" hangingPunct="1">
        <a:spcBef>
          <a:spcPts val="427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3120785" indent="-260066" algn="l" rtl="0" eaLnBrk="1" latinLnBrk="0" hangingPunct="1">
        <a:spcBef>
          <a:spcPts val="427"/>
        </a:spcBef>
        <a:buClr>
          <a:srgbClr val="9FB8CD"/>
        </a:buClr>
        <a:buSzPct val="75000"/>
        <a:buFont typeface="Wingdings 3"/>
        <a:buChar char=""/>
        <a:defRPr kumimoji="0" lang="en-US" sz="17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1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6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08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09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3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video" Target="file://localhost/Users/alessandro/Work/_%20Talks/2012.05.10%20CHI%202012/media/baudisch.mp4" TargetMode="External"/><Relationship Id="rId2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video" Target="file://localhost/Users/alessandro/Work/_%20Talks/2012.05.10%20CHI%202012/media/zoomingpano.avi" TargetMode="Externa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lessandro/Work/_%20Talks/2012.05.10%20CHI%202012/media/rectangle.avi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lessandro/Work/_%20Talks/2012.05.10%20CHI%202012/media/cylinder.avi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lessandro/Work/_%20Talks/2012.05.10%20CHI%202012/media/circle.avi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png"/><Relationship Id="rId1" Type="http://schemas.openxmlformats.org/officeDocument/2006/relationships/video" Target="file://localhost/Users/alessandro/Work/_%20Talks/2012.05.10%20CHI%202012/media/madness02.mp4" TargetMode="External"/><Relationship Id="rId2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df"/><Relationship Id="rId4" Type="http://schemas.openxmlformats.org/officeDocument/2006/relationships/image" Target="../media/image35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5.png"/><Relationship Id="rId9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df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d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df"/><Relationship Id="rId5" Type="http://schemas.openxmlformats.org/officeDocument/2006/relationships/image" Target="../media/image42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df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df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Relationship Id="rId4" Type="http://schemas.openxmlformats.org/officeDocument/2006/relationships/image" Target="../media/image45.pdf"/><Relationship Id="rId5" Type="http://schemas.openxmlformats.org/officeDocument/2006/relationships/image" Target="../media/image46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9" Type="http://schemas.openxmlformats.org/officeDocument/2006/relationships/image" Target="../media/image47.pdf"/><Relationship Id="rId10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aser.JPG"/>
          <p:cNvPicPr>
            <a:picLocks noChangeAspect="1"/>
          </p:cNvPicPr>
          <p:nvPr/>
        </p:nvPicPr>
        <p:blipFill>
          <a:blip r:embed="rId3">
            <a:lum bright="10000" contrast="20000"/>
          </a:blip>
          <a:srcRect l="12925" b="1292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000" y="304800"/>
            <a:ext cx="12496800" cy="3429000"/>
          </a:xfrm>
        </p:spPr>
        <p:txBody>
          <a:bodyPr>
            <a:noAutofit/>
          </a:bodyPr>
          <a:lstStyle/>
          <a:p>
            <a:r>
              <a:rPr lang="en-US" sz="4600" b="1" cap="all" dirty="0" smtClean="0"/>
              <a:t>360° Panoramic Overviews for</a:t>
            </a:r>
            <a:br>
              <a:rPr lang="en-US" sz="4600" b="1" cap="all" dirty="0" smtClean="0"/>
            </a:br>
            <a:r>
              <a:rPr lang="en-US" sz="4600" b="1" cap="all" dirty="0" smtClean="0"/>
              <a:t>Location-Based Services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3400" b="1" dirty="0" smtClean="0"/>
              <a:t>Alessandro Mulloni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" b="1" dirty="0" smtClean="0"/>
              <a:t/>
            </a:r>
            <a:br>
              <a:rPr lang="en-US" sz="400" b="1" dirty="0" smtClean="0"/>
            </a:b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</a:rPr>
              <a:t>Hartmut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</a:rPr>
              <a:t>Seichter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</a:rPr>
              <a:t>, Andreas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</a:rPr>
              <a:t>Dünser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</a:rPr>
              <a:t>, Patrick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</a:rPr>
              <a:t>Baudisch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</a:rPr>
              <a:t>, Dieter </a:t>
            </a:r>
            <a:r>
              <a:rPr lang="en-US" sz="2400" b="1" dirty="0" err="1" smtClean="0">
                <a:solidFill>
                  <a:schemeClr val="accent1">
                    <a:lumMod val="10000"/>
                  </a:schemeClr>
                </a:solidFill>
              </a:rPr>
              <a:t>Schmalstieg</a:t>
            </a:r>
            <a:r>
              <a:rPr lang="en-US" sz="2400" b="1" dirty="0" smtClean="0">
                <a:solidFill>
                  <a:schemeClr val="accent1">
                    <a:lumMod val="10000"/>
                  </a:schemeClr>
                </a:solidFill>
              </a:rPr>
              <a:t>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7" name="Picture 6" descr="logos.png"/>
          <p:cNvPicPr>
            <a:picLocks noChangeAspect="1"/>
          </p:cNvPicPr>
          <p:nvPr/>
        </p:nvPicPr>
        <p:blipFill>
          <a:blip r:embed="rId4"/>
          <a:srcRect r="50588" b="2535"/>
          <a:stretch>
            <a:fillRect/>
          </a:stretch>
        </p:blipFill>
        <p:spPr bwMode="auto">
          <a:xfrm>
            <a:off x="11760200" y="89154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logos.png"/>
          <p:cNvPicPr>
            <a:picLocks noChangeAspect="1"/>
          </p:cNvPicPr>
          <p:nvPr/>
        </p:nvPicPr>
        <p:blipFill>
          <a:blip r:embed="rId4"/>
          <a:srcRect l="49412" b="2535"/>
          <a:stretch>
            <a:fillRect/>
          </a:stretch>
        </p:blipFill>
        <p:spPr bwMode="auto">
          <a:xfrm>
            <a:off x="10541000" y="8915400"/>
            <a:ext cx="109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48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99608" y="0"/>
            <a:ext cx="730519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related work</a:t>
            </a:r>
          </a:p>
        </p:txBody>
      </p:sp>
      <p:pic>
        <p:nvPicPr>
          <p:cNvPr id="4" name="Picture 3" descr="2006-Baudisch-AJIS06-AnExplorationOfUserInterfaceDesignsForRealtimePanoramicPhotography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509599"/>
            <a:ext cx="4495800" cy="3316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5943600"/>
            <a:ext cx="2565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[</a:t>
            </a:r>
            <a:r>
              <a:rPr lang="en-US" sz="28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Baudisch</a:t>
            </a:r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2005]</a:t>
            </a:r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baudisch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83200" y="2743200"/>
            <a:ext cx="74295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oomingpanora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743200"/>
            <a:ext cx="4470400" cy="3352800"/>
          </a:xfrm>
          <a:prstGeom prst="rect">
            <a:avLst/>
          </a:prstGeom>
        </p:spPr>
      </p:pic>
      <p:pic>
        <p:nvPicPr>
          <p:cNvPr id="8" name="zoomingpano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83200" y="2743200"/>
            <a:ext cx="7442200" cy="5581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99608" y="0"/>
            <a:ext cx="730519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related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399" y="6172200"/>
            <a:ext cx="2383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[Mulloni 2010]</a:t>
            </a:r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4951" y="0"/>
            <a:ext cx="491984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problem</a:t>
            </a:r>
          </a:p>
        </p:txBody>
      </p:sp>
      <p:pic>
        <p:nvPicPr>
          <p:cNvPr id="7" name="Picture 6" descr="overview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600"/>
            <a:ext cx="13004800" cy="357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rgbClr val="3366FF"/>
                </a:solidFill>
              </a:rPr>
              <a:t>left/right </a:t>
            </a:r>
            <a:r>
              <a:rPr lang="en-US" sz="6000" b="1" dirty="0" smtClean="0"/>
              <a:t>in the visualization are</a:t>
            </a:r>
          </a:p>
          <a:p>
            <a:pPr marL="0" indent="0">
              <a:buNone/>
            </a:pPr>
            <a:r>
              <a:rPr lang="en-US" sz="6000" b="1" dirty="0" smtClean="0"/>
              <a:t>actually </a:t>
            </a:r>
            <a:r>
              <a:rPr lang="en-US" sz="6000" b="1" dirty="0" smtClean="0">
                <a:solidFill>
                  <a:srgbClr val="3366FF"/>
                </a:solidFill>
              </a:rPr>
              <a:t>behind </a:t>
            </a:r>
            <a:r>
              <a:rPr lang="en-US" sz="6000" b="1" dirty="0" smtClean="0"/>
              <a:t>the user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4951" y="0"/>
            <a:ext cx="491984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problem</a:t>
            </a:r>
          </a:p>
        </p:txBody>
      </p:sp>
      <p:pic>
        <p:nvPicPr>
          <p:cNvPr id="7" name="Picture 6" descr="overview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600"/>
            <a:ext cx="13004800" cy="357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lcsnap-2012-05-02-10h39m37s53.png"/>
          <p:cNvPicPr>
            <a:picLocks noChangeAspect="1"/>
          </p:cNvPicPr>
          <p:nvPr/>
        </p:nvPicPr>
        <p:blipFill>
          <a:blip r:embed="rId3"/>
          <a:srcRect l="22266" r="273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2724150" y="5492750"/>
            <a:ext cx="10102850" cy="4108450"/>
          </a:xfrm>
        </p:spPr>
        <p:txBody>
          <a:bodyPr anchor="b" anchorCtr="0">
            <a:normAutofit/>
          </a:bodyPr>
          <a:lstStyle/>
          <a:p>
            <a:pPr algn="r">
              <a:buNone/>
            </a:pPr>
            <a:r>
              <a:rPr lang="en-US" sz="7000" b="1" dirty="0" smtClean="0"/>
              <a:t>users are </a:t>
            </a:r>
            <a:br>
              <a:rPr lang="en-US" sz="7000" b="1" dirty="0" smtClean="0"/>
            </a:br>
            <a:r>
              <a:rPr lang="en-US" sz="7000" b="1" dirty="0" smtClean="0"/>
              <a:t>		</a:t>
            </a:r>
            <a:r>
              <a:rPr lang="en-US" sz="9000" b="1" dirty="0" smtClean="0">
                <a:solidFill>
                  <a:srgbClr val="3366FF"/>
                </a:solidFill>
              </a:rPr>
              <a:t>co-located</a:t>
            </a:r>
            <a:br>
              <a:rPr lang="en-US" sz="9000" b="1" dirty="0" smtClean="0">
                <a:solidFill>
                  <a:srgbClr val="3366FF"/>
                </a:solidFill>
              </a:rPr>
            </a:br>
            <a:r>
              <a:rPr lang="en-US" sz="7000" b="1" dirty="0" smtClean="0"/>
              <a:t>with the panorama</a:t>
            </a:r>
            <a:endParaRPr lang="en-US" sz="7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8400" y="3733800"/>
            <a:ext cx="914400" cy="1447800"/>
          </a:xfrm>
          <a:prstGeom prst="rect">
            <a:avLst/>
          </a:prstGeom>
          <a:noFill/>
          <a:ln w="127000" cap="flat" cmpd="sng" algn="ctr">
            <a:solidFill>
              <a:srgbClr val="00FF1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356896">
            <a:off x="4109676" y="6833328"/>
            <a:ext cx="1297459" cy="1230543"/>
          </a:xfrm>
          <a:prstGeom prst="rect">
            <a:avLst/>
          </a:prstGeom>
          <a:noFill/>
          <a:ln w="127000" cap="flat" cmpd="sng" algn="ctr">
            <a:solidFill>
              <a:srgbClr val="00FF1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01.png"/>
          <p:cNvPicPr>
            <a:picLocks noChangeAspect="1"/>
          </p:cNvPicPr>
          <p:nvPr/>
        </p:nvPicPr>
        <p:blipFill>
          <a:blip r:embed="rId2">
            <a:lum bright="10000" contrast="30000"/>
          </a:blip>
          <a:srcRect l="14795" r="1020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0863" y="0"/>
            <a:ext cx="930393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rgbClr val="3366FF"/>
                </a:solidFill>
                <a:latin typeface="Calibri"/>
                <a:cs typeface="Calibri"/>
              </a:rPr>
              <a:t>lack of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6000" b="1" dirty="0" smtClean="0"/>
          </a:p>
          <a:p>
            <a:pPr>
              <a:buNone/>
            </a:pPr>
            <a:r>
              <a:rPr lang="en-US" sz="6000" b="1" dirty="0" smtClean="0"/>
              <a:t>panoramic image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8352" y="0"/>
            <a:ext cx="9076448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interface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6000" b="1" dirty="0" smtClean="0"/>
          </a:p>
          <a:p>
            <a:pPr>
              <a:buNone/>
            </a:pPr>
            <a:r>
              <a:rPr lang="en-US" sz="6000" b="1" dirty="0" smtClean="0"/>
              <a:t>panoramic image</a:t>
            </a:r>
          </a:p>
          <a:p>
            <a:pPr>
              <a:buNone/>
            </a:pPr>
            <a:r>
              <a:rPr lang="en-US" sz="6000" b="1" dirty="0" smtClean="0"/>
              <a:t>+</a:t>
            </a:r>
          </a:p>
          <a:p>
            <a:pPr>
              <a:buNone/>
            </a:pPr>
            <a:r>
              <a:rPr lang="en-US" sz="6000" b="1" dirty="0" smtClean="0"/>
              <a:t>its </a:t>
            </a:r>
            <a:r>
              <a:rPr lang="en-US" sz="6000" b="1" dirty="0" smtClean="0">
                <a:solidFill>
                  <a:srgbClr val="3366FF"/>
                </a:solidFill>
              </a:rPr>
              <a:t>spatial orientation</a:t>
            </a:r>
            <a:endParaRPr lang="en-US" sz="6000" b="1" dirty="0">
              <a:solidFill>
                <a:srgbClr val="33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28352" y="0"/>
            <a:ext cx="9076448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interface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tangl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955981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rgbClr val="3366FF"/>
                </a:solidFill>
                <a:latin typeface="Calibri"/>
                <a:cs typeface="Calibri"/>
              </a:rPr>
              <a:t>frontal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ylinder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501720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rgbClr val="3366FF"/>
                </a:solidFill>
                <a:latin typeface="Calibri"/>
                <a:cs typeface="Calibri"/>
              </a:rPr>
              <a:t>bird’s eye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ircl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666748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rgbClr val="3366FF"/>
                </a:solidFill>
                <a:latin typeface="Calibri"/>
                <a:cs typeface="Calibri"/>
              </a:rPr>
              <a:t>top-down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54027" y="0"/>
            <a:ext cx="10150773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research question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600" y="25146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6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how do people use these overviews to </a:t>
            </a:r>
            <a:r>
              <a:rPr lang="en-US" sz="6000" b="1" dirty="0" smtClean="0">
                <a:solidFill>
                  <a:srgbClr val="3366FF"/>
                </a:solidFill>
                <a:latin typeface="Calibri"/>
                <a:ea typeface="+mn-ea"/>
                <a:cs typeface="Calibri"/>
              </a:rPr>
              <a:t>locate points </a:t>
            </a:r>
            <a:r>
              <a:rPr lang="en-US" sz="6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 the environment?</a:t>
            </a:r>
            <a:endParaRPr lang="en-US" sz="6000" b="1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963" y="5257800"/>
            <a:ext cx="12080875" cy="2895600"/>
            <a:chOff x="482600" y="5257800"/>
            <a:chExt cx="12080875" cy="2895600"/>
          </a:xfrm>
        </p:grpSpPr>
        <p:pic>
          <p:nvPicPr>
            <p:cNvPr id="5" name="Picture 4" descr="IMG_002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44926" cy="2883694"/>
            </a:xfrm>
            <a:prstGeom prst="rect">
              <a:avLst/>
            </a:prstGeom>
          </p:spPr>
        </p:pic>
        <p:pic>
          <p:nvPicPr>
            <p:cNvPr id="6" name="Picture 5" descr="IMG_002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800" cy="2895600"/>
            </a:xfrm>
            <a:prstGeom prst="rect">
              <a:avLst/>
            </a:prstGeom>
          </p:spPr>
        </p:pic>
        <p:pic>
          <p:nvPicPr>
            <p:cNvPr id="7" name="Picture 6" descr="IMG_00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2676" y="5257800"/>
              <a:ext cx="3860799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pointing task </a:t>
            </a:r>
            <a:r>
              <a:rPr lang="en-US" sz="3000" dirty="0" smtClean="0"/>
              <a:t>(as accurate as possible)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0233" y="0"/>
            <a:ext cx="1102456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experimental 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6000" b="1" dirty="0" smtClean="0">
                <a:solidFill>
                  <a:prstClr val="black"/>
                </a:solidFill>
              </a:rPr>
              <a:t>pointing task </a:t>
            </a:r>
            <a:r>
              <a:rPr lang="en-US" sz="3000" dirty="0" smtClean="0">
                <a:solidFill>
                  <a:prstClr val="black"/>
                </a:solidFill>
              </a:rPr>
              <a:t>(as accurate as possible)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0233" y="0"/>
            <a:ext cx="1102456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experimental setup</a:t>
            </a:r>
          </a:p>
        </p:txBody>
      </p:sp>
      <p:pic>
        <p:nvPicPr>
          <p:cNvPr id="9" name="Picture 8" descr="IMG_0022.PNG"/>
          <p:cNvPicPr>
            <a:picLocks noChangeAspect="1"/>
          </p:cNvPicPr>
          <p:nvPr/>
        </p:nvPicPr>
        <p:blipFill>
          <a:blip r:embed="rId2"/>
          <a:srcRect t="21891" b="7463"/>
          <a:stretch>
            <a:fillRect/>
          </a:stretch>
        </p:blipFill>
        <p:spPr>
          <a:xfrm>
            <a:off x="1397000" y="3352800"/>
            <a:ext cx="102108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6000" b="1" dirty="0" smtClean="0">
                <a:solidFill>
                  <a:prstClr val="black"/>
                </a:solidFill>
              </a:rPr>
              <a:t>pointing task </a:t>
            </a:r>
            <a:r>
              <a:rPr lang="en-US" sz="3000" dirty="0" smtClean="0">
                <a:solidFill>
                  <a:prstClr val="black"/>
                </a:solidFill>
              </a:rPr>
              <a:t>(as accurate as possible)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0233" y="0"/>
            <a:ext cx="1102456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experimental setup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7000" y="3352800"/>
            <a:ext cx="10210800" cy="5410200"/>
            <a:chOff x="1397000" y="3352800"/>
            <a:chExt cx="10210800" cy="5410200"/>
          </a:xfrm>
        </p:grpSpPr>
        <p:pic>
          <p:nvPicPr>
            <p:cNvPr id="12" name="Picture 11" descr="IMG_0022.PNG"/>
            <p:cNvPicPr>
              <a:picLocks noChangeAspect="1"/>
            </p:cNvPicPr>
            <p:nvPr/>
          </p:nvPicPr>
          <p:blipFill>
            <a:blip r:embed="rId2"/>
            <a:srcRect t="21891" b="7463"/>
            <a:stretch>
              <a:fillRect/>
            </a:stretch>
          </p:blipFill>
          <p:spPr>
            <a:xfrm>
              <a:off x="1397000" y="3352800"/>
              <a:ext cx="10210800" cy="5410200"/>
            </a:xfrm>
            <a:prstGeom prst="rect">
              <a:avLst/>
            </a:prstGeom>
          </p:spPr>
        </p:pic>
        <p:pic>
          <p:nvPicPr>
            <p:cNvPr id="7" name="Picture 6" descr="label.cros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6400" y="5105400"/>
              <a:ext cx="812800" cy="812800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lot.stat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2971800"/>
            <a:ext cx="4445794" cy="59277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6000" b="1" dirty="0" smtClean="0">
                <a:solidFill>
                  <a:prstClr val="black"/>
                </a:solidFill>
              </a:rPr>
              <a:t>pointing task </a:t>
            </a:r>
            <a:r>
              <a:rPr lang="en-US" sz="3000" dirty="0" smtClean="0">
                <a:solidFill>
                  <a:prstClr val="black"/>
                </a:solidFill>
              </a:rPr>
              <a:t>(as accurate as possible)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0233" y="0"/>
            <a:ext cx="1102456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experimental setup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11200" y="4331458"/>
            <a:ext cx="6781800" cy="3593342"/>
            <a:chOff x="1320800" y="3352800"/>
            <a:chExt cx="10210800" cy="5410200"/>
          </a:xfrm>
        </p:grpSpPr>
        <p:pic>
          <p:nvPicPr>
            <p:cNvPr id="15" name="Picture 14" descr="IMG_0022.PNG"/>
            <p:cNvPicPr>
              <a:picLocks noChangeAspect="1"/>
            </p:cNvPicPr>
            <p:nvPr/>
          </p:nvPicPr>
          <p:blipFill>
            <a:blip r:embed="rId3"/>
            <a:srcRect t="21891" b="7463"/>
            <a:stretch>
              <a:fillRect/>
            </a:stretch>
          </p:blipFill>
          <p:spPr>
            <a:xfrm>
              <a:off x="1320800" y="3352800"/>
              <a:ext cx="10210800" cy="5410200"/>
            </a:xfrm>
            <a:prstGeom prst="rect">
              <a:avLst/>
            </a:prstGeom>
          </p:spPr>
        </p:pic>
        <p:pic>
          <p:nvPicPr>
            <p:cNvPr id="16" name="Picture 15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400" y="5105400"/>
              <a:ext cx="812800" cy="812800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dness02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96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2316" y="0"/>
            <a:ext cx="9312484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rgbClr val="3366FF"/>
                </a:solidFill>
                <a:latin typeface="Calibri"/>
                <a:cs typeface="Calibri"/>
              </a:rPr>
              <a:t>controlled setup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MG9654.w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0" y="197584"/>
            <a:ext cx="1300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accurately measure timing </a:t>
            </a:r>
            <a:b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</a:br>
            <a: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and motion data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MG9654.scre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3200" y="197584"/>
            <a:ext cx="13004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no effect of interaction</a:t>
            </a:r>
            <a:b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</a:br>
            <a:r>
              <a:rPr lang="en-US" sz="5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with the device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54027" y="0"/>
            <a:ext cx="10150773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research question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2600" y="25146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6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how do people use these overviews to </a:t>
            </a:r>
            <a:r>
              <a:rPr lang="en-US" sz="6000" b="1" dirty="0" smtClean="0">
                <a:solidFill>
                  <a:srgbClr val="3366FF"/>
                </a:solidFill>
                <a:latin typeface="Calibri"/>
                <a:ea typeface="+mn-ea"/>
                <a:cs typeface="Calibri"/>
              </a:rPr>
              <a:t>locate points </a:t>
            </a:r>
            <a:r>
              <a:rPr lang="en-US" sz="6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 the environment?</a:t>
            </a:r>
            <a:endParaRPr lang="en-US" sz="6000" b="1" dirty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461963" y="5257800"/>
            <a:ext cx="12080875" cy="2895600"/>
            <a:chOff x="482600" y="5257800"/>
            <a:chExt cx="12080875" cy="2895600"/>
          </a:xfrm>
        </p:grpSpPr>
        <p:pic>
          <p:nvPicPr>
            <p:cNvPr id="5" name="Picture 4" descr="IMG_002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44926" cy="2883694"/>
            </a:xfrm>
            <a:prstGeom prst="rect">
              <a:avLst/>
            </a:prstGeom>
          </p:spPr>
        </p:pic>
        <p:pic>
          <p:nvPicPr>
            <p:cNvPr id="6" name="Picture 5" descr="IMG_002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800" cy="2895600"/>
            </a:xfrm>
            <a:prstGeom prst="rect">
              <a:avLst/>
            </a:prstGeom>
          </p:spPr>
        </p:pic>
        <p:pic>
          <p:nvPicPr>
            <p:cNvPr id="7" name="Picture 6" descr="IMG_00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2676" y="5257800"/>
              <a:ext cx="3860799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pilot </a:t>
            </a:r>
            <a:r>
              <a:rPr lang="en-US" sz="3000" dirty="0" smtClean="0"/>
              <a:t>(4 participants)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69268" y="0"/>
            <a:ext cx="613553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pilot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2600" y="5943600"/>
            <a:ext cx="12065000" cy="2895600"/>
            <a:chOff x="482600" y="5257800"/>
            <a:chExt cx="12065000" cy="2895600"/>
          </a:xfrm>
        </p:grpSpPr>
        <p:pic>
          <p:nvPicPr>
            <p:cNvPr id="13" name="Picture 12" descr="IMG_0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4" name="Picture 13" descr="IMG_00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5" name="Picture 14" descr="IMG_00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pilot </a:t>
            </a:r>
            <a:r>
              <a:rPr lang="en-US" sz="3000" dirty="0" smtClean="0"/>
              <a:t>(4 participants)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4000" b="1" dirty="0" smtClean="0"/>
              <a:t>1. </a:t>
            </a:r>
            <a:r>
              <a:rPr lang="en-US" sz="5000" b="1" dirty="0" smtClean="0"/>
              <a:t>find </a:t>
            </a:r>
            <a:r>
              <a:rPr lang="en-US" sz="5000" b="1" dirty="0" smtClean="0">
                <a:solidFill>
                  <a:srgbClr val="3366FF"/>
                </a:solidFill>
              </a:rPr>
              <a:t>body-aligned directions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69268" y="0"/>
            <a:ext cx="613553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pilot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pilot </a:t>
            </a:r>
            <a:r>
              <a:rPr lang="en-US" sz="3000" dirty="0" smtClean="0"/>
              <a:t>(4 participants)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4000" b="1" dirty="0" smtClean="0"/>
              <a:t>1. </a:t>
            </a:r>
            <a:r>
              <a:rPr lang="en-US" sz="5000" b="1" dirty="0" smtClean="0"/>
              <a:t>find </a:t>
            </a:r>
            <a:r>
              <a:rPr lang="en-US" sz="5000" b="1" dirty="0" smtClean="0">
                <a:solidFill>
                  <a:srgbClr val="3366FF"/>
                </a:solidFill>
              </a:rPr>
              <a:t>body-aligned directions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000000"/>
                </a:solidFill>
              </a:rPr>
              <a:t>2. </a:t>
            </a:r>
            <a:r>
              <a:rPr lang="en-US" sz="5000" b="1" dirty="0" smtClean="0">
                <a:solidFill>
                  <a:srgbClr val="3366FF"/>
                </a:solidFill>
              </a:rPr>
              <a:t>visual matching</a:t>
            </a:r>
            <a:r>
              <a:rPr lang="en-US" sz="5000" b="1" dirty="0" smtClean="0">
                <a:solidFill>
                  <a:srgbClr val="000000"/>
                </a:solidFill>
              </a:rPr>
              <a:t> of objects</a:t>
            </a:r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  <a:p>
            <a:pPr>
              <a:buNone/>
            </a:pPr>
            <a:endParaRPr lang="en-US" sz="3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69268" y="0"/>
            <a:ext cx="613553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pilot study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2600" y="5943600"/>
            <a:ext cx="12065000" cy="2895600"/>
            <a:chOff x="482600" y="5257800"/>
            <a:chExt cx="12065000" cy="2895600"/>
          </a:xfrm>
        </p:grpSpPr>
        <p:pic>
          <p:nvPicPr>
            <p:cNvPr id="12" name="Picture 11" descr="IMG_0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3" name="Picture 12" descr="IMG_00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4" name="Picture 13" descr="IMG_00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2600" y="5943600"/>
            <a:ext cx="12080875" cy="2895600"/>
            <a:chOff x="482600" y="5257800"/>
            <a:chExt cx="12080875" cy="2895600"/>
          </a:xfrm>
        </p:grpSpPr>
        <p:pic>
          <p:nvPicPr>
            <p:cNvPr id="16" name="Picture 15" descr="IMG_002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600" y="5257800"/>
              <a:ext cx="3844926" cy="2883694"/>
            </a:xfrm>
            <a:prstGeom prst="rect">
              <a:avLst/>
            </a:prstGeom>
          </p:spPr>
        </p:pic>
        <p:pic>
          <p:nvPicPr>
            <p:cNvPr id="17" name="Picture 16" descr="IMG_002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84701" y="5257800"/>
              <a:ext cx="3860800" cy="2895600"/>
            </a:xfrm>
            <a:prstGeom prst="rect">
              <a:avLst/>
            </a:prstGeom>
          </p:spPr>
        </p:pic>
        <p:pic>
          <p:nvPicPr>
            <p:cNvPr id="18" name="Picture 17" descr="IMG_002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2676" y="5257800"/>
              <a:ext cx="3860799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pilot </a:t>
            </a:r>
            <a:r>
              <a:rPr lang="en-US" sz="3000" dirty="0" smtClean="0"/>
              <a:t>(4 participants)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4000" b="1" dirty="0" smtClean="0"/>
              <a:t>1. </a:t>
            </a:r>
            <a:r>
              <a:rPr lang="en-US" sz="5000" b="1" dirty="0" smtClean="0"/>
              <a:t>find </a:t>
            </a:r>
            <a:r>
              <a:rPr lang="en-US" sz="5000" b="1" dirty="0" smtClean="0">
                <a:solidFill>
                  <a:srgbClr val="3366FF"/>
                </a:solidFill>
              </a:rPr>
              <a:t>body-aligned directions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000000"/>
                </a:solidFill>
              </a:rPr>
              <a:t>2. </a:t>
            </a:r>
            <a:r>
              <a:rPr lang="en-US" sz="5000" b="1" dirty="0" smtClean="0">
                <a:solidFill>
                  <a:srgbClr val="3366FF"/>
                </a:solidFill>
              </a:rPr>
              <a:t>visual matching</a:t>
            </a:r>
            <a:r>
              <a:rPr lang="en-US" sz="5000" b="1" dirty="0" smtClean="0">
                <a:solidFill>
                  <a:srgbClr val="000000"/>
                </a:solidFill>
              </a:rPr>
              <a:t> of objects</a:t>
            </a:r>
          </a:p>
          <a:p>
            <a:pPr>
              <a:buNone/>
            </a:pPr>
            <a:endParaRPr lang="en-US" sz="5000" b="1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5000" b="1" dirty="0" smtClean="0">
                <a:solidFill>
                  <a:srgbClr val="000000"/>
                </a:solidFill>
              </a:rPr>
              <a:t>isolate the effect of the two strategies</a:t>
            </a:r>
            <a:endParaRPr lang="en-US" sz="3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69268" y="0"/>
            <a:ext cx="613553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pilot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1 </a:t>
            </a:r>
            <a:r>
              <a:rPr lang="en-US" sz="3000" dirty="0" smtClean="0"/>
              <a:t>(12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no support for visual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1 </a:t>
            </a:r>
            <a:r>
              <a:rPr lang="en-US" sz="3000" dirty="0" smtClean="0"/>
              <a:t>(12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no support for visual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8800" y="4876800"/>
            <a:ext cx="12065000" cy="2895600"/>
            <a:chOff x="482600" y="5257800"/>
            <a:chExt cx="12065000" cy="2895600"/>
          </a:xfrm>
        </p:grpSpPr>
        <p:pic>
          <p:nvPicPr>
            <p:cNvPr id="12" name="Picture 11" descr="IMG_0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3" name="Picture 12" descr="IMG_00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4" name="Picture 13" descr="IMG_00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13004800" cy="3575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200" y="1447800"/>
            <a:ext cx="11811000" cy="1905000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390098" lvl="0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72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360° panorama = </a:t>
            </a:r>
            <a:r>
              <a:rPr lang="en-US" sz="7200" b="1" dirty="0" smtClean="0">
                <a:solidFill>
                  <a:srgbClr val="3366FF"/>
                </a:solidFill>
                <a:latin typeface="Calibri"/>
                <a:ea typeface="+mn-ea"/>
                <a:cs typeface="Calibri"/>
              </a:rPr>
              <a:t>overview</a:t>
            </a:r>
            <a:endParaRPr lang="en-US" sz="7200" b="1" dirty="0">
              <a:solidFill>
                <a:srgbClr val="3366FF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1 </a:t>
            </a:r>
            <a:r>
              <a:rPr lang="en-US" sz="3000" dirty="0" smtClean="0"/>
              <a:t>(12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no support for visual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558800" y="4876800"/>
            <a:ext cx="12065000" cy="2895600"/>
            <a:chOff x="482600" y="5257800"/>
            <a:chExt cx="12065000" cy="2895600"/>
          </a:xfrm>
        </p:grpSpPr>
        <p:pic>
          <p:nvPicPr>
            <p:cNvPr id="12" name="Picture 11" descr="IMG_0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3" name="Picture 12" descr="IMG_00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4" name="Picture 13" descr="IMG_00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pic>
        <p:nvPicPr>
          <p:cNvPr id="8" name="Picture 7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400" y="60198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9" name="Picture 8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0" y="54864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10" name="Picture 9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4400" y="54102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35000" y="1981200"/>
            <a:ext cx="11703050" cy="6775450"/>
          </a:xfrm>
          <a:prstGeom prst="rect">
            <a:avLst/>
          </a:prstGeom>
        </p:spPr>
        <p:txBody>
          <a:bodyPr vert="horz" lIns="130032" tIns="65017" rIns="130032" bIns="65017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“I imagined myself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in the middle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of the visualization”</a:t>
            </a: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435600" y="2737104"/>
            <a:ext cx="7141463" cy="2596896"/>
            <a:chOff x="5609337" y="3200400"/>
            <a:chExt cx="7141463" cy="2596896"/>
          </a:xfrm>
        </p:grpSpPr>
        <p:grpSp>
          <p:nvGrpSpPr>
            <p:cNvPr id="7" name="Group 6"/>
            <p:cNvGrpSpPr/>
            <p:nvPr/>
          </p:nvGrpSpPr>
          <p:grpSpPr>
            <a:xfrm>
              <a:off x="5609337" y="3200400"/>
              <a:ext cx="7141463" cy="2596896"/>
              <a:chOff x="4584701" y="5257800"/>
              <a:chExt cx="7962899" cy="2895600"/>
            </a:xfrm>
          </p:grpSpPr>
          <p:pic>
            <p:nvPicPr>
              <p:cNvPr id="10" name="Picture 9" descr="IMG_001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84701" y="5257800"/>
                <a:ext cx="3860798" cy="2895600"/>
              </a:xfrm>
              <a:prstGeom prst="rect">
                <a:avLst/>
              </a:prstGeom>
            </p:spPr>
          </p:pic>
          <p:pic>
            <p:nvPicPr>
              <p:cNvPr id="12" name="Picture 11" descr="IMG_001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6800" y="5257800"/>
                <a:ext cx="3860800" cy="2895600"/>
              </a:xfrm>
              <a:prstGeom prst="rect">
                <a:avLst/>
              </a:prstGeom>
            </p:spPr>
          </p:pic>
        </p:grpSp>
        <p:pic>
          <p:nvPicPr>
            <p:cNvPr id="14" name="Picture 13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7800" y="3733800"/>
              <a:ext cx="538051" cy="538051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  <p:pic>
          <p:nvPicPr>
            <p:cNvPr id="17" name="Picture 16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03000" y="3657600"/>
              <a:ext cx="538051" cy="538051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35000" y="1981200"/>
            <a:ext cx="11703050" cy="6775450"/>
          </a:xfrm>
          <a:prstGeom prst="rect">
            <a:avLst/>
          </a:prstGeom>
        </p:spPr>
        <p:txBody>
          <a:bodyPr vert="horz" lIns="130032" tIns="65017" rIns="130032" bIns="65017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“I imagined myself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in the middle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of the visualization”</a:t>
            </a:r>
          </a:p>
          <a:p>
            <a:pPr marL="390098" lvl="0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endParaRPr lang="en-US" sz="6000" dirty="0" smtClean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  <a:p>
            <a:pPr marL="390098" lvl="0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36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more “thinking” </a:t>
            </a:r>
          </a:p>
          <a:p>
            <a:pPr marL="390098" lvl="0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36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was required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5435600" y="2737104"/>
            <a:ext cx="7141463" cy="2596896"/>
            <a:chOff x="5609337" y="3200400"/>
            <a:chExt cx="7141463" cy="2596896"/>
          </a:xfrm>
        </p:grpSpPr>
        <p:grpSp>
          <p:nvGrpSpPr>
            <p:cNvPr id="4" name="Group 6"/>
            <p:cNvGrpSpPr/>
            <p:nvPr/>
          </p:nvGrpSpPr>
          <p:grpSpPr>
            <a:xfrm>
              <a:off x="5609337" y="3200400"/>
              <a:ext cx="7141463" cy="2596896"/>
              <a:chOff x="4584701" y="5257800"/>
              <a:chExt cx="7962899" cy="2895600"/>
            </a:xfrm>
          </p:grpSpPr>
          <p:pic>
            <p:nvPicPr>
              <p:cNvPr id="10" name="Picture 9" descr="IMG_0014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84701" y="5257800"/>
                <a:ext cx="3860798" cy="2895600"/>
              </a:xfrm>
              <a:prstGeom prst="rect">
                <a:avLst/>
              </a:prstGeom>
            </p:spPr>
          </p:pic>
          <p:pic>
            <p:nvPicPr>
              <p:cNvPr id="12" name="Picture 11" descr="IMG_001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86800" y="5257800"/>
                <a:ext cx="3860800" cy="2895600"/>
              </a:xfrm>
              <a:prstGeom prst="rect">
                <a:avLst/>
              </a:prstGeom>
            </p:spPr>
          </p:pic>
        </p:grpSp>
        <p:pic>
          <p:nvPicPr>
            <p:cNvPr id="14" name="Picture 13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7800" y="3733800"/>
              <a:ext cx="538051" cy="538051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  <p:pic>
          <p:nvPicPr>
            <p:cNvPr id="17" name="Picture 16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03000" y="3657600"/>
              <a:ext cx="538051" cy="538051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5435600" y="6013704"/>
            <a:ext cx="3462529" cy="2596896"/>
            <a:chOff x="7416800" y="6172200"/>
            <a:chExt cx="3462529" cy="2596896"/>
          </a:xfrm>
        </p:grpSpPr>
        <p:pic>
          <p:nvPicPr>
            <p:cNvPr id="13" name="Picture 12" descr="IMG_001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6800" y="6172200"/>
              <a:ext cx="3462529" cy="2596896"/>
            </a:xfrm>
            <a:prstGeom prst="rect">
              <a:avLst/>
            </a:prstGeom>
          </p:spPr>
        </p:pic>
        <p:pic>
          <p:nvPicPr>
            <p:cNvPr id="15" name="Picture 14" descr="label.cros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96400" y="7188200"/>
              <a:ext cx="538051" cy="538051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tudies.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59375"/>
              <a:stretch>
                <a:fillRect/>
              </a:stretch>
            </p:blipFill>
          </mc:Choice>
          <mc:Fallback>
            <p:blipFill>
              <a:blip r:embed="rId3"/>
              <a:srcRect r="59375"/>
              <a:stretch>
                <a:fillRect/>
              </a:stretch>
            </p:blipFill>
          </mc:Fallback>
        </mc:AlternateContent>
        <p:spPr>
          <a:xfrm>
            <a:off x="406400" y="3200400"/>
            <a:ext cx="4953000" cy="562943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timings</a:t>
            </a:r>
            <a:r>
              <a:rPr lang="en-US" sz="4000" dirty="0" smtClean="0"/>
              <a:t> </a:t>
            </a:r>
            <a:r>
              <a:rPr lang="en-US" sz="3000" dirty="0" smtClean="0"/>
              <a:t>(with comparable accuracy)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006600" y="6934200"/>
            <a:ext cx="2997199" cy="2133600"/>
            <a:chOff x="2006600" y="6934200"/>
            <a:chExt cx="2997199" cy="2133600"/>
          </a:xfrm>
        </p:grpSpPr>
        <p:pic>
          <p:nvPicPr>
            <p:cNvPr id="30" name="Picture 29" descr="IMG_0016.PNG"/>
            <p:cNvPicPr>
              <a:picLocks noChangeAspect="1"/>
            </p:cNvPicPr>
            <p:nvPr/>
          </p:nvPicPr>
          <p:blipFill>
            <a:blip r:embed="rId4">
              <a:lum/>
            </a:blip>
            <a:stretch>
              <a:fillRect/>
            </a:stretch>
          </p:blipFill>
          <p:spPr>
            <a:xfrm>
              <a:off x="2006600" y="8305800"/>
              <a:ext cx="1016000" cy="762000"/>
            </a:xfrm>
            <a:prstGeom prst="rect">
              <a:avLst/>
            </a:prstGeom>
          </p:spPr>
        </p:pic>
        <p:pic>
          <p:nvPicPr>
            <p:cNvPr id="31" name="Picture 30" descr="IMG_0014.PNG"/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>
              <a:off x="3987800" y="8305800"/>
              <a:ext cx="1015999" cy="762000"/>
            </a:xfrm>
            <a:prstGeom prst="rect">
              <a:avLst/>
            </a:prstGeom>
          </p:spPr>
        </p:pic>
        <p:pic>
          <p:nvPicPr>
            <p:cNvPr id="32" name="Picture 31" descr="IMG_0015.PNG"/>
            <p:cNvPicPr>
              <a:picLocks noChangeAspect="1"/>
            </p:cNvPicPr>
            <p:nvPr/>
          </p:nvPicPr>
          <p:blipFill>
            <a:blip r:embed="rId6">
              <a:lum/>
            </a:blip>
            <a:stretch>
              <a:fillRect/>
            </a:stretch>
          </p:blipFill>
          <p:spPr>
            <a:xfrm>
              <a:off x="2997200" y="8305800"/>
              <a:ext cx="1016000" cy="762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16200000">
              <a:off x="2027177" y="7564626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2838554" y="7385403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3846442" y="7402692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2-3 </a:t>
            </a:r>
            <a:r>
              <a:rPr lang="en-US" sz="3000" dirty="0" smtClean="0"/>
              <a:t>(12+12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same design as study 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6134" y="0"/>
            <a:ext cx="805866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2-3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2-3 </a:t>
            </a:r>
            <a:r>
              <a:rPr lang="en-US" sz="3000" dirty="0" smtClean="0"/>
              <a:t>(12+12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same design as study 1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support for </a:t>
            </a:r>
            <a:r>
              <a:rPr lang="en-US" sz="4000" dirty="0" smtClean="0">
                <a:solidFill>
                  <a:srgbClr val="3366FF"/>
                </a:solidFill>
              </a:rPr>
              <a:t>visual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6134" y="0"/>
            <a:ext cx="805866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2-3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user study 2-3 </a:t>
            </a:r>
            <a:r>
              <a:rPr lang="en-US" sz="3000" dirty="0" smtClean="0"/>
              <a:t>(12+12 participants)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same design as study 1</a:t>
            </a:r>
          </a:p>
          <a:p>
            <a:pPr lvl="0"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support for </a:t>
            </a:r>
            <a:r>
              <a:rPr lang="en-US" sz="4000" dirty="0" smtClean="0">
                <a:solidFill>
                  <a:srgbClr val="3366FF"/>
                </a:solidFill>
              </a:rPr>
              <a:t>visual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6134" y="0"/>
            <a:ext cx="805866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2-3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2600" y="5486400"/>
            <a:ext cx="12080875" cy="2895600"/>
            <a:chOff x="482600" y="5257800"/>
            <a:chExt cx="12080875" cy="2895600"/>
          </a:xfrm>
        </p:grpSpPr>
        <p:pic>
          <p:nvPicPr>
            <p:cNvPr id="7" name="Picture 6" descr="IMG_002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44926" cy="2883694"/>
            </a:xfrm>
            <a:prstGeom prst="rect">
              <a:avLst/>
            </a:prstGeom>
          </p:spPr>
        </p:pic>
        <p:pic>
          <p:nvPicPr>
            <p:cNvPr id="8" name="Picture 7" descr="IMG_002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800" cy="2895600"/>
            </a:xfrm>
            <a:prstGeom prst="rect">
              <a:avLst/>
            </a:prstGeom>
          </p:spPr>
        </p:pic>
        <p:pic>
          <p:nvPicPr>
            <p:cNvPr id="9" name="Picture 8" descr="IMG_00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02676" y="5257800"/>
              <a:ext cx="3860799" cy="2895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00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5486400"/>
            <a:ext cx="3844926" cy="2883694"/>
          </a:xfrm>
          <a:prstGeom prst="rect">
            <a:avLst/>
          </a:prstGeom>
        </p:spPr>
      </p:pic>
      <p:pic>
        <p:nvPicPr>
          <p:cNvPr id="18" name="Picture 17" descr="IMG_00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676" y="5486400"/>
            <a:ext cx="3860799" cy="2895600"/>
          </a:xfrm>
          <a:prstGeom prst="rect">
            <a:avLst/>
          </a:prstGeom>
        </p:spPr>
      </p:pic>
      <p:pic>
        <p:nvPicPr>
          <p:cNvPr id="8" name="Picture 7" descr="label.cro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800" y="66294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17" name="Picture 16" descr="IMG_002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701" y="5486400"/>
            <a:ext cx="3860800" cy="2895600"/>
          </a:xfrm>
          <a:prstGeom prst="rect">
            <a:avLst/>
          </a:prstGeom>
        </p:spPr>
      </p:pic>
      <p:pic>
        <p:nvPicPr>
          <p:cNvPr id="9" name="Picture 8" descr="label.cro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60960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10" name="Picture 9" descr="label.cro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0" y="60960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635000" y="1981200"/>
            <a:ext cx="11703050" cy="6775450"/>
          </a:xfrm>
          <a:prstGeom prst="rect">
            <a:avLst/>
          </a:prstGeom>
        </p:spPr>
        <p:txBody>
          <a:bodyPr vert="horz" lIns="130032" tIns="65017" rIns="130032" bIns="65017">
            <a:normAutofit/>
          </a:bodyPr>
          <a:lstStyle/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user study 2-3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(12+12 participants)</a:t>
            </a: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same design as study 1</a:t>
            </a: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support for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visual matching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6134" y="0"/>
            <a:ext cx="805866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2-3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participants mainly resort to visual matching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3366FF"/>
                </a:solidFill>
              </a:rPr>
              <a:t>independently </a:t>
            </a:r>
            <a:r>
              <a:rPr lang="en-US" sz="4000" dirty="0" smtClean="0"/>
              <a:t>of the shape</a:t>
            </a: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participants mainly resort to visual matching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3366FF"/>
                </a:solidFill>
              </a:rPr>
              <a:t>independently </a:t>
            </a:r>
            <a:r>
              <a:rPr lang="en-US" sz="4000" dirty="0" smtClean="0"/>
              <a:t>of the shape</a:t>
            </a:r>
          </a:p>
          <a:p>
            <a:pPr marL="0" indent="0">
              <a:buNone/>
            </a:pPr>
            <a:endParaRPr lang="en-US" sz="60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4000" dirty="0" smtClean="0"/>
              <a:t>bird’s eye inconvenient, as the</a:t>
            </a:r>
          </a:p>
          <a:p>
            <a:pPr marL="0" indent="0">
              <a:buNone/>
            </a:pPr>
            <a:r>
              <a:rPr lang="en-US" sz="4000" dirty="0" smtClean="0"/>
              <a:t>sides are not visible or warped</a:t>
            </a:r>
          </a:p>
          <a:p>
            <a:pPr marL="0" indent="0"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645400" y="4762500"/>
            <a:ext cx="4826000" cy="3619500"/>
            <a:chOff x="4584701" y="5486400"/>
            <a:chExt cx="3860800" cy="2895600"/>
          </a:xfrm>
        </p:grpSpPr>
        <p:pic>
          <p:nvPicPr>
            <p:cNvPr id="7" name="Picture 6" descr="IMG_0023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4701" y="5486400"/>
              <a:ext cx="3860800" cy="2895600"/>
            </a:xfrm>
            <a:prstGeom prst="rect">
              <a:avLst/>
            </a:prstGeom>
          </p:spPr>
        </p:pic>
        <p:pic>
          <p:nvPicPr>
            <p:cNvPr id="8" name="Picture 7" descr="label.cros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6292" y="6156693"/>
              <a:ext cx="416665" cy="416665"/>
            </a:xfrm>
            <a:prstGeom prst="rect">
              <a:avLst/>
            </a:prstGeom>
            <a:effectLst>
              <a:outerShdw blurRad="381000" dir="2700000">
                <a:srgbClr val="00FF10"/>
              </a:outerShdw>
            </a:effectLst>
          </p:spPr>
        </p:pic>
      </p:grpSp>
      <p:sp>
        <p:nvSpPr>
          <p:cNvPr id="9" name="Rectangle 8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13004800" cy="3575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200" y="1447800"/>
            <a:ext cx="11811000" cy="1905000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390098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72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360° panorama </a:t>
            </a:r>
            <a:r>
              <a:rPr lang="en-US" sz="7200" b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=       </a:t>
            </a:r>
            <a:r>
              <a:rPr lang="en-US" sz="7200" b="1" dirty="0" smtClean="0">
                <a:solidFill>
                  <a:srgbClr val="3366FF"/>
                </a:solidFill>
                <a:latin typeface="Calibri"/>
                <a:ea typeface="+mn-ea"/>
                <a:cs typeface="Calibri"/>
              </a:rPr>
              <a:t>overview</a:t>
            </a:r>
            <a:endParaRPr lang="en-US" sz="7200" b="1" dirty="0">
              <a:solidFill>
                <a:srgbClr val="3366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5502" y="1501914"/>
            <a:ext cx="2951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(first-person)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13775" y="1828800"/>
            <a:ext cx="76982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dirty="0" smtClean="0">
                <a:solidFill>
                  <a:prstClr val="black"/>
                </a:solidFill>
                <a:latin typeface="Candara"/>
                <a:cs typeface="Candara"/>
              </a:rPr>
              <a:t>⩗</a:t>
            </a:r>
            <a:endParaRPr lang="en-US" sz="7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studies.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>
                <a:lum bright="10000" contrast="-30000"/>
              </a:blip>
              <a:stretch>
                <a:fillRect/>
              </a:stretch>
            </p:blipFill>
          </mc:Choice>
          <mc:Fallback>
            <p:blipFill>
              <a:blip r:embed="rId4">
                <a:lum bright="10000" contrast="-30000"/>
              </a:blip>
              <a:stretch>
                <a:fillRect/>
              </a:stretch>
            </p:blipFill>
          </mc:Fallback>
        </mc:AlternateContent>
        <p:spPr>
          <a:xfrm>
            <a:off x="406400" y="3200400"/>
            <a:ext cx="12192000" cy="5629430"/>
          </a:xfrm>
          <a:prstGeom prst="rect">
            <a:avLst/>
          </a:prstGeom>
        </p:spPr>
      </p:pic>
      <p:pic>
        <p:nvPicPr>
          <p:cNvPr id="40" name="Picture 39" descr="studies.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40000"/>
              <a:stretch>
                <a:fillRect/>
              </a:stretch>
            </p:blipFill>
          </mc:Choice>
          <mc:Fallback>
            <p:blipFill>
              <a:blip r:embed="rId4"/>
              <a:srcRect l="40000"/>
              <a:stretch>
                <a:fillRect/>
              </a:stretch>
            </p:blipFill>
          </mc:Fallback>
        </mc:AlternateContent>
        <p:spPr>
          <a:xfrm>
            <a:off x="5283200" y="3200400"/>
            <a:ext cx="7315200" cy="562943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timings</a:t>
            </a:r>
            <a:r>
              <a:rPr lang="en-US" sz="4000" dirty="0" smtClean="0"/>
              <a:t> </a:t>
            </a:r>
            <a:r>
              <a:rPr lang="en-US" sz="3000" dirty="0" smtClean="0"/>
              <a:t>(with comparable accuracy)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2006600" y="6934200"/>
            <a:ext cx="2997199" cy="2133600"/>
            <a:chOff x="2006600" y="6934200"/>
            <a:chExt cx="2997199" cy="2133600"/>
          </a:xfrm>
        </p:grpSpPr>
        <p:pic>
          <p:nvPicPr>
            <p:cNvPr id="61" name="Picture 60" descr="IMG_0016.PNG"/>
            <p:cNvPicPr>
              <a:picLocks noChangeAspect="1"/>
            </p:cNvPicPr>
            <p:nvPr/>
          </p:nvPicPr>
          <p:blipFill>
            <a:blip r:embed="rId5">
              <a:lum bright="10000" contrast="-30000"/>
            </a:blip>
            <a:stretch>
              <a:fillRect/>
            </a:stretch>
          </p:blipFill>
          <p:spPr>
            <a:xfrm>
              <a:off x="2006600" y="8305800"/>
              <a:ext cx="1016000" cy="762000"/>
            </a:xfrm>
            <a:prstGeom prst="rect">
              <a:avLst/>
            </a:prstGeom>
          </p:spPr>
        </p:pic>
        <p:pic>
          <p:nvPicPr>
            <p:cNvPr id="62" name="Picture 61" descr="IMG_0014.PNG"/>
            <p:cNvPicPr>
              <a:picLocks noChangeAspect="1"/>
            </p:cNvPicPr>
            <p:nvPr/>
          </p:nvPicPr>
          <p:blipFill>
            <a:blip r:embed="rId6">
              <a:lum bright="10000" contrast="-30000"/>
            </a:blip>
            <a:stretch>
              <a:fillRect/>
            </a:stretch>
          </p:blipFill>
          <p:spPr>
            <a:xfrm>
              <a:off x="3987800" y="8305800"/>
              <a:ext cx="1015999" cy="762000"/>
            </a:xfrm>
            <a:prstGeom prst="rect">
              <a:avLst/>
            </a:prstGeom>
          </p:spPr>
        </p:pic>
        <p:pic>
          <p:nvPicPr>
            <p:cNvPr id="63" name="Picture 62" descr="IMG_0015.PNG"/>
            <p:cNvPicPr>
              <a:picLocks noChangeAspect="1"/>
            </p:cNvPicPr>
            <p:nvPr/>
          </p:nvPicPr>
          <p:blipFill>
            <a:blip r:embed="rId7">
              <a:lum bright="10000" contrast="-30000"/>
            </a:blip>
            <a:stretch>
              <a:fillRect/>
            </a:stretch>
          </p:blipFill>
          <p:spPr>
            <a:xfrm>
              <a:off x="2997200" y="8305800"/>
              <a:ext cx="1016000" cy="76200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 rot="16200000">
              <a:off x="2027177" y="7564626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2838554" y="7385403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3846442" y="7402692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50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5486400" y="6934200"/>
            <a:ext cx="3016905" cy="2148378"/>
            <a:chOff x="5511800" y="6934200"/>
            <a:chExt cx="3016905" cy="2148378"/>
          </a:xfrm>
        </p:grpSpPr>
        <p:pic>
          <p:nvPicPr>
            <p:cNvPr id="35" name="Picture 34" descr="IMG_002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3341" y="8305800"/>
              <a:ext cx="1035705" cy="776778"/>
            </a:xfrm>
            <a:prstGeom prst="rect">
              <a:avLst/>
            </a:prstGeom>
          </p:spPr>
        </p:pic>
        <p:pic>
          <p:nvPicPr>
            <p:cNvPr id="36" name="Picture 35" descr="IMG_002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3000" y="8305800"/>
              <a:ext cx="1035705" cy="776778"/>
            </a:xfrm>
            <a:prstGeom prst="rect">
              <a:avLst/>
            </a:prstGeom>
          </p:spPr>
        </p:pic>
        <p:pic>
          <p:nvPicPr>
            <p:cNvPr id="37" name="Picture 36" descr="IMG_002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1800" y="8305800"/>
              <a:ext cx="1035705" cy="776777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6200000">
              <a:off x="5542229" y="7580919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6344547" y="7385403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7361494" y="7404263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844800" y="3352800"/>
            <a:ext cx="1344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study 1</a:t>
            </a:r>
            <a:endParaRPr lang="en-US" sz="3000" b="1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03009" y="3352800"/>
            <a:ext cx="1344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  <a:latin typeface="Calibri"/>
                <a:cs typeface="Calibri"/>
              </a:rPr>
              <a:t>study 2</a:t>
            </a:r>
            <a:endParaRPr lang="en-US" sz="3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779000" y="3352800"/>
            <a:ext cx="1344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chemeClr val="tx1"/>
                </a:solidFill>
                <a:latin typeface="Calibri"/>
                <a:cs typeface="Calibri"/>
              </a:rPr>
              <a:t>study 3</a:t>
            </a:r>
            <a:endParaRPr lang="en-US" sz="30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991600" y="6934200"/>
            <a:ext cx="3016905" cy="2148378"/>
            <a:chOff x="5511800" y="6934200"/>
            <a:chExt cx="3016905" cy="2148378"/>
          </a:xfrm>
        </p:grpSpPr>
        <p:pic>
          <p:nvPicPr>
            <p:cNvPr id="84" name="Picture 83" descr="IMG_002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3341" y="8305800"/>
              <a:ext cx="1035705" cy="776778"/>
            </a:xfrm>
            <a:prstGeom prst="rect">
              <a:avLst/>
            </a:prstGeom>
          </p:spPr>
        </p:pic>
        <p:pic>
          <p:nvPicPr>
            <p:cNvPr id="85" name="Picture 84" descr="IMG_0023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3000" y="8305800"/>
              <a:ext cx="1035705" cy="776778"/>
            </a:xfrm>
            <a:prstGeom prst="rect">
              <a:avLst/>
            </a:prstGeom>
          </p:spPr>
        </p:pic>
        <p:pic>
          <p:nvPicPr>
            <p:cNvPr id="86" name="Picture 85" descr="IMG_002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11800" y="8305800"/>
              <a:ext cx="1035705" cy="776777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 rot="16200000">
              <a:off x="5542229" y="7580919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 rot="16200000">
              <a:off x="6344547" y="7385403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 rot="16200000">
              <a:off x="7361494" y="7404263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3048001"/>
            <a:ext cx="3047999" cy="2285999"/>
          </a:xfrm>
          <a:prstGeom prst="rect">
            <a:avLst/>
          </a:prstGeom>
        </p:spPr>
      </p:pic>
      <p:pic>
        <p:nvPicPr>
          <p:cNvPr id="15" name="Picture 14" descr="IMG_0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048000"/>
            <a:ext cx="3048001" cy="2286000"/>
          </a:xfrm>
          <a:prstGeom prst="rect">
            <a:avLst/>
          </a:prstGeom>
        </p:spPr>
      </p:pic>
      <p:pic>
        <p:nvPicPr>
          <p:cNvPr id="16" name="Picture 15" descr="IMG_0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3048000"/>
            <a:ext cx="3048000" cy="2286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82635" y="0"/>
            <a:ext cx="542216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697" y="3775502"/>
            <a:ext cx="188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no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1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0" y="6518702"/>
            <a:ext cx="2475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perfect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2 – 3 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MG_00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1" y="5791200"/>
            <a:ext cx="3048000" cy="2286000"/>
          </a:xfrm>
          <a:prstGeom prst="rect">
            <a:avLst/>
          </a:prstGeom>
        </p:spPr>
      </p:pic>
      <p:pic>
        <p:nvPicPr>
          <p:cNvPr id="20" name="Picture 19" descr="IMG_00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5791200"/>
            <a:ext cx="3048000" cy="2286000"/>
          </a:xfrm>
          <a:prstGeom prst="rect">
            <a:avLst/>
          </a:prstGeom>
        </p:spPr>
      </p:pic>
      <p:pic>
        <p:nvPicPr>
          <p:cNvPr id="21" name="Picture 20" descr="IMG_00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1" y="5791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3048001"/>
            <a:ext cx="3047999" cy="2285999"/>
          </a:xfrm>
          <a:prstGeom prst="rect">
            <a:avLst/>
          </a:prstGeom>
        </p:spPr>
      </p:pic>
      <p:pic>
        <p:nvPicPr>
          <p:cNvPr id="15" name="Picture 14" descr="IMG_0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048000"/>
            <a:ext cx="3048001" cy="2286000"/>
          </a:xfrm>
          <a:prstGeom prst="rect">
            <a:avLst/>
          </a:prstGeom>
        </p:spPr>
      </p:pic>
      <p:pic>
        <p:nvPicPr>
          <p:cNvPr id="16" name="Picture 15" descr="IMG_0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3048000"/>
            <a:ext cx="3048000" cy="2286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82635" y="0"/>
            <a:ext cx="542216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697" y="3775502"/>
            <a:ext cx="188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no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1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0" y="6518702"/>
            <a:ext cx="2475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perfect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2 – 3 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MG_00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1" y="5791200"/>
            <a:ext cx="3048000" cy="2286000"/>
          </a:xfrm>
          <a:prstGeom prst="rect">
            <a:avLst/>
          </a:prstGeom>
        </p:spPr>
      </p:pic>
      <p:pic>
        <p:nvPicPr>
          <p:cNvPr id="20" name="Picture 19" descr="IMG_00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5791200"/>
            <a:ext cx="3048000" cy="2286000"/>
          </a:xfrm>
          <a:prstGeom prst="rect">
            <a:avLst/>
          </a:prstGeom>
        </p:spPr>
      </p:pic>
      <p:pic>
        <p:nvPicPr>
          <p:cNvPr id="21" name="Picture 20" descr="IMG_00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1" y="5791200"/>
            <a:ext cx="3048000" cy="2286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21400" y="2971800"/>
            <a:ext cx="64770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44800" y="29718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21400" y="2362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body-aligned directions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3048001"/>
            <a:ext cx="3047999" cy="2285999"/>
          </a:xfrm>
          <a:prstGeom prst="rect">
            <a:avLst/>
          </a:prstGeom>
        </p:spPr>
      </p:pic>
      <p:pic>
        <p:nvPicPr>
          <p:cNvPr id="15" name="Picture 14" descr="IMG_0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048000"/>
            <a:ext cx="3048001" cy="2286000"/>
          </a:xfrm>
          <a:prstGeom prst="rect">
            <a:avLst/>
          </a:prstGeom>
        </p:spPr>
      </p:pic>
      <p:pic>
        <p:nvPicPr>
          <p:cNvPr id="16" name="Picture 15" descr="IMG_0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3048000"/>
            <a:ext cx="3048000" cy="2286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82635" y="0"/>
            <a:ext cx="542216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697" y="3775502"/>
            <a:ext cx="188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no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1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0" y="6518702"/>
            <a:ext cx="2475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perfect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2 – 3 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MG_00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1" y="5791200"/>
            <a:ext cx="3048000" cy="2286000"/>
          </a:xfrm>
          <a:prstGeom prst="rect">
            <a:avLst/>
          </a:prstGeom>
        </p:spPr>
      </p:pic>
      <p:pic>
        <p:nvPicPr>
          <p:cNvPr id="20" name="Picture 19" descr="IMG_00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5791200"/>
            <a:ext cx="3048000" cy="2286000"/>
          </a:xfrm>
          <a:prstGeom prst="rect">
            <a:avLst/>
          </a:prstGeom>
        </p:spPr>
      </p:pic>
      <p:pic>
        <p:nvPicPr>
          <p:cNvPr id="21" name="Picture 20" descr="IMG_00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1" y="5791200"/>
            <a:ext cx="3048000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21400" y="2971800"/>
            <a:ext cx="64770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4800" y="29718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2844800" y="5715000"/>
            <a:ext cx="64770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9398000" y="57150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21400" y="2362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body-aligned directions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4800" y="8153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visual matching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3048001"/>
            <a:ext cx="3047999" cy="2285999"/>
          </a:xfrm>
          <a:prstGeom prst="rect">
            <a:avLst/>
          </a:prstGeom>
        </p:spPr>
      </p:pic>
      <p:pic>
        <p:nvPicPr>
          <p:cNvPr id="15" name="Picture 14" descr="IMG_0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048000"/>
            <a:ext cx="3048001" cy="2286000"/>
          </a:xfrm>
          <a:prstGeom prst="rect">
            <a:avLst/>
          </a:prstGeom>
        </p:spPr>
      </p:pic>
      <p:pic>
        <p:nvPicPr>
          <p:cNvPr id="16" name="Picture 15" descr="IMG_0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3048000"/>
            <a:ext cx="3048000" cy="2286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82635" y="0"/>
            <a:ext cx="542216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697" y="3775502"/>
            <a:ext cx="188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no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1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0" y="6518702"/>
            <a:ext cx="2475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perfect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2 – 3 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MG_00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1" y="5791200"/>
            <a:ext cx="3048000" cy="2286000"/>
          </a:xfrm>
          <a:prstGeom prst="rect">
            <a:avLst/>
          </a:prstGeom>
        </p:spPr>
      </p:pic>
      <p:pic>
        <p:nvPicPr>
          <p:cNvPr id="20" name="Picture 19" descr="IMG_00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5791200"/>
            <a:ext cx="3048000" cy="2286000"/>
          </a:xfrm>
          <a:prstGeom prst="rect">
            <a:avLst/>
          </a:prstGeom>
        </p:spPr>
      </p:pic>
      <p:pic>
        <p:nvPicPr>
          <p:cNvPr id="21" name="Picture 20" descr="IMG_00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1" y="5791200"/>
            <a:ext cx="3048000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98000" y="2971800"/>
            <a:ext cx="32004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4800" y="29718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2844800" y="5715000"/>
            <a:ext cx="32004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9398000" y="57150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21400" y="2362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body-aligned directions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4800" y="8153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visual matching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21400" y="2971800"/>
            <a:ext cx="3200400" cy="5181600"/>
          </a:xfrm>
          <a:prstGeom prst="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00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1" y="3048001"/>
            <a:ext cx="3047999" cy="2285999"/>
          </a:xfrm>
          <a:prstGeom prst="rect">
            <a:avLst/>
          </a:prstGeom>
        </p:spPr>
      </p:pic>
      <p:pic>
        <p:nvPicPr>
          <p:cNvPr id="15" name="Picture 14" descr="IMG_00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3048000"/>
            <a:ext cx="3048001" cy="2286000"/>
          </a:xfrm>
          <a:prstGeom prst="rect">
            <a:avLst/>
          </a:prstGeom>
        </p:spPr>
      </p:pic>
      <p:pic>
        <p:nvPicPr>
          <p:cNvPr id="16" name="Picture 15" descr="IMG_00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3048000"/>
            <a:ext cx="3048000" cy="22860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582635" y="0"/>
            <a:ext cx="5422165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39697" y="3775502"/>
            <a:ext cx="188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no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1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4000" y="6518702"/>
            <a:ext cx="2475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1"/>
                </a:solidFill>
                <a:latin typeface="Calibri"/>
                <a:cs typeface="Calibri"/>
              </a:rPr>
              <a:t>perfect panorama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study 2 – 3 </a:t>
            </a:r>
            <a:endParaRPr lang="en-US" sz="2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MG_00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1" y="5791200"/>
            <a:ext cx="3048000" cy="2286000"/>
          </a:xfrm>
          <a:prstGeom prst="rect">
            <a:avLst/>
          </a:prstGeom>
        </p:spPr>
      </p:pic>
      <p:pic>
        <p:nvPicPr>
          <p:cNvPr id="20" name="Picture 19" descr="IMG_00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200" y="5791200"/>
            <a:ext cx="3048000" cy="2286000"/>
          </a:xfrm>
          <a:prstGeom prst="rect">
            <a:avLst/>
          </a:prstGeom>
        </p:spPr>
      </p:pic>
      <p:pic>
        <p:nvPicPr>
          <p:cNvPr id="21" name="Picture 20" descr="IMG_00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7601" y="5791200"/>
            <a:ext cx="3048000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98000" y="2971800"/>
            <a:ext cx="32004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4800" y="29718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2844800" y="5715000"/>
            <a:ext cx="3200400" cy="24384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9398000" y="5715000"/>
            <a:ext cx="3200400" cy="243840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21400" y="2362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body-aligned directions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44800" y="8153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libri"/>
                <a:cs typeface="Calibri"/>
              </a:rPr>
              <a:t>visual matching</a:t>
            </a:r>
            <a:endParaRPr lang="en-US" sz="28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21400" y="2971800"/>
            <a:ext cx="3200400" cy="5181600"/>
          </a:xfrm>
          <a:prstGeom prst="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800" y="5029200"/>
            <a:ext cx="12649200" cy="990600"/>
          </a:xfrm>
          <a:prstGeom prst="rect">
            <a:avLst/>
          </a:prstGeom>
          <a:solidFill>
            <a:schemeClr val="tx1">
              <a:alpha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real-world scenarios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175.jpg"/>
          <p:cNvPicPr>
            <a:picLocks noChangeAspect="1"/>
          </p:cNvPicPr>
          <p:nvPr/>
        </p:nvPicPr>
        <p:blipFill>
          <a:blip r:embed="rId2"/>
          <a:srcRect l="1110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406400" y="1752600"/>
            <a:ext cx="12192000" cy="61722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11200" y="1946395"/>
            <a:ext cx="11582400" cy="5779839"/>
            <a:chOff x="177800" y="2362200"/>
            <a:chExt cx="12649200" cy="6312193"/>
          </a:xfrm>
        </p:grpSpPr>
        <p:pic>
          <p:nvPicPr>
            <p:cNvPr id="17" name="Picture 16" descr="IMG_001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7601" y="3048001"/>
              <a:ext cx="3047999" cy="2285999"/>
            </a:xfrm>
            <a:prstGeom prst="rect">
              <a:avLst/>
            </a:prstGeom>
          </p:spPr>
        </p:pic>
        <p:pic>
          <p:nvPicPr>
            <p:cNvPr id="15" name="Picture 14" descr="IMG_001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1000" y="3048000"/>
              <a:ext cx="3048001" cy="2286000"/>
            </a:xfrm>
            <a:prstGeom prst="rect">
              <a:avLst/>
            </a:prstGeom>
          </p:spPr>
        </p:pic>
        <p:pic>
          <p:nvPicPr>
            <p:cNvPr id="16" name="Picture 15" descr="IMG_001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4200" y="3048000"/>
              <a:ext cx="3048000" cy="228600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839697" y="3775502"/>
              <a:ext cx="1889460" cy="840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no panorama</a:t>
              </a:r>
            </a:p>
            <a:p>
              <a:pPr algn="r"/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study 1</a:t>
              </a:r>
              <a:endParaRPr lang="en-US" sz="2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3999" y="6518701"/>
              <a:ext cx="2475156" cy="840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perfect panorama</a:t>
              </a:r>
            </a:p>
            <a:p>
              <a:pPr algn="r"/>
              <a:r>
                <a:rPr lang="en-US" sz="2200" dirty="0" smtClean="0">
                  <a:solidFill>
                    <a:schemeClr val="tx1"/>
                  </a:solidFill>
                  <a:latin typeface="Calibri"/>
                  <a:cs typeface="Calibri"/>
                </a:rPr>
                <a:t>study 2 – 3 </a:t>
              </a:r>
              <a:endParaRPr lang="en-US" sz="2200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19" name="Picture 18" descr="IMG_002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1001" y="5791200"/>
              <a:ext cx="3048000" cy="2286000"/>
            </a:xfrm>
            <a:prstGeom prst="rect">
              <a:avLst/>
            </a:prstGeom>
          </p:spPr>
        </p:pic>
        <p:pic>
          <p:nvPicPr>
            <p:cNvPr id="20" name="Picture 19" descr="IMG_002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4200" y="5791200"/>
              <a:ext cx="3048000" cy="2286000"/>
            </a:xfrm>
            <a:prstGeom prst="rect">
              <a:avLst/>
            </a:prstGeom>
          </p:spPr>
        </p:pic>
        <p:pic>
          <p:nvPicPr>
            <p:cNvPr id="21" name="Picture 20" descr="IMG_002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97601" y="5791200"/>
              <a:ext cx="3048000" cy="2286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398000" y="2971800"/>
              <a:ext cx="3200400" cy="2438400"/>
            </a:xfrm>
            <a:prstGeom prst="rect">
              <a:avLst/>
            </a:prstGeom>
            <a:noFill/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44800" y="2971800"/>
              <a:ext cx="3200400" cy="24384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 rot="10800000">
              <a:off x="2844800" y="5715000"/>
              <a:ext cx="3200400" cy="2438400"/>
            </a:xfrm>
            <a:prstGeom prst="rect">
              <a:avLst/>
            </a:prstGeom>
            <a:noFill/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0800000">
              <a:off x="9398000" y="5715000"/>
              <a:ext cx="3200400" cy="24384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21399" y="2362200"/>
              <a:ext cx="6477000" cy="52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body-aligned directions</a:t>
              </a:r>
              <a:endParaRPr lang="en-US" sz="25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4800" y="8153400"/>
              <a:ext cx="6477000" cy="520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visual matching</a:t>
              </a:r>
              <a:endParaRPr lang="en-US" sz="25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21400" y="2971800"/>
              <a:ext cx="3200400" cy="5181600"/>
            </a:xfrm>
            <a:prstGeom prst="rect">
              <a:avLst/>
            </a:prstGeom>
            <a:no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7800" y="5029200"/>
              <a:ext cx="12649200" cy="990600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 smtClean="0">
                  <a:solidFill>
                    <a:schemeClr val="bg1"/>
                  </a:solidFill>
                </a:rPr>
                <a:t> real-world scenarios</a:t>
              </a:r>
              <a:endParaRPr lang="en-US" sz="2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254000" y="304800"/>
            <a:ext cx="12496800" cy="3429000"/>
          </a:xfrm>
          <a:prstGeom prst="rect">
            <a:avLst/>
          </a:prstGeom>
        </p:spPr>
        <p:txBody>
          <a:bodyPr vert="horz" lIns="130032" tIns="65017" rIns="130032" bIns="65017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360° Panoramic Overviews for</a:t>
            </a:r>
            <a:r>
              <a:rPr kumimoji="0" lang="en-US" sz="3400" b="1" i="0" u="none" strike="noStrike" kern="1200" cap="all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3400" b="1" i="0" u="none" strike="noStrike" kern="1200" cap="all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Location-Based Services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/>
            </a:r>
            <a:b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Alessandro Mulloni,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Hartmut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Seichter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, Andreas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Dünser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, Patrick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Baudisch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, Dieter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Schmalstieg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</a:b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8255913"/>
            <a:ext cx="13004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This research was supported by the Christian Doppler Lab for handheld Augmented Reality and Qualcomm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5000" b="1" dirty="0" smtClean="0">
                <a:solidFill>
                  <a:prstClr val="black"/>
                </a:solidFill>
              </a:rPr>
              <a:t>180 = 3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(shape)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12 </a:t>
            </a:r>
            <a:r>
              <a:rPr lang="en-US" sz="4000" dirty="0" smtClean="0">
                <a:solidFill>
                  <a:prstClr val="black"/>
                </a:solidFill>
              </a:rPr>
              <a:t>(angle)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5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repetitions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3851427" y="0"/>
            <a:ext cx="9153373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1-2-3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13004800" cy="3575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200" y="1447800"/>
            <a:ext cx="11811000" cy="1905000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marL="390098" indent="-390098" fontAlgn="auto"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</a:pPr>
            <a:r>
              <a:rPr lang="en-US" sz="72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360° panorama </a:t>
            </a:r>
            <a:r>
              <a:rPr lang="en-US" sz="7200" b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=       </a:t>
            </a:r>
            <a:r>
              <a:rPr lang="en-US" sz="7200" b="1" dirty="0" smtClean="0">
                <a:solidFill>
                  <a:srgbClr val="3366FF"/>
                </a:solidFill>
                <a:latin typeface="Calibri"/>
                <a:ea typeface="+mn-ea"/>
                <a:cs typeface="Calibri"/>
              </a:rPr>
              <a:t>overview</a:t>
            </a:r>
            <a:endParaRPr lang="en-US" sz="7200" b="1" dirty="0">
              <a:solidFill>
                <a:srgbClr val="3366FF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5502" y="1501914"/>
            <a:ext cx="2951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(first-person)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13775" y="1828800"/>
            <a:ext cx="76982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dirty="0" smtClean="0">
                <a:solidFill>
                  <a:prstClr val="black"/>
                </a:solidFill>
                <a:latin typeface="Candara"/>
                <a:cs typeface="Candara"/>
              </a:rPr>
              <a:t>⩗</a:t>
            </a:r>
            <a:endParaRPr lang="en-US" sz="7000" dirty="0"/>
          </a:p>
        </p:txBody>
      </p:sp>
      <p:pic>
        <p:nvPicPr>
          <p:cNvPr id="10" name="Picture 9" descr="Screen Shot 2012-05-02 at 10.25.1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8" y="4343400"/>
            <a:ext cx="5612043" cy="4093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Screen Shot 2012-05-02 at 10.25.20 AM.png"/>
          <p:cNvPicPr>
            <a:picLocks noChangeAspect="1"/>
          </p:cNvPicPr>
          <p:nvPr/>
        </p:nvPicPr>
        <p:blipFill>
          <a:blip r:embed="rId5"/>
          <a:srcRect t="10885" r="6735"/>
          <a:stretch>
            <a:fillRect/>
          </a:stretch>
        </p:blipFill>
        <p:spPr>
          <a:xfrm>
            <a:off x="6723438" y="4343400"/>
            <a:ext cx="5653924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30400" y="3200400"/>
            <a:ext cx="10820400" cy="2596896"/>
            <a:chOff x="482600" y="5257800"/>
            <a:chExt cx="12065000" cy="2895600"/>
          </a:xfrm>
        </p:grpSpPr>
        <p:pic>
          <p:nvPicPr>
            <p:cNvPr id="12" name="Picture 11" descr="IMG_001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8" name="Picture 17" descr="IMG_00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9" name="Picture 18" descr="IMG_00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5000" b="1" dirty="0" smtClean="0">
                <a:solidFill>
                  <a:prstClr val="black"/>
                </a:solidFill>
              </a:rPr>
              <a:t>180 = 3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(shape)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12 </a:t>
            </a:r>
            <a:r>
              <a:rPr lang="en-US" sz="4000" dirty="0" smtClean="0">
                <a:solidFill>
                  <a:prstClr val="black"/>
                </a:solidFill>
              </a:rPr>
              <a:t>(angle)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5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repetitions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 lvl="0">
              <a:buClr>
                <a:srgbClr val="DDDDDD"/>
              </a:buClr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	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400" y="4267200"/>
            <a:ext cx="1451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shape </a:t>
            </a:r>
            <a:endParaRPr lang="en-US" b="1" dirty="0"/>
          </a:p>
        </p:txBody>
      </p:sp>
      <p:pic>
        <p:nvPicPr>
          <p:cNvPr id="20" name="Picture 19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0" y="42672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21" name="Picture 20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800" y="37338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22" name="Picture 21" descr="label.cros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0" y="36576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5000" b="1" dirty="0" smtClean="0">
                <a:solidFill>
                  <a:prstClr val="black"/>
                </a:solidFill>
              </a:rPr>
              <a:t>180 = 3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(shape)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12 </a:t>
            </a:r>
            <a:r>
              <a:rPr lang="en-US" sz="4000" dirty="0" smtClean="0">
                <a:solidFill>
                  <a:prstClr val="black"/>
                </a:solidFill>
              </a:rPr>
              <a:t>(angle)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5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repetitions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 lvl="0">
              <a:buClr>
                <a:srgbClr val="DDDDDD"/>
              </a:buClr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	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400" y="4267200"/>
            <a:ext cx="1451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shape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406400" y="7010400"/>
            <a:ext cx="14002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angle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(heading)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angl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01800" y="5943600"/>
            <a:ext cx="3207434" cy="29363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30400" y="3200400"/>
            <a:ext cx="10820400" cy="2596896"/>
            <a:chOff x="482600" y="5257800"/>
            <a:chExt cx="12065000" cy="2895600"/>
          </a:xfrm>
        </p:grpSpPr>
        <p:pic>
          <p:nvPicPr>
            <p:cNvPr id="18" name="Picture 17" descr="IMG_001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9" name="Picture 18" descr="IMG_001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20" name="Picture 19" descr="IMG_00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pic>
        <p:nvPicPr>
          <p:cNvPr id="21" name="Picture 20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400" y="42672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22" name="Picture 21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00" y="37338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23" name="Picture 22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000" y="36576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5000" b="1" dirty="0" smtClean="0">
                <a:solidFill>
                  <a:prstClr val="black"/>
                </a:solidFill>
              </a:rPr>
              <a:t>180 = 3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(shape)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12 </a:t>
            </a:r>
            <a:r>
              <a:rPr lang="en-US" sz="4000" dirty="0" smtClean="0">
                <a:solidFill>
                  <a:prstClr val="black"/>
                </a:solidFill>
              </a:rPr>
              <a:t>(angle)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5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repetitions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 lvl="0">
              <a:buClr>
                <a:srgbClr val="DDDDDD"/>
              </a:buClr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	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400" y="4267200"/>
            <a:ext cx="1451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shape </a:t>
            </a:r>
            <a:endParaRPr lang="en-US" b="1" dirty="0"/>
          </a:p>
        </p:txBody>
      </p:sp>
      <p:grpSp>
        <p:nvGrpSpPr>
          <p:cNvPr id="3" name="Group 12"/>
          <p:cNvGrpSpPr/>
          <p:nvPr/>
        </p:nvGrpSpPr>
        <p:grpSpPr>
          <a:xfrm>
            <a:off x="1701800" y="5943600"/>
            <a:ext cx="3207434" cy="2936384"/>
            <a:chOff x="2692400" y="5943600"/>
            <a:chExt cx="3207434" cy="2936384"/>
          </a:xfrm>
        </p:grpSpPr>
        <p:pic>
          <p:nvPicPr>
            <p:cNvPr id="12" name="Picture 11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25" name="Block Arc 24"/>
            <p:cNvSpPr/>
            <p:nvPr/>
          </p:nvSpPr>
          <p:spPr>
            <a:xfrm>
              <a:off x="3302000" y="6400800"/>
              <a:ext cx="1981200" cy="1981200"/>
            </a:xfrm>
            <a:prstGeom prst="blockArc">
              <a:avLst>
                <a:gd name="adj1" fmla="val 15208748"/>
                <a:gd name="adj2" fmla="val 17357423"/>
                <a:gd name="adj3" fmla="val 45472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406400" y="7010400"/>
            <a:ext cx="14002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angle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(heading)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30400" y="3200400"/>
            <a:ext cx="10820400" cy="2596896"/>
            <a:chOff x="482600" y="5257800"/>
            <a:chExt cx="12065000" cy="2895600"/>
          </a:xfrm>
        </p:grpSpPr>
        <p:pic>
          <p:nvPicPr>
            <p:cNvPr id="14" name="Picture 13" descr="IMG_001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15" name="Picture 14" descr="IMG_001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16" name="Picture 15" descr="IMG_00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pic>
        <p:nvPicPr>
          <p:cNvPr id="17" name="Picture 16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400" y="42672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18" name="Picture 17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00" y="37338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19" name="Picture 18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000" y="36576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635000" y="1981200"/>
            <a:ext cx="11703050" cy="6775450"/>
          </a:xfrm>
        </p:spPr>
        <p:txBody>
          <a:bodyPr>
            <a:normAutofit/>
          </a:bodyPr>
          <a:lstStyle/>
          <a:p>
            <a:pPr lvl="0">
              <a:buClr>
                <a:srgbClr val="DDDDDD"/>
              </a:buClr>
              <a:buNone/>
            </a:pPr>
            <a:r>
              <a:rPr lang="en-US" sz="5000" b="1" dirty="0" smtClean="0">
                <a:solidFill>
                  <a:prstClr val="black"/>
                </a:solidFill>
              </a:rPr>
              <a:t>180 = 3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(shape)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12 </a:t>
            </a:r>
            <a:r>
              <a:rPr lang="en-US" sz="4000" dirty="0" smtClean="0">
                <a:solidFill>
                  <a:prstClr val="black"/>
                </a:solidFill>
              </a:rPr>
              <a:t>(angle) </a:t>
            </a:r>
            <a:r>
              <a:rPr lang="en-US" sz="5000" dirty="0" smtClean="0">
                <a:solidFill>
                  <a:prstClr val="black"/>
                </a:solidFill>
              </a:rPr>
              <a:t>× </a:t>
            </a:r>
            <a:r>
              <a:rPr lang="en-US" sz="5000" b="1" dirty="0" smtClean="0">
                <a:solidFill>
                  <a:prstClr val="black"/>
                </a:solidFill>
              </a:rPr>
              <a:t>5</a:t>
            </a:r>
            <a:r>
              <a:rPr lang="en-US" sz="5000" dirty="0" smtClean="0">
                <a:solidFill>
                  <a:prstClr val="black"/>
                </a:solidFill>
              </a:rPr>
              <a:t> </a:t>
            </a:r>
            <a:r>
              <a:rPr lang="en-US" sz="4000" dirty="0" smtClean="0">
                <a:solidFill>
                  <a:prstClr val="black"/>
                </a:solidFill>
              </a:rPr>
              <a:t>repetitions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 lvl="0">
              <a:buClr>
                <a:srgbClr val="DDDDDD"/>
              </a:buClr>
              <a:buNone/>
            </a:pPr>
            <a:r>
              <a:rPr lang="en-US" sz="4000" dirty="0" smtClean="0">
                <a:solidFill>
                  <a:prstClr val="black"/>
                </a:solidFill>
              </a:rPr>
              <a:t>	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6400" y="4267200"/>
            <a:ext cx="14512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shape </a:t>
            </a:r>
            <a:endParaRPr lang="en-US" b="1" dirty="0"/>
          </a:p>
        </p:txBody>
      </p:sp>
      <p:grpSp>
        <p:nvGrpSpPr>
          <p:cNvPr id="2" name="Group 12"/>
          <p:cNvGrpSpPr/>
          <p:nvPr/>
        </p:nvGrpSpPr>
        <p:grpSpPr>
          <a:xfrm>
            <a:off x="1701800" y="5943600"/>
            <a:ext cx="3207434" cy="2936384"/>
            <a:chOff x="2692400" y="5943600"/>
            <a:chExt cx="3207434" cy="2936384"/>
          </a:xfrm>
        </p:grpSpPr>
        <p:pic>
          <p:nvPicPr>
            <p:cNvPr id="12" name="Picture 11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25" name="Block Arc 24"/>
            <p:cNvSpPr/>
            <p:nvPr/>
          </p:nvSpPr>
          <p:spPr>
            <a:xfrm>
              <a:off x="3302000" y="6400800"/>
              <a:ext cx="1981200" cy="1981200"/>
            </a:xfrm>
            <a:prstGeom prst="blockArc">
              <a:avLst>
                <a:gd name="adj1" fmla="val 15208748"/>
                <a:gd name="adj2" fmla="val 17357423"/>
                <a:gd name="adj3" fmla="val 45472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73600" y="6324600"/>
            <a:ext cx="1082040" cy="990600"/>
            <a:chOff x="2692400" y="5943600"/>
            <a:chExt cx="3207434" cy="2936384"/>
          </a:xfrm>
        </p:grpSpPr>
        <p:pic>
          <p:nvPicPr>
            <p:cNvPr id="14" name="Picture 13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15" name="Block Arc 14"/>
            <p:cNvSpPr/>
            <p:nvPr/>
          </p:nvSpPr>
          <p:spPr>
            <a:xfrm>
              <a:off x="3301999" y="6400799"/>
              <a:ext cx="1981199" cy="1981201"/>
            </a:xfrm>
            <a:prstGeom prst="blockArc">
              <a:avLst>
                <a:gd name="adj1" fmla="val 17354834"/>
                <a:gd name="adj2" fmla="val 19125050"/>
                <a:gd name="adj3" fmla="val 45458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21350" y="6324600"/>
            <a:ext cx="1082040" cy="990600"/>
            <a:chOff x="2692400" y="5943600"/>
            <a:chExt cx="3207434" cy="2936384"/>
          </a:xfrm>
        </p:grpSpPr>
        <p:pic>
          <p:nvPicPr>
            <p:cNvPr id="17" name="Picture 16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18" name="Block Arc 17"/>
            <p:cNvSpPr/>
            <p:nvPr/>
          </p:nvSpPr>
          <p:spPr>
            <a:xfrm>
              <a:off x="3301999" y="6400799"/>
              <a:ext cx="1981199" cy="1981201"/>
            </a:xfrm>
            <a:prstGeom prst="blockArc">
              <a:avLst>
                <a:gd name="adj1" fmla="val 19048945"/>
                <a:gd name="adj2" fmla="val 20864220"/>
                <a:gd name="adj3" fmla="val 41923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69100" y="6324600"/>
            <a:ext cx="1082040" cy="990600"/>
            <a:chOff x="2692400" y="5943600"/>
            <a:chExt cx="3207434" cy="2936384"/>
          </a:xfrm>
        </p:grpSpPr>
        <p:pic>
          <p:nvPicPr>
            <p:cNvPr id="20" name="Picture 19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21" name="Block Arc 20"/>
            <p:cNvSpPr/>
            <p:nvPr/>
          </p:nvSpPr>
          <p:spPr>
            <a:xfrm>
              <a:off x="3301999" y="6400799"/>
              <a:ext cx="1981199" cy="1981201"/>
            </a:xfrm>
            <a:prstGeom prst="blockArc">
              <a:avLst>
                <a:gd name="adj1" fmla="val 20862179"/>
                <a:gd name="adj2" fmla="val 902980"/>
                <a:gd name="adj3" fmla="val 41827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816850" y="6324600"/>
            <a:ext cx="1082040" cy="990600"/>
            <a:chOff x="2692400" y="5943600"/>
            <a:chExt cx="3207434" cy="2936384"/>
          </a:xfrm>
        </p:grpSpPr>
        <p:pic>
          <p:nvPicPr>
            <p:cNvPr id="23" name="Picture 22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24" name="Block Arc 23"/>
            <p:cNvSpPr/>
            <p:nvPr/>
          </p:nvSpPr>
          <p:spPr>
            <a:xfrm>
              <a:off x="3302000" y="6400800"/>
              <a:ext cx="1981200" cy="1981200"/>
            </a:xfrm>
            <a:prstGeom prst="blockArc">
              <a:avLst>
                <a:gd name="adj1" fmla="val 855549"/>
                <a:gd name="adj2" fmla="val 2844180"/>
                <a:gd name="adj3" fmla="val 43169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864600" y="6324600"/>
            <a:ext cx="1082040" cy="990600"/>
            <a:chOff x="2692400" y="5943600"/>
            <a:chExt cx="3207434" cy="2936384"/>
          </a:xfrm>
        </p:grpSpPr>
        <p:pic>
          <p:nvPicPr>
            <p:cNvPr id="27" name="Picture 26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28" name="Block Arc 27"/>
            <p:cNvSpPr/>
            <p:nvPr/>
          </p:nvSpPr>
          <p:spPr>
            <a:xfrm>
              <a:off x="3302000" y="6400800"/>
              <a:ext cx="1981200" cy="1981200"/>
            </a:xfrm>
            <a:prstGeom prst="blockArc">
              <a:avLst>
                <a:gd name="adj1" fmla="val 2775625"/>
                <a:gd name="adj2" fmla="val 4412162"/>
                <a:gd name="adj3" fmla="val 42231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21349" y="7467600"/>
            <a:ext cx="1082040" cy="990600"/>
            <a:chOff x="2692400" y="5943600"/>
            <a:chExt cx="3207434" cy="2936384"/>
          </a:xfrm>
        </p:grpSpPr>
        <p:pic>
          <p:nvPicPr>
            <p:cNvPr id="30" name="Picture 29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31" name="Block Arc 30"/>
            <p:cNvSpPr/>
            <p:nvPr/>
          </p:nvSpPr>
          <p:spPr>
            <a:xfrm flipH="1" flipV="1">
              <a:off x="3302000" y="6400800"/>
              <a:ext cx="1981200" cy="1981200"/>
            </a:xfrm>
            <a:prstGeom prst="blockArc">
              <a:avLst>
                <a:gd name="adj1" fmla="val 17354834"/>
                <a:gd name="adj2" fmla="val 19125050"/>
                <a:gd name="adj3" fmla="val 45458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769099" y="7467600"/>
            <a:ext cx="1082040" cy="990600"/>
            <a:chOff x="2692400" y="5943600"/>
            <a:chExt cx="3207434" cy="2936384"/>
          </a:xfrm>
        </p:grpSpPr>
        <p:pic>
          <p:nvPicPr>
            <p:cNvPr id="33" name="Picture 32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34" name="Block Arc 33"/>
            <p:cNvSpPr/>
            <p:nvPr/>
          </p:nvSpPr>
          <p:spPr>
            <a:xfrm flipH="1" flipV="1">
              <a:off x="3302000" y="6400800"/>
              <a:ext cx="1981200" cy="1981200"/>
            </a:xfrm>
            <a:prstGeom prst="blockArc">
              <a:avLst>
                <a:gd name="adj1" fmla="val 19048945"/>
                <a:gd name="adj2" fmla="val 20864220"/>
                <a:gd name="adj3" fmla="val 41923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16849" y="7467600"/>
            <a:ext cx="1082040" cy="990600"/>
            <a:chOff x="2692400" y="5943600"/>
            <a:chExt cx="3207434" cy="2936384"/>
          </a:xfrm>
        </p:grpSpPr>
        <p:pic>
          <p:nvPicPr>
            <p:cNvPr id="36" name="Picture 35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37" name="Block Arc 36"/>
            <p:cNvSpPr/>
            <p:nvPr/>
          </p:nvSpPr>
          <p:spPr>
            <a:xfrm flipH="1">
              <a:off x="3302000" y="6400800"/>
              <a:ext cx="1981200" cy="1981200"/>
            </a:xfrm>
            <a:prstGeom prst="blockArc">
              <a:avLst>
                <a:gd name="adj1" fmla="val 20862179"/>
                <a:gd name="adj2" fmla="val 902980"/>
                <a:gd name="adj3" fmla="val 41827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864600" y="7467600"/>
            <a:ext cx="1082040" cy="990600"/>
            <a:chOff x="2692400" y="5943600"/>
            <a:chExt cx="3207434" cy="2936384"/>
          </a:xfrm>
        </p:grpSpPr>
        <p:pic>
          <p:nvPicPr>
            <p:cNvPr id="39" name="Picture 38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40" name="Block Arc 39"/>
            <p:cNvSpPr/>
            <p:nvPr/>
          </p:nvSpPr>
          <p:spPr>
            <a:xfrm flipH="1" flipV="1">
              <a:off x="3302000" y="6400800"/>
              <a:ext cx="1981200" cy="1981200"/>
            </a:xfrm>
            <a:prstGeom prst="blockArc">
              <a:avLst>
                <a:gd name="adj1" fmla="val 855549"/>
                <a:gd name="adj2" fmla="val 2844180"/>
                <a:gd name="adj3" fmla="val 43169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73600" y="7467600"/>
            <a:ext cx="1082039" cy="990600"/>
            <a:chOff x="2692400" y="5943600"/>
            <a:chExt cx="3207434" cy="2936384"/>
          </a:xfrm>
        </p:grpSpPr>
        <p:pic>
          <p:nvPicPr>
            <p:cNvPr id="42" name="Picture 41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43" name="Block Arc 42"/>
            <p:cNvSpPr/>
            <p:nvPr/>
          </p:nvSpPr>
          <p:spPr>
            <a:xfrm flipV="1">
              <a:off x="3302000" y="6400799"/>
              <a:ext cx="1981200" cy="1981201"/>
            </a:xfrm>
            <a:prstGeom prst="blockArc">
              <a:avLst>
                <a:gd name="adj1" fmla="val 15208748"/>
                <a:gd name="adj2" fmla="val 17357423"/>
                <a:gd name="adj3" fmla="val 45472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48949" y="5867400"/>
            <a:ext cx="3155851" cy="2889161"/>
            <a:chOff x="2692400" y="5943600"/>
            <a:chExt cx="3207434" cy="2936384"/>
          </a:xfrm>
        </p:grpSpPr>
        <p:pic>
          <p:nvPicPr>
            <p:cNvPr id="45" name="Picture 44" descr="angl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2692400" y="5943600"/>
              <a:ext cx="3207434" cy="2936384"/>
            </a:xfrm>
            <a:prstGeom prst="rect">
              <a:avLst/>
            </a:prstGeom>
          </p:spPr>
        </p:pic>
        <p:sp>
          <p:nvSpPr>
            <p:cNvPr id="46" name="Block Arc 45"/>
            <p:cNvSpPr/>
            <p:nvPr/>
          </p:nvSpPr>
          <p:spPr>
            <a:xfrm flipH="1" flipV="1">
              <a:off x="3302000" y="6400800"/>
              <a:ext cx="1981200" cy="1981200"/>
            </a:xfrm>
            <a:prstGeom prst="blockArc">
              <a:avLst>
                <a:gd name="adj1" fmla="val 2482901"/>
                <a:gd name="adj2" fmla="val 4626662"/>
                <a:gd name="adj3" fmla="val 40129"/>
              </a:avLst>
            </a:prstGeom>
            <a:solidFill>
              <a:srgbClr val="3366FF">
                <a:alpha val="8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406400" y="7010400"/>
            <a:ext cx="14002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angle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(heading)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930400" y="3200400"/>
            <a:ext cx="10820400" cy="2596896"/>
            <a:chOff x="482600" y="5257800"/>
            <a:chExt cx="12065000" cy="2895600"/>
          </a:xfrm>
        </p:grpSpPr>
        <p:pic>
          <p:nvPicPr>
            <p:cNvPr id="52" name="Picture 51" descr="IMG_0016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00" y="5257800"/>
              <a:ext cx="3860801" cy="2895600"/>
            </a:xfrm>
            <a:prstGeom prst="rect">
              <a:avLst/>
            </a:prstGeom>
          </p:spPr>
        </p:pic>
        <p:pic>
          <p:nvPicPr>
            <p:cNvPr id="53" name="Picture 52" descr="IMG_001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701" y="5257800"/>
              <a:ext cx="3860798" cy="2895600"/>
            </a:xfrm>
            <a:prstGeom prst="rect">
              <a:avLst/>
            </a:prstGeom>
          </p:spPr>
        </p:pic>
        <p:pic>
          <p:nvPicPr>
            <p:cNvPr id="54" name="Picture 53" descr="IMG_0015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6800" y="5257800"/>
              <a:ext cx="3860800" cy="2895600"/>
            </a:xfrm>
            <a:prstGeom prst="rect">
              <a:avLst/>
            </a:prstGeom>
          </p:spPr>
        </p:pic>
      </p:grpSp>
      <p:pic>
        <p:nvPicPr>
          <p:cNvPr id="55" name="Picture 54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400" y="42672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56" name="Picture 55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800" y="37338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  <p:pic>
        <p:nvPicPr>
          <p:cNvPr id="57" name="Picture 56" descr="label.cros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000" y="3657600"/>
            <a:ext cx="538051" cy="538051"/>
          </a:xfrm>
          <a:prstGeom prst="rect">
            <a:avLst/>
          </a:prstGeom>
          <a:effectLst>
            <a:outerShdw blurRad="381000" dir="2700000">
              <a:srgbClr val="00FF1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tudies.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06400" y="3200400"/>
            <a:ext cx="12192000" cy="562943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6000" b="1" dirty="0" smtClean="0"/>
              <a:t>timings</a:t>
            </a:r>
            <a:r>
              <a:rPr lang="en-US" sz="4000" dirty="0" smtClean="0"/>
              <a:t> </a:t>
            </a:r>
            <a:r>
              <a:rPr lang="en-US" sz="3000" dirty="0" smtClean="0"/>
              <a:t>(with comparable accuracy)</a:t>
            </a:r>
          </a:p>
          <a:p>
            <a:pPr lvl="0">
              <a:buClr>
                <a:srgbClr val="DDDDDD"/>
              </a:buClr>
              <a:buNone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buNone/>
            </a:pPr>
            <a:endParaRPr lang="en-US" sz="6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9084323" y="0"/>
            <a:ext cx="3920477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results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5435600" y="8305800"/>
            <a:ext cx="3151186" cy="776778"/>
            <a:chOff x="5054600" y="8382000"/>
            <a:chExt cx="3859213" cy="951310"/>
          </a:xfrm>
        </p:grpSpPr>
        <p:pic>
          <p:nvPicPr>
            <p:cNvPr id="35" name="Picture 34" descr="IMG_002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000" y="8382000"/>
              <a:ext cx="1268413" cy="951310"/>
            </a:xfrm>
            <a:prstGeom prst="rect">
              <a:avLst/>
            </a:prstGeom>
          </p:spPr>
        </p:pic>
        <p:pic>
          <p:nvPicPr>
            <p:cNvPr id="36" name="Picture 35" descr="IMG_002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5400" y="8382000"/>
              <a:ext cx="1268413" cy="951310"/>
            </a:xfrm>
            <a:prstGeom prst="rect">
              <a:avLst/>
            </a:prstGeom>
          </p:spPr>
        </p:pic>
        <p:pic>
          <p:nvPicPr>
            <p:cNvPr id="37" name="Picture 36" descr="IMG_002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4600" y="8382000"/>
              <a:ext cx="1268413" cy="951309"/>
            </a:xfrm>
            <a:prstGeom prst="rect">
              <a:avLst/>
            </a:prstGeom>
          </p:spPr>
        </p:pic>
      </p:grpSp>
      <p:grpSp>
        <p:nvGrpSpPr>
          <p:cNvPr id="4" name="Group 41"/>
          <p:cNvGrpSpPr/>
          <p:nvPr/>
        </p:nvGrpSpPr>
        <p:grpSpPr>
          <a:xfrm>
            <a:off x="8940800" y="8305800"/>
            <a:ext cx="3151186" cy="776778"/>
            <a:chOff x="5054600" y="8382000"/>
            <a:chExt cx="3859213" cy="951310"/>
          </a:xfrm>
        </p:grpSpPr>
        <p:pic>
          <p:nvPicPr>
            <p:cNvPr id="46" name="Picture 45" descr="IMG_002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0000" y="8382000"/>
              <a:ext cx="1268413" cy="951310"/>
            </a:xfrm>
            <a:prstGeom prst="rect">
              <a:avLst/>
            </a:prstGeom>
          </p:spPr>
        </p:pic>
        <p:pic>
          <p:nvPicPr>
            <p:cNvPr id="50" name="Picture 49" descr="IMG_002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5400" y="8382000"/>
              <a:ext cx="1268413" cy="951310"/>
            </a:xfrm>
            <a:prstGeom prst="rect">
              <a:avLst/>
            </a:prstGeom>
          </p:spPr>
        </p:pic>
        <p:pic>
          <p:nvPicPr>
            <p:cNvPr id="52" name="Picture 51" descr="IMG_002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4600" y="8382000"/>
              <a:ext cx="1268413" cy="951309"/>
            </a:xfrm>
            <a:prstGeom prst="rect">
              <a:avLst/>
            </a:prstGeom>
          </p:spPr>
        </p:pic>
      </p:grpSp>
      <p:grpSp>
        <p:nvGrpSpPr>
          <p:cNvPr id="6" name="Group 63"/>
          <p:cNvGrpSpPr/>
          <p:nvPr/>
        </p:nvGrpSpPr>
        <p:grpSpPr>
          <a:xfrm>
            <a:off x="1930400" y="8305800"/>
            <a:ext cx="3145895" cy="762000"/>
            <a:chOff x="1930400" y="8305800"/>
            <a:chExt cx="3145895" cy="762000"/>
          </a:xfrm>
        </p:grpSpPr>
        <p:pic>
          <p:nvPicPr>
            <p:cNvPr id="61" name="Picture 60" descr="IMG_001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0400" y="8305800"/>
              <a:ext cx="1016000" cy="762000"/>
            </a:xfrm>
            <a:prstGeom prst="rect">
              <a:avLst/>
            </a:prstGeom>
          </p:spPr>
        </p:pic>
        <p:pic>
          <p:nvPicPr>
            <p:cNvPr id="62" name="Picture 61" descr="IMG_001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0296" y="8305800"/>
              <a:ext cx="1015999" cy="762000"/>
            </a:xfrm>
            <a:prstGeom prst="rect">
              <a:avLst/>
            </a:prstGeom>
          </p:spPr>
        </p:pic>
        <p:pic>
          <p:nvPicPr>
            <p:cNvPr id="63" name="Picture 62" descr="IMG_001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7200" y="8305800"/>
              <a:ext cx="1016000" cy="762000"/>
            </a:xfrm>
            <a:prstGeom prst="rect">
              <a:avLst/>
            </a:prstGeom>
          </p:spPr>
        </p:pic>
      </p:grpSp>
      <p:grpSp>
        <p:nvGrpSpPr>
          <p:cNvPr id="7" name="Group 67"/>
          <p:cNvGrpSpPr/>
          <p:nvPr/>
        </p:nvGrpSpPr>
        <p:grpSpPr>
          <a:xfrm>
            <a:off x="2311400" y="6956214"/>
            <a:ext cx="2412087" cy="1349586"/>
            <a:chOff x="2311400" y="6956214"/>
            <a:chExt cx="2412087" cy="1349586"/>
          </a:xfrm>
        </p:grpSpPr>
        <p:sp>
          <p:nvSpPr>
            <p:cNvPr id="65" name="TextBox 64"/>
            <p:cNvSpPr txBox="1"/>
            <p:nvPr/>
          </p:nvSpPr>
          <p:spPr>
            <a:xfrm rot="16200000">
              <a:off x="2039421" y="7602933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2850799" y="7407417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3858686" y="7426277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 68"/>
          <p:cNvGrpSpPr/>
          <p:nvPr/>
        </p:nvGrpSpPr>
        <p:grpSpPr>
          <a:xfrm>
            <a:off x="5766713" y="6934200"/>
            <a:ext cx="2412087" cy="1349586"/>
            <a:chOff x="2311400" y="6956214"/>
            <a:chExt cx="2412087" cy="1349586"/>
          </a:xfrm>
        </p:grpSpPr>
        <p:sp>
          <p:nvSpPr>
            <p:cNvPr id="70" name="TextBox 69"/>
            <p:cNvSpPr txBox="1"/>
            <p:nvPr/>
          </p:nvSpPr>
          <p:spPr>
            <a:xfrm rot="16200000">
              <a:off x="2039421" y="7602933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6200000">
              <a:off x="2850799" y="7407417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3858686" y="7426277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Group 72"/>
          <p:cNvGrpSpPr/>
          <p:nvPr/>
        </p:nvGrpSpPr>
        <p:grpSpPr>
          <a:xfrm>
            <a:off x="9271913" y="6934200"/>
            <a:ext cx="2412087" cy="1349586"/>
            <a:chOff x="2311400" y="6956214"/>
            <a:chExt cx="2412087" cy="1349586"/>
          </a:xfrm>
        </p:grpSpPr>
        <p:sp>
          <p:nvSpPr>
            <p:cNvPr id="74" name="TextBox 73"/>
            <p:cNvSpPr txBox="1"/>
            <p:nvPr/>
          </p:nvSpPr>
          <p:spPr>
            <a:xfrm rot="16200000">
              <a:off x="2039421" y="7602933"/>
              <a:ext cx="974846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frontal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6200000">
              <a:off x="2850799" y="7407417"/>
              <a:ext cx="1333293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top-down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16200000">
              <a:off x="3858686" y="7426277"/>
              <a:ext cx="1298715" cy="43088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200" b="1" dirty="0" smtClean="0">
                  <a:solidFill>
                    <a:schemeClr val="accent1">
                      <a:lumMod val="25000"/>
                    </a:schemeClr>
                  </a:solidFill>
                  <a:latin typeface="Calibri"/>
                  <a:cs typeface="Calibri"/>
                </a:rPr>
                <a:t>bird’s eye</a:t>
              </a:r>
              <a:endParaRPr lang="en-US" sz="2200" b="1" dirty="0">
                <a:solidFill>
                  <a:schemeClr val="accent1">
                    <a:lumMod val="25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ime0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04618" y="3048000"/>
            <a:ext cx="6240782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0841" y="0"/>
            <a:ext cx="696395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1</a:t>
            </a:r>
          </a:p>
        </p:txBody>
      </p:sp>
      <p:pic>
        <p:nvPicPr>
          <p:cNvPr id="8" name="Picture 7" descr="study01.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721600" y="3048000"/>
            <a:ext cx="4648200" cy="4648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7016" y="4018002"/>
            <a:ext cx="12621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frontal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97016" y="5029200"/>
            <a:ext cx="17509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top-down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7016" y="6096000"/>
            <a:ext cx="17038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bird’s eye</a:t>
            </a:r>
            <a:endParaRPr lang="en-US" sz="3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863600" y="3505200"/>
            <a:ext cx="1524000" cy="3733800"/>
            <a:chOff x="863600" y="3505200"/>
            <a:chExt cx="1524000" cy="3733800"/>
          </a:xfrm>
        </p:grpSpPr>
        <p:pic>
          <p:nvPicPr>
            <p:cNvPr id="17" name="Picture 16" descr="IMG_001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00" y="3505200"/>
              <a:ext cx="1524000" cy="1143000"/>
            </a:xfrm>
            <a:prstGeom prst="rect">
              <a:avLst/>
            </a:prstGeom>
          </p:spPr>
        </p:pic>
        <p:pic>
          <p:nvPicPr>
            <p:cNvPr id="18" name="Picture 17" descr="IMG_00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600" y="6096000"/>
              <a:ext cx="1523999" cy="1143000"/>
            </a:xfrm>
            <a:prstGeom prst="rect">
              <a:avLst/>
            </a:prstGeom>
          </p:spPr>
        </p:pic>
        <p:pic>
          <p:nvPicPr>
            <p:cNvPr id="19" name="Picture 18" descr="IMG_0015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3600" y="4800600"/>
              <a:ext cx="1524000" cy="1143000"/>
            </a:xfrm>
            <a:prstGeom prst="rect">
              <a:avLst/>
            </a:prstGeom>
          </p:spPr>
        </p:pic>
      </p:grpSp>
      <p:sp>
        <p:nvSpPr>
          <p:cNvPr id="14" name="Content Placeholder 4"/>
          <p:cNvSpPr txBox="1">
            <a:spLocks/>
          </p:cNvSpPr>
          <p:nvPr/>
        </p:nvSpPr>
        <p:spPr>
          <a:xfrm>
            <a:off x="635000" y="1981200"/>
            <a:ext cx="11703050" cy="6775450"/>
          </a:xfrm>
          <a:prstGeom prst="rect">
            <a:avLst/>
          </a:prstGeom>
        </p:spPr>
        <p:txBody>
          <a:bodyPr vert="horz" lIns="130032" tIns="65017" rIns="130032" bIns="65017">
            <a:normAutofit/>
          </a:bodyPr>
          <a:lstStyle/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timings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(with comparable accuracy)</a:t>
            </a: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rgbClr val="DDDDDD"/>
              </a:buClr>
              <a:buSzPct val="76000"/>
              <a:buFont typeface="Wingdings 3"/>
              <a:buNone/>
              <a:tabLst/>
              <a:defRPr/>
            </a:pP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time0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3333" b="28333"/>
              <a:stretch>
                <a:fillRect/>
              </a:stretch>
            </p:blipFill>
          </mc:Choice>
          <mc:Fallback>
            <p:blipFill>
              <a:blip r:embed="rId3"/>
              <a:srcRect t="13333" b="28333"/>
              <a:stretch>
                <a:fillRect/>
              </a:stretch>
            </p:blipFill>
          </mc:Fallback>
        </mc:AlternateContent>
        <p:spPr>
          <a:xfrm>
            <a:off x="2616200" y="5410200"/>
            <a:ext cx="6384547" cy="28063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46134" y="0"/>
            <a:ext cx="8058666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user study 2-3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02053" y="632460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study 3</a:t>
            </a:r>
            <a:endParaRPr lang="en-US" dirty="0"/>
          </a:p>
        </p:txBody>
      </p:sp>
      <p:pic>
        <p:nvPicPr>
          <p:cNvPr id="30" name="Picture 29" descr="time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15000" b="31667"/>
              <a:stretch>
                <a:fillRect/>
              </a:stretch>
            </p:blipFill>
          </mc:Choice>
          <mc:Fallback>
            <p:blipFill>
              <a:blip r:embed="rId5"/>
              <a:srcRect t="15000" b="31667"/>
              <a:stretch>
                <a:fillRect/>
              </a:stretch>
            </p:blipFill>
          </mc:Fallback>
        </mc:AlternateContent>
        <p:spPr>
          <a:xfrm>
            <a:off x="2616200" y="2141955"/>
            <a:ext cx="6384546" cy="2525754"/>
          </a:xfrm>
          <a:prstGeom prst="rect">
            <a:avLst/>
          </a:prstGeom>
        </p:spPr>
      </p:pic>
      <p:grpSp>
        <p:nvGrpSpPr>
          <p:cNvPr id="2" name="Group 40"/>
          <p:cNvGrpSpPr/>
          <p:nvPr/>
        </p:nvGrpSpPr>
        <p:grpSpPr>
          <a:xfrm>
            <a:off x="3737969" y="2206796"/>
            <a:ext cx="1749578" cy="2293468"/>
            <a:chOff x="3149600" y="5874994"/>
            <a:chExt cx="1459146" cy="2107276"/>
          </a:xfrm>
        </p:grpSpPr>
        <p:sp>
          <p:nvSpPr>
            <p:cNvPr id="42" name="Rectangle 41"/>
            <p:cNvSpPr/>
            <p:nvPr/>
          </p:nvSpPr>
          <p:spPr>
            <a:xfrm>
              <a:off x="3149600" y="5874994"/>
              <a:ext cx="1051820" cy="424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frontal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49600" y="6717919"/>
              <a:ext cx="1459146" cy="424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top-down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49600" y="7558084"/>
              <a:ext cx="1419853" cy="424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bird’s eye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2276096" y="1905000"/>
            <a:ext cx="1268414" cy="2940820"/>
            <a:chOff x="863600" y="3597699"/>
            <a:chExt cx="1524001" cy="3533399"/>
          </a:xfrm>
        </p:grpSpPr>
        <p:pic>
          <p:nvPicPr>
            <p:cNvPr id="46" name="Picture 45" descr="IMG_002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01" y="4800600"/>
              <a:ext cx="1524000" cy="1143000"/>
            </a:xfrm>
            <a:prstGeom prst="rect">
              <a:avLst/>
            </a:prstGeom>
          </p:spPr>
        </p:pic>
        <p:pic>
          <p:nvPicPr>
            <p:cNvPr id="47" name="Picture 46" descr="IMG_002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600" y="5988098"/>
              <a:ext cx="1524000" cy="1143000"/>
            </a:xfrm>
            <a:prstGeom prst="rect">
              <a:avLst/>
            </a:prstGeom>
          </p:spPr>
        </p:pic>
        <p:pic>
          <p:nvPicPr>
            <p:cNvPr id="48" name="Picture 47" descr="IMG_002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3600" y="3597699"/>
              <a:ext cx="1524000" cy="1142999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-702053" y="2971800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 smtClean="0">
                <a:solidFill>
                  <a:srgbClr val="000000"/>
                </a:solidFill>
                <a:latin typeface="Calibri"/>
                <a:cs typeface="Calibri"/>
              </a:rPr>
              <a:t>study 2</a:t>
            </a:r>
            <a:endParaRPr lang="en-US" dirty="0"/>
          </a:p>
        </p:txBody>
      </p:sp>
      <p:sp>
        <p:nvSpPr>
          <p:cNvPr id="50" name="Content Placeholder 4"/>
          <p:cNvSpPr txBox="1">
            <a:spLocks/>
          </p:cNvSpPr>
          <p:nvPr/>
        </p:nvSpPr>
        <p:spPr>
          <a:xfrm>
            <a:off x="650240" y="1981201"/>
            <a:ext cx="11704320" cy="6775364"/>
          </a:xfrm>
          <a:prstGeom prst="rect">
            <a:avLst/>
          </a:prstGeom>
        </p:spPr>
        <p:txBody>
          <a:bodyPr vert="horz" lIns="130032" tIns="65017" rIns="130032" bIns="65017">
            <a:normAutofit/>
          </a:bodyPr>
          <a:lstStyle/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90098" marR="0" lvl="0" indent="-390098" algn="l" defTabSz="914400" rtl="0" eaLnBrk="1" fontAlgn="auto" latinLnBrk="0" hangingPunct="1">
              <a:lnSpc>
                <a:spcPct val="100000"/>
              </a:lnSpc>
              <a:spcBef>
                <a:spcPts val="853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Group 63"/>
          <p:cNvGrpSpPr/>
          <p:nvPr/>
        </p:nvGrpSpPr>
        <p:grpSpPr>
          <a:xfrm>
            <a:off x="3742947" y="5562600"/>
            <a:ext cx="1749578" cy="2293472"/>
            <a:chOff x="4592422" y="2663994"/>
            <a:chExt cx="1749578" cy="2293472"/>
          </a:xfrm>
        </p:grpSpPr>
        <p:sp>
          <p:nvSpPr>
            <p:cNvPr id="61" name="Rectangle 60"/>
            <p:cNvSpPr/>
            <p:nvPr/>
          </p:nvSpPr>
          <p:spPr>
            <a:xfrm>
              <a:off x="4592422" y="2663994"/>
              <a:ext cx="1261177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frontal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592422" y="3581400"/>
              <a:ext cx="1749578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top-down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592422" y="4495800"/>
              <a:ext cx="1702464" cy="461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000000"/>
                  </a:solidFill>
                  <a:latin typeface="Calibri"/>
                  <a:cs typeface="Calibri"/>
                </a:rPr>
                <a:t>bird’s eye</a:t>
              </a:r>
              <a:endParaRPr lang="en-US" sz="240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6" name="Picture 25" descr="study02.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017000" y="1600200"/>
            <a:ext cx="3505200" cy="3505200"/>
          </a:xfrm>
          <a:prstGeom prst="rect">
            <a:avLst/>
          </a:prstGeom>
        </p:spPr>
      </p:pic>
      <p:pic>
        <p:nvPicPr>
          <p:cNvPr id="27" name="Picture 26" descr="study03.tim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017000" y="5105400"/>
            <a:ext cx="3505200" cy="3505200"/>
          </a:xfrm>
          <a:prstGeom prst="rect">
            <a:avLst/>
          </a:prstGeom>
        </p:spPr>
      </p:pic>
      <p:pic>
        <p:nvPicPr>
          <p:cNvPr id="14" name="Picture 13" descr="time0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8333"/>
              <a:stretch>
                <a:fillRect/>
              </a:stretch>
            </p:blipFill>
          </mc:Choice>
          <mc:Fallback>
            <p:blipFill>
              <a:blip r:embed="rId3"/>
              <a:srcRect t="78333"/>
              <a:stretch>
                <a:fillRect/>
              </a:stretch>
            </p:blipFill>
          </mc:Fallback>
        </mc:AlternateContent>
        <p:spPr>
          <a:xfrm>
            <a:off x="2616201" y="8001000"/>
            <a:ext cx="6400799" cy="1219200"/>
          </a:xfrm>
          <a:prstGeom prst="rect">
            <a:avLst/>
          </a:prstGeom>
        </p:spPr>
      </p:pic>
      <p:grpSp>
        <p:nvGrpSpPr>
          <p:cNvPr id="6" name="Group 12"/>
          <p:cNvGrpSpPr/>
          <p:nvPr/>
        </p:nvGrpSpPr>
        <p:grpSpPr>
          <a:xfrm>
            <a:off x="2295147" y="5334000"/>
            <a:ext cx="1268414" cy="2940820"/>
            <a:chOff x="863600" y="3597699"/>
            <a:chExt cx="1524001" cy="3533399"/>
          </a:xfrm>
        </p:grpSpPr>
        <p:pic>
          <p:nvPicPr>
            <p:cNvPr id="66" name="Picture 65" descr="IMG_002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601" y="4800600"/>
              <a:ext cx="1524000" cy="1143000"/>
            </a:xfrm>
            <a:prstGeom prst="rect">
              <a:avLst/>
            </a:prstGeom>
          </p:spPr>
        </p:pic>
        <p:pic>
          <p:nvPicPr>
            <p:cNvPr id="67" name="Picture 66" descr="IMG_002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600" y="5988098"/>
              <a:ext cx="1524000" cy="1143000"/>
            </a:xfrm>
            <a:prstGeom prst="rect">
              <a:avLst/>
            </a:prstGeom>
          </p:spPr>
        </p:pic>
        <p:pic>
          <p:nvPicPr>
            <p:cNvPr id="68" name="Picture 67" descr="IMG_0022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3600" y="3597699"/>
              <a:ext cx="1524000" cy="1142999"/>
            </a:xfrm>
            <a:prstGeom prst="rect">
              <a:avLst/>
            </a:prstGeom>
          </p:spPr>
        </p:pic>
      </p:grpSp>
      <p:cxnSp>
        <p:nvCxnSpPr>
          <p:cNvPr id="54" name="Straight Connector 53"/>
          <p:cNvCxnSpPr/>
          <p:nvPr/>
        </p:nvCxnSpPr>
        <p:spPr>
          <a:xfrm>
            <a:off x="635000" y="5180012"/>
            <a:ext cx="11582400" cy="1588"/>
          </a:xfrm>
          <a:prstGeom prst="line">
            <a:avLst/>
          </a:prstGeom>
          <a:ln w="1270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99608" y="0"/>
            <a:ext cx="730519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related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w.googleearth.png"/>
          <p:cNvPicPr>
            <a:picLocks noChangeAspect="1"/>
          </p:cNvPicPr>
          <p:nvPr/>
        </p:nvPicPr>
        <p:blipFill>
          <a:blip r:embed="rId2"/>
          <a:srcRect l="195" t="1823"/>
          <a:stretch>
            <a:fillRect/>
          </a:stretch>
        </p:blipFill>
        <p:spPr>
          <a:xfrm>
            <a:off x="279400" y="1493095"/>
            <a:ext cx="12471400" cy="690076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99608" y="0"/>
            <a:ext cx="730519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related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200" y="8458200"/>
            <a:ext cx="234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[Google Earth]</a:t>
            </a:r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w.googleearth.png"/>
          <p:cNvPicPr>
            <a:picLocks noChangeAspect="1"/>
          </p:cNvPicPr>
          <p:nvPr/>
        </p:nvPicPr>
        <p:blipFill>
          <a:blip r:embed="rId2">
            <a:alphaModFix/>
            <a:grayscl/>
            <a:lum bright="40000" contrast="-40000"/>
          </a:blip>
          <a:srcRect l="195" t="1823"/>
          <a:stretch>
            <a:fillRect/>
          </a:stretch>
        </p:blipFill>
        <p:spPr>
          <a:xfrm>
            <a:off x="279400" y="1493095"/>
            <a:ext cx="12471400" cy="690076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699608" y="0"/>
            <a:ext cx="7305192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0500" b="1" dirty="0" smtClean="0">
                <a:solidFill>
                  <a:schemeClr val="accent1">
                    <a:lumMod val="90000"/>
                  </a:schemeClr>
                </a:solidFill>
                <a:latin typeface="Calibri"/>
                <a:cs typeface="Calibri"/>
              </a:rPr>
              <a:t>related work</a:t>
            </a:r>
          </a:p>
        </p:txBody>
      </p:sp>
      <p:pic>
        <p:nvPicPr>
          <p:cNvPr id="9" name="Picture 8" descr="rw.googleearth.png"/>
          <p:cNvPicPr>
            <a:picLocks noChangeAspect="1"/>
          </p:cNvPicPr>
          <p:nvPr/>
        </p:nvPicPr>
        <p:blipFill>
          <a:blip r:embed="rId2"/>
          <a:srcRect l="84145" t="8767" r="1219" b="73887"/>
          <a:stretch>
            <a:fillRect/>
          </a:stretch>
        </p:blipFill>
        <p:spPr>
          <a:xfrm>
            <a:off x="10769600" y="1981200"/>
            <a:ext cx="1828800" cy="1219200"/>
          </a:xfrm>
          <a:prstGeom prst="rect">
            <a:avLst/>
          </a:prstGeom>
          <a:ln w="635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0200" y="8458200"/>
            <a:ext cx="234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[Google Earth]</a:t>
            </a:r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essandro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20594</TotalTime>
  <Pages>0</Pages>
  <Words>1063</Words>
  <Characters>0</Characters>
  <Application>Microsoft Macintosh PowerPoint</Application>
  <PresentationFormat>Custom</PresentationFormat>
  <Lines>0</Lines>
  <Paragraphs>302</Paragraphs>
  <Slides>66</Slides>
  <Notes>36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Alessandro</vt:lpstr>
      <vt:lpstr>360° Panoramic Overviews for Location-Based Services  Alessandro Mulloni  Hartmut Seichter, Andreas Dünser, Patrick Baudisch, Dieter Schmalstieg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Augmented Reality for geographic data </dc:title>
  <dc:subject/>
  <dc:creator/>
  <cp:keywords/>
  <dc:description/>
  <cp:lastModifiedBy>Alessandro Mulloni</cp:lastModifiedBy>
  <cp:revision>899</cp:revision>
  <cp:lastPrinted>2010-09-03T11:37:06Z</cp:lastPrinted>
  <dcterms:created xsi:type="dcterms:W3CDTF">2012-05-10T14:00:34Z</dcterms:created>
  <dcterms:modified xsi:type="dcterms:W3CDTF">2012-05-10T16:34:45Z</dcterms:modified>
</cp:coreProperties>
</file>