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2" r:id="rId2"/>
    <p:sldId id="356" r:id="rId3"/>
    <p:sldId id="423" r:id="rId4"/>
    <p:sldId id="425" r:id="rId5"/>
    <p:sldId id="426" r:id="rId6"/>
    <p:sldId id="427" r:id="rId7"/>
    <p:sldId id="428" r:id="rId8"/>
    <p:sldId id="431" r:id="rId9"/>
    <p:sldId id="432" r:id="rId10"/>
    <p:sldId id="433" r:id="rId11"/>
    <p:sldId id="434" r:id="rId12"/>
    <p:sldId id="436" r:id="rId13"/>
    <p:sldId id="437" r:id="rId14"/>
    <p:sldId id="438" r:id="rId15"/>
    <p:sldId id="429" r:id="rId16"/>
    <p:sldId id="439" r:id="rId17"/>
    <p:sldId id="440" r:id="rId18"/>
    <p:sldId id="441" r:id="rId19"/>
    <p:sldId id="430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3" r:id="rId31"/>
    <p:sldId id="454" r:id="rId32"/>
    <p:sldId id="424" r:id="rId33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1">
          <p15:clr>
            <a:srgbClr val="A4A3A4"/>
          </p15:clr>
        </p15:guide>
        <p15:guide id="2" orient="horz" pos="3140">
          <p15:clr>
            <a:srgbClr val="A4A3A4"/>
          </p15:clr>
        </p15:guide>
        <p15:guide id="3" orient="horz" pos="3026">
          <p15:clr>
            <a:srgbClr val="A4A3A4"/>
          </p15:clr>
        </p15:guide>
        <p15:guide id="4" orient="horz" pos="667">
          <p15:clr>
            <a:srgbClr val="A4A3A4"/>
          </p15:clr>
        </p15:guide>
        <p15:guide id="5" orient="horz" pos="1847">
          <p15:clr>
            <a:srgbClr val="A4A3A4"/>
          </p15:clr>
        </p15:guide>
        <p15:guide id="6" orient="horz" pos="1960">
          <p15:clr>
            <a:srgbClr val="A4A3A4"/>
          </p15:clr>
        </p15:guide>
        <p15:guide id="7" pos="113">
          <p15:clr>
            <a:srgbClr val="A4A3A4"/>
          </p15:clr>
        </p15:guide>
        <p15:guide id="8" pos="226">
          <p15:clr>
            <a:srgbClr val="A4A3A4"/>
          </p15:clr>
        </p15:guide>
        <p15:guide id="9" pos="4558">
          <p15:clr>
            <a:srgbClr val="A4A3A4"/>
          </p15:clr>
        </p15:guide>
        <p15:guide id="10" pos="2450">
          <p15:clr>
            <a:srgbClr val="A4A3A4"/>
          </p15:clr>
        </p15:guide>
        <p15:guide id="11" pos="3561">
          <p15:clr>
            <a:srgbClr val="A4A3A4"/>
          </p15:clr>
        </p15:guide>
        <p15:guide id="12" pos="4672">
          <p15:clr>
            <a:srgbClr val="A4A3A4"/>
          </p15:clr>
        </p15:guide>
        <p15:guide id="13" pos="2336">
          <p15:clr>
            <a:srgbClr val="A4A3A4"/>
          </p15:clr>
        </p15:guide>
        <p15:guide id="14" pos="1225">
          <p15:clr>
            <a:srgbClr val="A4A3A4"/>
          </p15:clr>
        </p15:guide>
        <p15:guide id="15" pos="3447">
          <p15:clr>
            <a:srgbClr val="A4A3A4"/>
          </p15:clr>
        </p15:guide>
        <p15:guide id="16" pos="1339">
          <p15:clr>
            <a:srgbClr val="A4A3A4"/>
          </p15:clr>
        </p15:guide>
        <p15:guide id="17" pos="56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6">
          <p15:clr>
            <a:srgbClr val="A4A3A4"/>
          </p15:clr>
        </p15:guide>
        <p15:guide id="2" orient="horz" pos="2540">
          <p15:clr>
            <a:srgbClr val="A4A3A4"/>
          </p15:clr>
        </p15:guide>
        <p15:guide id="3" orient="horz" pos="2812">
          <p15:clr>
            <a:srgbClr val="A4A3A4"/>
          </p15:clr>
        </p15:guide>
        <p15:guide id="4" orient="horz" pos="431">
          <p15:clr>
            <a:srgbClr val="A4A3A4"/>
          </p15:clr>
        </p15:guide>
        <p15:guide id="5" orient="horz" pos="5284">
          <p15:clr>
            <a:srgbClr val="A4A3A4"/>
          </p15:clr>
        </p15:guide>
        <p15:guide id="6" orient="horz" pos="567">
          <p15:clr>
            <a:srgbClr val="A4A3A4"/>
          </p15:clr>
        </p15:guide>
        <p15:guide id="7" pos="550">
          <p15:clr>
            <a:srgbClr val="A4A3A4"/>
          </p15:clr>
        </p15:guide>
        <p15:guide id="8" pos="4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FC"/>
    <a:srgbClr val="FCFCFC"/>
    <a:srgbClr val="FCFCFD"/>
    <a:srgbClr val="FCFDFD"/>
    <a:srgbClr val="FDFDFD"/>
    <a:srgbClr val="FDFDFE"/>
    <a:srgbClr val="FDFEFE"/>
    <a:srgbClr val="FEFEFE"/>
    <a:srgbClr val="FE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28" autoAdjust="0"/>
  </p:normalViewPr>
  <p:slideViewPr>
    <p:cSldViewPr snapToObjects="1" showGuides="1">
      <p:cViewPr>
        <p:scale>
          <a:sx n="125" d="100"/>
          <a:sy n="125" d="100"/>
        </p:scale>
        <p:origin x="-1122" y="-240"/>
      </p:cViewPr>
      <p:guideLst>
        <p:guide orient="horz" pos="781"/>
        <p:guide orient="horz" pos="3140"/>
        <p:guide orient="horz" pos="3026"/>
        <p:guide orient="horz" pos="667"/>
        <p:guide orient="horz" pos="1847"/>
        <p:guide orient="horz" pos="1960"/>
        <p:guide pos="113"/>
        <p:guide pos="226"/>
        <p:guide pos="4558"/>
        <p:guide pos="2450"/>
        <p:guide pos="3561"/>
        <p:guide pos="4672"/>
        <p:guide pos="2336"/>
        <p:guide pos="1225"/>
        <p:guide pos="3447"/>
        <p:guide pos="1339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notesViewPr>
    <p:cSldViewPr snapToObjects="1" showGuides="1">
      <p:cViewPr varScale="1">
        <p:scale>
          <a:sx n="102" d="100"/>
          <a:sy n="102" d="100"/>
        </p:scale>
        <p:origin x="-3174" y="-96"/>
      </p:cViewPr>
      <p:guideLst>
        <p:guide orient="horz" pos="2676"/>
        <p:guide orient="horz" pos="2540"/>
        <p:guide orient="horz" pos="2812"/>
        <p:guide orient="horz" pos="431"/>
        <p:guide orient="horz" pos="5284"/>
        <p:guide orient="horz" pos="567"/>
        <p:guide pos="550"/>
        <p:guide pos="40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6CA2C-81C3-4F29-B8C5-D574C042FDDD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847C9805-477C-47EA-81BB-A31D8AA56597}">
      <dgm:prSet phldrT="[Text]"/>
      <dgm:spPr>
        <a:xfrm>
          <a:off x="15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7C6CC04-3EF1-4379-AD41-E018CFFA0625}" type="parTrans" cxnId="{F9BDAE00-B78C-49D8-838A-A53DEF3E04B5}">
      <dgm:prSet/>
      <dgm:spPr/>
      <dgm:t>
        <a:bodyPr/>
        <a:lstStyle/>
        <a:p>
          <a:endParaRPr lang="de-DE"/>
        </a:p>
      </dgm:t>
    </dgm:pt>
    <dgm:pt modelId="{DA557EBE-1E39-49F7-8FC1-D2DB0AB08B2B}" type="sibTrans" cxnId="{F9BDAE00-B78C-49D8-838A-A53DEF3E04B5}">
      <dgm:prSet/>
      <dgm:spPr/>
      <dgm:t>
        <a:bodyPr/>
        <a:lstStyle/>
        <a:p>
          <a:endParaRPr lang="de-DE"/>
        </a:p>
      </dgm:t>
    </dgm:pt>
    <dgm:pt modelId="{C4470541-30B4-4A73-866F-C931553A5098}">
      <dgm:prSet phldrT="[Text]"/>
      <dgm:spPr>
        <a:xfrm>
          <a:off x="17250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3CAD2B6-C530-48CB-BC22-BB8B7F97445C}" type="parTrans" cxnId="{C5C5FAD4-83ED-49BD-8464-9C08888183A9}">
      <dgm:prSet/>
      <dgm:spPr/>
      <dgm:t>
        <a:bodyPr/>
        <a:lstStyle/>
        <a:p>
          <a:endParaRPr lang="de-DE"/>
        </a:p>
      </dgm:t>
    </dgm:pt>
    <dgm:pt modelId="{F6B411F9-030B-4582-B34C-3DC21E52BEF8}" type="sibTrans" cxnId="{C5C5FAD4-83ED-49BD-8464-9C08888183A9}">
      <dgm:prSet/>
      <dgm:spPr/>
      <dgm:t>
        <a:bodyPr/>
        <a:lstStyle/>
        <a:p>
          <a:endParaRPr lang="de-DE"/>
        </a:p>
      </dgm:t>
    </dgm:pt>
    <dgm:pt modelId="{EE8810F6-F31B-449B-8A0D-485D5F474163}">
      <dgm:prSet phldrT="[Text]"/>
      <dgm:spPr>
        <a:xfrm>
          <a:off x="344856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34099C-E876-4878-AB6D-DEA7EC4FFE61}" type="parTrans" cxnId="{EA88D793-0A5D-46A5-B21A-25A8EAFE8BD9}">
      <dgm:prSet/>
      <dgm:spPr/>
      <dgm:t>
        <a:bodyPr/>
        <a:lstStyle/>
        <a:p>
          <a:endParaRPr lang="de-DE"/>
        </a:p>
      </dgm:t>
    </dgm:pt>
    <dgm:pt modelId="{BACC4C6D-D376-4011-A317-718A3AF6CCB2}" type="sibTrans" cxnId="{EA88D793-0A5D-46A5-B21A-25A8EAFE8BD9}">
      <dgm:prSet/>
      <dgm:spPr/>
      <dgm:t>
        <a:bodyPr/>
        <a:lstStyle/>
        <a:p>
          <a:endParaRPr lang="de-DE"/>
        </a:p>
      </dgm:t>
    </dgm:pt>
    <dgm:pt modelId="{70F3D5B3-05A5-47E3-915E-BDFC729BD4A7}" type="pres">
      <dgm:prSet presAssocID="{2A26CA2C-81C3-4F29-B8C5-D574C042FDDD}" presName="Name0" presStyleCnt="0">
        <dgm:presLayoutVars>
          <dgm:dir/>
          <dgm:animLvl val="lvl"/>
          <dgm:resizeHandles val="exact"/>
        </dgm:presLayoutVars>
      </dgm:prSet>
      <dgm:spPr/>
    </dgm:pt>
    <dgm:pt modelId="{5FDC574B-3C49-41BC-BF84-0371750B41DA}" type="pres">
      <dgm:prSet presAssocID="{847C9805-477C-47EA-81BB-A31D8AA5659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7156AF-BB58-435B-8BE8-88A15655D65C}" type="pres">
      <dgm:prSet presAssocID="{DA557EBE-1E39-49F7-8FC1-D2DB0AB08B2B}" presName="parTxOnlySpace" presStyleCnt="0"/>
      <dgm:spPr/>
    </dgm:pt>
    <dgm:pt modelId="{50970D44-BECA-4602-9DF7-4F5B04A782F1}" type="pres">
      <dgm:prSet presAssocID="{C4470541-30B4-4A73-866F-C931553A50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2EE5AA-37B4-451F-823A-E678096F87C4}" type="pres">
      <dgm:prSet presAssocID="{F6B411F9-030B-4582-B34C-3DC21E52BEF8}" presName="parTxOnlySpace" presStyleCnt="0"/>
      <dgm:spPr/>
    </dgm:pt>
    <dgm:pt modelId="{7979399E-B0C8-45DC-B809-61B77F792CD8}" type="pres">
      <dgm:prSet presAssocID="{EE8810F6-F31B-449B-8A0D-485D5F47416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814C20D-2CD6-4354-B29A-570F928F4603}" type="presOf" srcId="{EE8810F6-F31B-449B-8A0D-485D5F474163}" destId="{7979399E-B0C8-45DC-B809-61B77F792CD8}" srcOrd="0" destOrd="0" presId="urn:microsoft.com/office/officeart/2005/8/layout/chevron1"/>
    <dgm:cxn modelId="{68A80797-8AEC-4BE8-8EEF-54DFA77F5160}" type="presOf" srcId="{C4470541-30B4-4A73-866F-C931553A5098}" destId="{50970D44-BECA-4602-9DF7-4F5B04A782F1}" srcOrd="0" destOrd="0" presId="urn:microsoft.com/office/officeart/2005/8/layout/chevron1"/>
    <dgm:cxn modelId="{FADB5D29-373D-4E5A-B137-FDA56552B4A8}" type="presOf" srcId="{847C9805-477C-47EA-81BB-A31D8AA56597}" destId="{5FDC574B-3C49-41BC-BF84-0371750B41DA}" srcOrd="0" destOrd="0" presId="urn:microsoft.com/office/officeart/2005/8/layout/chevron1"/>
    <dgm:cxn modelId="{EA88D793-0A5D-46A5-B21A-25A8EAFE8BD9}" srcId="{2A26CA2C-81C3-4F29-B8C5-D574C042FDDD}" destId="{EE8810F6-F31B-449B-8A0D-485D5F474163}" srcOrd="2" destOrd="0" parTransId="{6734099C-E876-4878-AB6D-DEA7EC4FFE61}" sibTransId="{BACC4C6D-D376-4011-A317-718A3AF6CCB2}"/>
    <dgm:cxn modelId="{F9BDAE00-B78C-49D8-838A-A53DEF3E04B5}" srcId="{2A26CA2C-81C3-4F29-B8C5-D574C042FDDD}" destId="{847C9805-477C-47EA-81BB-A31D8AA56597}" srcOrd="0" destOrd="0" parTransId="{A7C6CC04-3EF1-4379-AD41-E018CFFA0625}" sibTransId="{DA557EBE-1E39-49F7-8FC1-D2DB0AB08B2B}"/>
    <dgm:cxn modelId="{D8B4B99D-2795-48F6-84DF-5D110A7E2D66}" type="presOf" srcId="{2A26CA2C-81C3-4F29-B8C5-D574C042FDDD}" destId="{70F3D5B3-05A5-47E3-915E-BDFC729BD4A7}" srcOrd="0" destOrd="0" presId="urn:microsoft.com/office/officeart/2005/8/layout/chevron1"/>
    <dgm:cxn modelId="{C5C5FAD4-83ED-49BD-8464-9C08888183A9}" srcId="{2A26CA2C-81C3-4F29-B8C5-D574C042FDDD}" destId="{C4470541-30B4-4A73-866F-C931553A5098}" srcOrd="1" destOrd="0" parTransId="{C3CAD2B6-C530-48CB-BC22-BB8B7F97445C}" sibTransId="{F6B411F9-030B-4582-B34C-3DC21E52BEF8}"/>
    <dgm:cxn modelId="{6CA44233-3491-4368-942E-F792018F0321}" type="presParOf" srcId="{70F3D5B3-05A5-47E3-915E-BDFC729BD4A7}" destId="{5FDC574B-3C49-41BC-BF84-0371750B41DA}" srcOrd="0" destOrd="0" presId="urn:microsoft.com/office/officeart/2005/8/layout/chevron1"/>
    <dgm:cxn modelId="{15DFC07E-F2DC-480F-92CE-07D2E4381B66}" type="presParOf" srcId="{70F3D5B3-05A5-47E3-915E-BDFC729BD4A7}" destId="{CF7156AF-BB58-435B-8BE8-88A15655D65C}" srcOrd="1" destOrd="0" presId="urn:microsoft.com/office/officeart/2005/8/layout/chevron1"/>
    <dgm:cxn modelId="{E3DAE5F2-DC0F-40EC-AD27-77DB58FC649D}" type="presParOf" srcId="{70F3D5B3-05A5-47E3-915E-BDFC729BD4A7}" destId="{50970D44-BECA-4602-9DF7-4F5B04A782F1}" srcOrd="2" destOrd="0" presId="urn:microsoft.com/office/officeart/2005/8/layout/chevron1"/>
    <dgm:cxn modelId="{C6428F7F-C51F-44A4-8640-4BFCBED0EB8D}" type="presParOf" srcId="{70F3D5B3-05A5-47E3-915E-BDFC729BD4A7}" destId="{9A2EE5AA-37B4-451F-823A-E678096F87C4}" srcOrd="3" destOrd="0" presId="urn:microsoft.com/office/officeart/2005/8/layout/chevron1"/>
    <dgm:cxn modelId="{115CA397-0CF9-4089-98D8-C2BF308EE862}" type="presParOf" srcId="{70F3D5B3-05A5-47E3-915E-BDFC729BD4A7}" destId="{7979399E-B0C8-45DC-B809-61B77F792C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6CA2C-81C3-4F29-B8C5-D574C042FDDD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847C9805-477C-47EA-81BB-A31D8AA56597}">
      <dgm:prSet phldrT="[Text]"/>
      <dgm:spPr>
        <a:xfrm>
          <a:off x="157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7C6CC04-3EF1-4379-AD41-E018CFFA0625}" type="parTrans" cxnId="{F9BDAE00-B78C-49D8-838A-A53DEF3E04B5}">
      <dgm:prSet/>
      <dgm:spPr/>
      <dgm:t>
        <a:bodyPr/>
        <a:lstStyle/>
        <a:p>
          <a:endParaRPr lang="de-DE"/>
        </a:p>
      </dgm:t>
    </dgm:pt>
    <dgm:pt modelId="{DA557EBE-1E39-49F7-8FC1-D2DB0AB08B2B}" type="sibTrans" cxnId="{F9BDAE00-B78C-49D8-838A-A53DEF3E04B5}">
      <dgm:prSet/>
      <dgm:spPr/>
      <dgm:t>
        <a:bodyPr/>
        <a:lstStyle/>
        <a:p>
          <a:endParaRPr lang="de-DE"/>
        </a:p>
      </dgm:t>
    </dgm:pt>
    <dgm:pt modelId="{C4470541-30B4-4A73-866F-C931553A5098}">
      <dgm:prSet phldrT="[Text]"/>
      <dgm:spPr>
        <a:xfrm>
          <a:off x="172507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3CAD2B6-C530-48CB-BC22-BB8B7F97445C}" type="parTrans" cxnId="{C5C5FAD4-83ED-49BD-8464-9C08888183A9}">
      <dgm:prSet/>
      <dgm:spPr/>
      <dgm:t>
        <a:bodyPr/>
        <a:lstStyle/>
        <a:p>
          <a:endParaRPr lang="de-DE"/>
        </a:p>
      </dgm:t>
    </dgm:pt>
    <dgm:pt modelId="{F6B411F9-030B-4582-B34C-3DC21E52BEF8}" type="sibTrans" cxnId="{C5C5FAD4-83ED-49BD-8464-9C08888183A9}">
      <dgm:prSet/>
      <dgm:spPr/>
      <dgm:t>
        <a:bodyPr/>
        <a:lstStyle/>
        <a:p>
          <a:endParaRPr lang="de-DE"/>
        </a:p>
      </dgm:t>
    </dgm:pt>
    <dgm:pt modelId="{EE8810F6-F31B-449B-8A0D-485D5F474163}">
      <dgm:prSet phldrT="[Text]"/>
      <dgm:spPr>
        <a:xfrm>
          <a:off x="344856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34099C-E876-4878-AB6D-DEA7EC4FFE61}" type="parTrans" cxnId="{EA88D793-0A5D-46A5-B21A-25A8EAFE8BD9}">
      <dgm:prSet/>
      <dgm:spPr/>
      <dgm:t>
        <a:bodyPr/>
        <a:lstStyle/>
        <a:p>
          <a:endParaRPr lang="de-DE"/>
        </a:p>
      </dgm:t>
    </dgm:pt>
    <dgm:pt modelId="{BACC4C6D-D376-4011-A317-718A3AF6CCB2}" type="sibTrans" cxnId="{EA88D793-0A5D-46A5-B21A-25A8EAFE8BD9}">
      <dgm:prSet/>
      <dgm:spPr/>
      <dgm:t>
        <a:bodyPr/>
        <a:lstStyle/>
        <a:p>
          <a:endParaRPr lang="de-DE"/>
        </a:p>
      </dgm:t>
    </dgm:pt>
    <dgm:pt modelId="{70F3D5B3-05A5-47E3-915E-BDFC729BD4A7}" type="pres">
      <dgm:prSet presAssocID="{2A26CA2C-81C3-4F29-B8C5-D574C042FDDD}" presName="Name0" presStyleCnt="0">
        <dgm:presLayoutVars>
          <dgm:dir/>
          <dgm:animLvl val="lvl"/>
          <dgm:resizeHandles val="exact"/>
        </dgm:presLayoutVars>
      </dgm:prSet>
      <dgm:spPr/>
    </dgm:pt>
    <dgm:pt modelId="{5FDC574B-3C49-41BC-BF84-0371750B41DA}" type="pres">
      <dgm:prSet presAssocID="{847C9805-477C-47EA-81BB-A31D8AA56597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CF7156AF-BB58-435B-8BE8-88A15655D65C}" type="pres">
      <dgm:prSet presAssocID="{DA557EBE-1E39-49F7-8FC1-D2DB0AB08B2B}" presName="parTxOnlySpace" presStyleCnt="0"/>
      <dgm:spPr/>
    </dgm:pt>
    <dgm:pt modelId="{50970D44-BECA-4602-9DF7-4F5B04A782F1}" type="pres">
      <dgm:prSet presAssocID="{C4470541-30B4-4A73-866F-C931553A5098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9A2EE5AA-37B4-451F-823A-E678096F87C4}" type="pres">
      <dgm:prSet presAssocID="{F6B411F9-030B-4582-B34C-3DC21E52BEF8}" presName="parTxOnlySpace" presStyleCnt="0"/>
      <dgm:spPr/>
    </dgm:pt>
    <dgm:pt modelId="{7979399E-B0C8-45DC-B809-61B77F792CD8}" type="pres">
      <dgm:prSet presAssocID="{EE8810F6-F31B-449B-8A0D-485D5F474163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</dgm:ptLst>
  <dgm:cxnLst>
    <dgm:cxn modelId="{F9BDAE00-B78C-49D8-838A-A53DEF3E04B5}" srcId="{2A26CA2C-81C3-4F29-B8C5-D574C042FDDD}" destId="{847C9805-477C-47EA-81BB-A31D8AA56597}" srcOrd="0" destOrd="0" parTransId="{A7C6CC04-3EF1-4379-AD41-E018CFFA0625}" sibTransId="{DA557EBE-1E39-49F7-8FC1-D2DB0AB08B2B}"/>
    <dgm:cxn modelId="{EA88D793-0A5D-46A5-B21A-25A8EAFE8BD9}" srcId="{2A26CA2C-81C3-4F29-B8C5-D574C042FDDD}" destId="{EE8810F6-F31B-449B-8A0D-485D5F474163}" srcOrd="2" destOrd="0" parTransId="{6734099C-E876-4878-AB6D-DEA7EC4FFE61}" sibTransId="{BACC4C6D-D376-4011-A317-718A3AF6CCB2}"/>
    <dgm:cxn modelId="{A6848680-8081-49C9-8C31-BE2E98E0D675}" type="presOf" srcId="{C4470541-30B4-4A73-866F-C931553A5098}" destId="{50970D44-BECA-4602-9DF7-4F5B04A782F1}" srcOrd="0" destOrd="0" presId="urn:microsoft.com/office/officeart/2005/8/layout/chevron1"/>
    <dgm:cxn modelId="{D2965C93-EAB4-4173-8B33-13AE7FC89B2F}" type="presOf" srcId="{EE8810F6-F31B-449B-8A0D-485D5F474163}" destId="{7979399E-B0C8-45DC-B809-61B77F792CD8}" srcOrd="0" destOrd="0" presId="urn:microsoft.com/office/officeart/2005/8/layout/chevron1"/>
    <dgm:cxn modelId="{C5C5FAD4-83ED-49BD-8464-9C08888183A9}" srcId="{2A26CA2C-81C3-4F29-B8C5-D574C042FDDD}" destId="{C4470541-30B4-4A73-866F-C931553A5098}" srcOrd="1" destOrd="0" parTransId="{C3CAD2B6-C530-48CB-BC22-BB8B7F97445C}" sibTransId="{F6B411F9-030B-4582-B34C-3DC21E52BEF8}"/>
    <dgm:cxn modelId="{B7388876-3F32-47A7-9E0C-755BCA93DDF1}" type="presOf" srcId="{2A26CA2C-81C3-4F29-B8C5-D574C042FDDD}" destId="{70F3D5B3-05A5-47E3-915E-BDFC729BD4A7}" srcOrd="0" destOrd="0" presId="urn:microsoft.com/office/officeart/2005/8/layout/chevron1"/>
    <dgm:cxn modelId="{812CDFAB-C752-4199-9260-F4DCB3198B02}" type="presOf" srcId="{847C9805-477C-47EA-81BB-A31D8AA56597}" destId="{5FDC574B-3C49-41BC-BF84-0371750B41DA}" srcOrd="0" destOrd="0" presId="urn:microsoft.com/office/officeart/2005/8/layout/chevron1"/>
    <dgm:cxn modelId="{CB87AB04-CB6C-4056-B4E8-A7FAE65BD1E8}" type="presParOf" srcId="{70F3D5B3-05A5-47E3-915E-BDFC729BD4A7}" destId="{5FDC574B-3C49-41BC-BF84-0371750B41DA}" srcOrd="0" destOrd="0" presId="urn:microsoft.com/office/officeart/2005/8/layout/chevron1"/>
    <dgm:cxn modelId="{7E00CE92-6B1C-4E09-8DCD-84547E535CAC}" type="presParOf" srcId="{70F3D5B3-05A5-47E3-915E-BDFC729BD4A7}" destId="{CF7156AF-BB58-435B-8BE8-88A15655D65C}" srcOrd="1" destOrd="0" presId="urn:microsoft.com/office/officeart/2005/8/layout/chevron1"/>
    <dgm:cxn modelId="{3D8643EC-316C-443B-91E7-0D2173C815B3}" type="presParOf" srcId="{70F3D5B3-05A5-47E3-915E-BDFC729BD4A7}" destId="{50970D44-BECA-4602-9DF7-4F5B04A782F1}" srcOrd="2" destOrd="0" presId="urn:microsoft.com/office/officeart/2005/8/layout/chevron1"/>
    <dgm:cxn modelId="{2E0FD2E4-6EF2-4657-895F-12F4CCCCD369}" type="presParOf" srcId="{70F3D5B3-05A5-47E3-915E-BDFC729BD4A7}" destId="{9A2EE5AA-37B4-451F-823A-E678096F87C4}" srcOrd="3" destOrd="0" presId="urn:microsoft.com/office/officeart/2005/8/layout/chevron1"/>
    <dgm:cxn modelId="{BA6517D0-6FEC-4F88-8361-625C5B347AE2}" type="presParOf" srcId="{70F3D5B3-05A5-47E3-915E-BDFC729BD4A7}" destId="{7979399E-B0C8-45DC-B809-61B77F792C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6CA2C-81C3-4F29-B8C5-D574C042FDDD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847C9805-477C-47EA-81BB-A31D8AA56597}">
      <dgm:prSet phldrT="[Text]"/>
      <dgm:spPr>
        <a:xfrm>
          <a:off x="157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A7C6CC04-3EF1-4379-AD41-E018CFFA0625}" type="parTrans" cxnId="{F9BDAE00-B78C-49D8-838A-A53DEF3E04B5}">
      <dgm:prSet/>
      <dgm:spPr/>
      <dgm:t>
        <a:bodyPr/>
        <a:lstStyle/>
        <a:p>
          <a:endParaRPr lang="de-DE"/>
        </a:p>
      </dgm:t>
    </dgm:pt>
    <dgm:pt modelId="{DA557EBE-1E39-49F7-8FC1-D2DB0AB08B2B}" type="sibTrans" cxnId="{F9BDAE00-B78C-49D8-838A-A53DEF3E04B5}">
      <dgm:prSet/>
      <dgm:spPr/>
      <dgm:t>
        <a:bodyPr/>
        <a:lstStyle/>
        <a:p>
          <a:endParaRPr lang="de-DE"/>
        </a:p>
      </dgm:t>
    </dgm:pt>
    <dgm:pt modelId="{C4470541-30B4-4A73-866F-C931553A5098}">
      <dgm:prSet phldrT="[Text]"/>
      <dgm:spPr>
        <a:xfrm>
          <a:off x="172507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C3CAD2B6-C530-48CB-BC22-BB8B7F97445C}" type="parTrans" cxnId="{C5C5FAD4-83ED-49BD-8464-9C08888183A9}">
      <dgm:prSet/>
      <dgm:spPr/>
      <dgm:t>
        <a:bodyPr/>
        <a:lstStyle/>
        <a:p>
          <a:endParaRPr lang="de-DE"/>
        </a:p>
      </dgm:t>
    </dgm:pt>
    <dgm:pt modelId="{F6B411F9-030B-4582-B34C-3DC21E52BEF8}" type="sibTrans" cxnId="{C5C5FAD4-83ED-49BD-8464-9C08888183A9}">
      <dgm:prSet/>
      <dgm:spPr/>
      <dgm:t>
        <a:bodyPr/>
        <a:lstStyle/>
        <a:p>
          <a:endParaRPr lang="de-DE"/>
        </a:p>
      </dgm:t>
    </dgm:pt>
    <dgm:pt modelId="{EE8810F6-F31B-449B-8A0D-485D5F474163}">
      <dgm:prSet phldrT="[Text]"/>
      <dgm:spPr>
        <a:xfrm>
          <a:off x="344856" y="78804"/>
          <a:ext cx="191499" cy="76599"/>
        </a:xfr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6734099C-E876-4878-AB6D-DEA7EC4FFE61}" type="parTrans" cxnId="{EA88D793-0A5D-46A5-B21A-25A8EAFE8BD9}">
      <dgm:prSet/>
      <dgm:spPr/>
      <dgm:t>
        <a:bodyPr/>
        <a:lstStyle/>
        <a:p>
          <a:endParaRPr lang="de-DE"/>
        </a:p>
      </dgm:t>
    </dgm:pt>
    <dgm:pt modelId="{BACC4C6D-D376-4011-A317-718A3AF6CCB2}" type="sibTrans" cxnId="{EA88D793-0A5D-46A5-B21A-25A8EAFE8BD9}">
      <dgm:prSet/>
      <dgm:spPr/>
      <dgm:t>
        <a:bodyPr/>
        <a:lstStyle/>
        <a:p>
          <a:endParaRPr lang="de-DE"/>
        </a:p>
      </dgm:t>
    </dgm:pt>
    <dgm:pt modelId="{70F3D5B3-05A5-47E3-915E-BDFC729BD4A7}" type="pres">
      <dgm:prSet presAssocID="{2A26CA2C-81C3-4F29-B8C5-D574C042FDDD}" presName="Name0" presStyleCnt="0">
        <dgm:presLayoutVars>
          <dgm:dir/>
          <dgm:animLvl val="lvl"/>
          <dgm:resizeHandles val="exact"/>
        </dgm:presLayoutVars>
      </dgm:prSet>
      <dgm:spPr/>
    </dgm:pt>
    <dgm:pt modelId="{5FDC574B-3C49-41BC-BF84-0371750B41DA}" type="pres">
      <dgm:prSet presAssocID="{847C9805-477C-47EA-81BB-A31D8AA56597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CF7156AF-BB58-435B-8BE8-88A15655D65C}" type="pres">
      <dgm:prSet presAssocID="{DA557EBE-1E39-49F7-8FC1-D2DB0AB08B2B}" presName="parTxOnlySpace" presStyleCnt="0"/>
      <dgm:spPr/>
    </dgm:pt>
    <dgm:pt modelId="{50970D44-BECA-4602-9DF7-4F5B04A782F1}" type="pres">
      <dgm:prSet presAssocID="{C4470541-30B4-4A73-866F-C931553A5098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  <dgm:pt modelId="{9A2EE5AA-37B4-451F-823A-E678096F87C4}" type="pres">
      <dgm:prSet presAssocID="{F6B411F9-030B-4582-B34C-3DC21E52BEF8}" presName="parTxOnlySpace" presStyleCnt="0"/>
      <dgm:spPr/>
    </dgm:pt>
    <dgm:pt modelId="{7979399E-B0C8-45DC-B809-61B77F792CD8}" type="pres">
      <dgm:prSet presAssocID="{EE8810F6-F31B-449B-8A0D-485D5F474163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</dgm:ptLst>
  <dgm:cxnLst>
    <dgm:cxn modelId="{F9BDAE00-B78C-49D8-838A-A53DEF3E04B5}" srcId="{2A26CA2C-81C3-4F29-B8C5-D574C042FDDD}" destId="{847C9805-477C-47EA-81BB-A31D8AA56597}" srcOrd="0" destOrd="0" parTransId="{A7C6CC04-3EF1-4379-AD41-E018CFFA0625}" sibTransId="{DA557EBE-1E39-49F7-8FC1-D2DB0AB08B2B}"/>
    <dgm:cxn modelId="{EA88D793-0A5D-46A5-B21A-25A8EAFE8BD9}" srcId="{2A26CA2C-81C3-4F29-B8C5-D574C042FDDD}" destId="{EE8810F6-F31B-449B-8A0D-485D5F474163}" srcOrd="2" destOrd="0" parTransId="{6734099C-E876-4878-AB6D-DEA7EC4FFE61}" sibTransId="{BACC4C6D-D376-4011-A317-718A3AF6CCB2}"/>
    <dgm:cxn modelId="{157386E6-92A7-4DB8-9D49-CD73730C398C}" type="presOf" srcId="{C4470541-30B4-4A73-866F-C931553A5098}" destId="{50970D44-BECA-4602-9DF7-4F5B04A782F1}" srcOrd="0" destOrd="0" presId="urn:microsoft.com/office/officeart/2005/8/layout/chevron1"/>
    <dgm:cxn modelId="{E0E6CE29-1F84-4FA3-B1E2-62969FF9366B}" type="presOf" srcId="{EE8810F6-F31B-449B-8A0D-485D5F474163}" destId="{7979399E-B0C8-45DC-B809-61B77F792CD8}" srcOrd="0" destOrd="0" presId="urn:microsoft.com/office/officeart/2005/8/layout/chevron1"/>
    <dgm:cxn modelId="{2CD2FBEB-6F09-434E-81C2-8F41821B9516}" type="presOf" srcId="{2A26CA2C-81C3-4F29-B8C5-D574C042FDDD}" destId="{70F3D5B3-05A5-47E3-915E-BDFC729BD4A7}" srcOrd="0" destOrd="0" presId="urn:microsoft.com/office/officeart/2005/8/layout/chevron1"/>
    <dgm:cxn modelId="{C5C5FAD4-83ED-49BD-8464-9C08888183A9}" srcId="{2A26CA2C-81C3-4F29-B8C5-D574C042FDDD}" destId="{C4470541-30B4-4A73-866F-C931553A5098}" srcOrd="1" destOrd="0" parTransId="{C3CAD2B6-C530-48CB-BC22-BB8B7F97445C}" sibTransId="{F6B411F9-030B-4582-B34C-3DC21E52BEF8}"/>
    <dgm:cxn modelId="{E2A06D4A-1AE0-4E86-8410-A47DF033D8FC}" type="presOf" srcId="{847C9805-477C-47EA-81BB-A31D8AA56597}" destId="{5FDC574B-3C49-41BC-BF84-0371750B41DA}" srcOrd="0" destOrd="0" presId="urn:microsoft.com/office/officeart/2005/8/layout/chevron1"/>
    <dgm:cxn modelId="{2FD6EF64-A302-4820-8F2C-58877BACF7CD}" type="presParOf" srcId="{70F3D5B3-05A5-47E3-915E-BDFC729BD4A7}" destId="{5FDC574B-3C49-41BC-BF84-0371750B41DA}" srcOrd="0" destOrd="0" presId="urn:microsoft.com/office/officeart/2005/8/layout/chevron1"/>
    <dgm:cxn modelId="{137D444E-6D96-4DAF-89A6-6243FBF27727}" type="presParOf" srcId="{70F3D5B3-05A5-47E3-915E-BDFC729BD4A7}" destId="{CF7156AF-BB58-435B-8BE8-88A15655D65C}" srcOrd="1" destOrd="0" presId="urn:microsoft.com/office/officeart/2005/8/layout/chevron1"/>
    <dgm:cxn modelId="{94F28584-A834-407C-8CB6-E7FC515D491B}" type="presParOf" srcId="{70F3D5B3-05A5-47E3-915E-BDFC729BD4A7}" destId="{50970D44-BECA-4602-9DF7-4F5B04A782F1}" srcOrd="2" destOrd="0" presId="urn:microsoft.com/office/officeart/2005/8/layout/chevron1"/>
    <dgm:cxn modelId="{F1729110-CD5F-49DE-BB03-AD6B3272381D}" type="presParOf" srcId="{70F3D5B3-05A5-47E3-915E-BDFC729BD4A7}" destId="{9A2EE5AA-37B4-451F-823A-E678096F87C4}" srcOrd="3" destOrd="0" presId="urn:microsoft.com/office/officeart/2005/8/layout/chevron1"/>
    <dgm:cxn modelId="{AFFFB912-AD02-4475-A38F-39D3E4E38442}" type="presParOf" srcId="{70F3D5B3-05A5-47E3-915E-BDFC729BD4A7}" destId="{7979399E-B0C8-45DC-B809-61B77F792C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C574B-3C49-41BC-BF84-0371750B41DA}">
      <dsp:nvSpPr>
        <dsp:cNvPr id="0" name=""/>
        <dsp:cNvSpPr/>
      </dsp:nvSpPr>
      <dsp:spPr>
        <a:xfrm>
          <a:off x="15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457" y="78804"/>
        <a:ext cx="114900" cy="76599"/>
      </dsp:txXfrm>
    </dsp:sp>
    <dsp:sp modelId="{50970D44-BECA-4602-9DF7-4F5B04A782F1}">
      <dsp:nvSpPr>
        <dsp:cNvPr id="0" name=""/>
        <dsp:cNvSpPr/>
      </dsp:nvSpPr>
      <dsp:spPr>
        <a:xfrm>
          <a:off x="17250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10807" y="78804"/>
        <a:ext cx="114900" cy="76599"/>
      </dsp:txXfrm>
    </dsp:sp>
    <dsp:sp modelId="{7979399E-B0C8-45DC-B809-61B77F792CD8}">
      <dsp:nvSpPr>
        <dsp:cNvPr id="0" name=""/>
        <dsp:cNvSpPr/>
      </dsp:nvSpPr>
      <dsp:spPr>
        <a:xfrm>
          <a:off x="344856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3156" y="78804"/>
        <a:ext cx="114900" cy="76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C574B-3C49-41BC-BF84-0371750B41DA}">
      <dsp:nvSpPr>
        <dsp:cNvPr id="0" name=""/>
        <dsp:cNvSpPr/>
      </dsp:nvSpPr>
      <dsp:spPr>
        <a:xfrm>
          <a:off x="15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457" y="78804"/>
        <a:ext cx="114900" cy="76599"/>
      </dsp:txXfrm>
    </dsp:sp>
    <dsp:sp modelId="{50970D44-BECA-4602-9DF7-4F5B04A782F1}">
      <dsp:nvSpPr>
        <dsp:cNvPr id="0" name=""/>
        <dsp:cNvSpPr/>
      </dsp:nvSpPr>
      <dsp:spPr>
        <a:xfrm>
          <a:off x="17250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10807" y="78804"/>
        <a:ext cx="114900" cy="76599"/>
      </dsp:txXfrm>
    </dsp:sp>
    <dsp:sp modelId="{7979399E-B0C8-45DC-B809-61B77F792CD8}">
      <dsp:nvSpPr>
        <dsp:cNvPr id="0" name=""/>
        <dsp:cNvSpPr/>
      </dsp:nvSpPr>
      <dsp:spPr>
        <a:xfrm>
          <a:off x="344856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3156" y="78804"/>
        <a:ext cx="114900" cy="76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C574B-3C49-41BC-BF84-0371750B41DA}">
      <dsp:nvSpPr>
        <dsp:cNvPr id="0" name=""/>
        <dsp:cNvSpPr/>
      </dsp:nvSpPr>
      <dsp:spPr>
        <a:xfrm>
          <a:off x="15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457" y="78804"/>
        <a:ext cx="114900" cy="76599"/>
      </dsp:txXfrm>
    </dsp:sp>
    <dsp:sp modelId="{50970D44-BECA-4602-9DF7-4F5B04A782F1}">
      <dsp:nvSpPr>
        <dsp:cNvPr id="0" name=""/>
        <dsp:cNvSpPr/>
      </dsp:nvSpPr>
      <dsp:spPr>
        <a:xfrm>
          <a:off x="172507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10807" y="78804"/>
        <a:ext cx="114900" cy="76599"/>
      </dsp:txXfrm>
    </dsp:sp>
    <dsp:sp modelId="{7979399E-B0C8-45DC-B809-61B77F792CD8}">
      <dsp:nvSpPr>
        <dsp:cNvPr id="0" name=""/>
        <dsp:cNvSpPr/>
      </dsp:nvSpPr>
      <dsp:spPr>
        <a:xfrm>
          <a:off x="344856" y="78804"/>
          <a:ext cx="191499" cy="76599"/>
        </a:xfrm>
        <a:prstGeom prst="chevron">
          <a:avLst/>
        </a:prstGeom>
        <a:solidFill>
          <a:srgbClr val="60676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E949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3" tIns="6668" rIns="6668" bIns="6668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 </a:t>
          </a:r>
          <a:endParaRPr lang="de-DE" sz="500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83156" y="78804"/>
        <a:ext cx="114900" cy="7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875935" y="467544"/>
            <a:ext cx="5577000" cy="2054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465005" y="8372413"/>
            <a:ext cx="878396" cy="2920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/>
            </a:lvl1pPr>
          </a:lstStyle>
          <a:p>
            <a:fld id="{AA592FF2-A4BD-4E98-AC76-A10007E04C10}" type="datetimeFigureOut">
              <a:rPr lang="en-US" smtClean="0"/>
              <a:pPr/>
              <a:t>6/27/2017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2"/>
          </p:nvPr>
        </p:nvSpPr>
        <p:spPr bwMode="gray">
          <a:xfrm>
            <a:off x="875935" y="8371854"/>
            <a:ext cx="2589069" cy="2925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4509120" y="8371854"/>
            <a:ext cx="1944067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/>
            </a:lvl1pPr>
          </a:lstStyle>
          <a:p>
            <a:r>
              <a:rPr lang="en-US" dirty="0" smtClean="0"/>
              <a:t>Chart </a:t>
            </a:r>
            <a:fld id="{4CBF50E3-ED67-46F2-ABFC-A36EE1082CF7}" type="slidenum">
              <a:rPr lang="en-US" b="1" smtClean="0"/>
              <a:pPr/>
              <a:t>‹Nr.›</a:t>
            </a:fld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-118387" y="-84708"/>
            <a:ext cx="7075771" cy="9350590"/>
            <a:chOff x="-118387" y="-84708"/>
            <a:chExt cx="7075771" cy="9350590"/>
          </a:xfrm>
        </p:grpSpPr>
        <p:grpSp>
          <p:nvGrpSpPr>
            <p:cNvPr id="15" name="Group 14"/>
            <p:cNvGrpSpPr/>
            <p:nvPr/>
          </p:nvGrpSpPr>
          <p:grpSpPr bwMode="gray">
            <a:xfrm>
              <a:off x="-118387" y="679134"/>
              <a:ext cx="72000" cy="7699656"/>
              <a:chOff x="-141537" y="679134"/>
              <a:chExt cx="108000" cy="7699656"/>
            </a:xfrm>
          </p:grpSpPr>
          <p:cxnSp>
            <p:nvCxnSpPr>
              <p:cNvPr id="29" name="Straight Connector 28"/>
              <p:cNvCxnSpPr/>
              <p:nvPr/>
            </p:nvCxnSpPr>
            <p:spPr bwMode="gray">
              <a:xfrm>
                <a:off x="-141537" y="67913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gray">
              <a:xfrm>
                <a:off x="-141537" y="8985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gray">
              <a:xfrm>
                <a:off x="-141537" y="402583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gray">
              <a:xfrm>
                <a:off x="-141537" y="42513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gray">
              <a:xfrm>
                <a:off x="-141537" y="445668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gray">
              <a:xfrm>
                <a:off x="-141537" y="83787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 bwMode="gray">
            <a:xfrm>
              <a:off x="6885384" y="679134"/>
              <a:ext cx="72000" cy="7699656"/>
              <a:chOff x="-141537" y="679134"/>
              <a:chExt cx="108000" cy="7699656"/>
            </a:xfrm>
          </p:grpSpPr>
          <p:cxnSp>
            <p:nvCxnSpPr>
              <p:cNvPr id="23" name="Straight Connector 22"/>
              <p:cNvCxnSpPr/>
              <p:nvPr/>
            </p:nvCxnSpPr>
            <p:spPr bwMode="gray">
              <a:xfrm>
                <a:off x="-141537" y="67913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gray">
              <a:xfrm>
                <a:off x="-141537" y="8985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gray">
              <a:xfrm>
                <a:off x="-141537" y="402583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gray">
              <a:xfrm>
                <a:off x="-141537" y="42513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gray">
              <a:xfrm>
                <a:off x="-141537" y="445668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gray">
              <a:xfrm>
                <a:off x="-141537" y="83787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 bwMode="gray">
            <a:xfrm>
              <a:off x="867029" y="-84708"/>
              <a:ext cx="5583936" cy="72516"/>
              <a:chOff x="867029" y="-84708"/>
              <a:chExt cx="5583936" cy="72516"/>
            </a:xfrm>
          </p:grpSpPr>
          <p:cxnSp>
            <p:nvCxnSpPr>
              <p:cNvPr id="21" name="Straight Connector 20"/>
              <p:cNvCxnSpPr/>
              <p:nvPr/>
            </p:nvCxnSpPr>
            <p:spPr bwMode="gray">
              <a:xfrm>
                <a:off x="867029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gray">
              <a:xfrm>
                <a:off x="6450965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 bwMode="gray">
            <a:xfrm>
              <a:off x="867029" y="9193366"/>
              <a:ext cx="5583936" cy="72516"/>
              <a:chOff x="867029" y="-84708"/>
              <a:chExt cx="5583936" cy="72516"/>
            </a:xfrm>
          </p:grpSpPr>
          <p:cxnSp>
            <p:nvCxnSpPr>
              <p:cNvPr id="19" name="Straight Connector 18"/>
              <p:cNvCxnSpPr/>
              <p:nvPr/>
            </p:nvCxnSpPr>
            <p:spPr bwMode="gray">
              <a:xfrm>
                <a:off x="867029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gray">
              <a:xfrm>
                <a:off x="6450965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1528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 rot="-120000">
            <a:off x="711348" y="773280"/>
            <a:ext cx="5828291" cy="3379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875935" y="467544"/>
            <a:ext cx="5577000" cy="2054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465005" y="8372413"/>
            <a:ext cx="878396" cy="2920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/>
            </a:lvl1pPr>
          </a:lstStyle>
          <a:p>
            <a:fld id="{AA592FF2-A4BD-4E98-AC76-A10007E04C10}" type="datetimeFigureOut">
              <a:rPr lang="en-US" smtClean="0"/>
              <a:pPr/>
              <a:t>6/27/2017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875936" y="885346"/>
            <a:ext cx="5577000" cy="3137062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873125" y="4448113"/>
            <a:ext cx="3470275" cy="3923741"/>
          </a:xfrm>
          <a:prstGeom prst="rect">
            <a:avLst/>
          </a:prstGeom>
        </p:spPr>
        <p:txBody>
          <a:bodyPr vert="horz" lIns="0" tIns="0" rIns="9144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875935" y="8371854"/>
            <a:ext cx="2589069" cy="2925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4509120" y="8371854"/>
            <a:ext cx="1944067" cy="2880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/>
            </a:lvl1pPr>
          </a:lstStyle>
          <a:p>
            <a:r>
              <a:rPr lang="en-US" dirty="0" smtClean="0"/>
              <a:t>Chart </a:t>
            </a:r>
            <a:fld id="{4CBF50E3-ED67-46F2-ABFC-A36EE1082CF7}" type="slidenum">
              <a:rPr lang="en-US" b="1" smtClean="0"/>
              <a:pPr/>
              <a:t>‹Nr.›</a:t>
            </a:fld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4509121" y="4938581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gray">
          <a:xfrm>
            <a:off x="4509121" y="5429049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gray">
          <a:xfrm>
            <a:off x="4509121" y="5919517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gray">
          <a:xfrm>
            <a:off x="4509121" y="6409985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gray">
          <a:xfrm>
            <a:off x="4509121" y="6900453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">
          <a:xfrm>
            <a:off x="4509121" y="7390921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>
            <a:off x="4509121" y="7881389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4509121" y="8371854"/>
            <a:ext cx="1943816" cy="0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gray">
          <a:xfrm>
            <a:off x="0" y="885346"/>
            <a:ext cx="45719" cy="3146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gray">
          <a:xfrm>
            <a:off x="0" y="4032250"/>
            <a:ext cx="45719" cy="435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-118387" y="-84708"/>
            <a:ext cx="7075771" cy="9350590"/>
            <a:chOff x="-118387" y="-84708"/>
            <a:chExt cx="7075771" cy="9350590"/>
          </a:xfrm>
        </p:grpSpPr>
        <p:grpSp>
          <p:nvGrpSpPr>
            <p:cNvPr id="57" name="Group 56"/>
            <p:cNvGrpSpPr/>
            <p:nvPr/>
          </p:nvGrpSpPr>
          <p:grpSpPr>
            <a:xfrm>
              <a:off x="-118387" y="679134"/>
              <a:ext cx="72000" cy="7699656"/>
              <a:chOff x="-141537" y="679134"/>
              <a:chExt cx="108000" cy="7699656"/>
            </a:xfrm>
          </p:grpSpPr>
          <p:cxnSp>
            <p:nvCxnSpPr>
              <p:cNvPr id="50" name="Straight Connector 49"/>
              <p:cNvCxnSpPr/>
              <p:nvPr/>
            </p:nvCxnSpPr>
            <p:spPr bwMode="gray">
              <a:xfrm>
                <a:off x="-141537" y="67913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gray">
              <a:xfrm>
                <a:off x="-141537" y="8985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gray">
              <a:xfrm>
                <a:off x="-141537" y="402583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gray">
              <a:xfrm>
                <a:off x="-141537" y="42513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gray">
              <a:xfrm>
                <a:off x="-141537" y="445668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gray">
              <a:xfrm>
                <a:off x="-141537" y="83787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85384" y="679134"/>
              <a:ext cx="72000" cy="7699656"/>
              <a:chOff x="-141537" y="679134"/>
              <a:chExt cx="108000" cy="7699656"/>
            </a:xfrm>
          </p:grpSpPr>
          <p:cxnSp>
            <p:nvCxnSpPr>
              <p:cNvPr id="59" name="Straight Connector 58"/>
              <p:cNvCxnSpPr/>
              <p:nvPr/>
            </p:nvCxnSpPr>
            <p:spPr bwMode="gray">
              <a:xfrm>
                <a:off x="-141537" y="67913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gray">
              <a:xfrm>
                <a:off x="-141537" y="8985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gray">
              <a:xfrm>
                <a:off x="-141537" y="402583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gray">
              <a:xfrm>
                <a:off x="-141537" y="42513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gray">
              <a:xfrm>
                <a:off x="-141537" y="445668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gray">
              <a:xfrm>
                <a:off x="-141537" y="837879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867029" y="-84708"/>
              <a:ext cx="5583936" cy="72516"/>
              <a:chOff x="867029" y="-84708"/>
              <a:chExt cx="5583936" cy="72516"/>
            </a:xfrm>
          </p:grpSpPr>
          <p:cxnSp>
            <p:nvCxnSpPr>
              <p:cNvPr id="66" name="Straight Connector 65"/>
              <p:cNvCxnSpPr/>
              <p:nvPr/>
            </p:nvCxnSpPr>
            <p:spPr bwMode="gray">
              <a:xfrm>
                <a:off x="867029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gray">
              <a:xfrm>
                <a:off x="6450965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867029" y="9193366"/>
              <a:ext cx="5583936" cy="72516"/>
              <a:chOff x="867029" y="-84708"/>
              <a:chExt cx="5583936" cy="72516"/>
            </a:xfrm>
          </p:grpSpPr>
          <p:cxnSp>
            <p:nvCxnSpPr>
              <p:cNvPr id="70" name="Straight Connector 69"/>
              <p:cNvCxnSpPr/>
              <p:nvPr/>
            </p:nvCxnSpPr>
            <p:spPr bwMode="gray">
              <a:xfrm>
                <a:off x="867029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>
                <a:off x="6450965" y="-84708"/>
                <a:ext cx="0" cy="725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254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200"/>
      </a:spcBef>
      <a:spcAft>
        <a:spcPts val="200"/>
      </a:spcAft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Arial" panose="020B0604020202020204" pitchFamily="34" charset="0"/>
      <a:buChar char="■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Arial" panose="020B0604020202020204" pitchFamily="34" charset="0"/>
      <a:buChar char="□"/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266700" indent="-266700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+mj-lt"/>
      <a:buAutoNum type="arabicPeriod"/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449263" indent="-185738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+mj-lt"/>
      <a:buAutoNum type="alphaLcParenR"/>
      <a:defRPr sz="105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200"/>
      </a:spcBef>
      <a:spcAft>
        <a:spcPts val="200"/>
      </a:spcAft>
      <a:buClr>
        <a:schemeClr val="accent1"/>
      </a:buClr>
      <a:buSzPct val="80000"/>
      <a:buFont typeface="Arial" panose="020B0604020202020204" pitchFamily="34" charset="0"/>
      <a:buNone/>
      <a:defRPr sz="1400" kern="1200" cap="all" baseline="0">
        <a:solidFill>
          <a:schemeClr val="accent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spcBef>
        <a:spcPts val="200"/>
      </a:spcBef>
      <a:spcAft>
        <a:spcPts val="200"/>
      </a:spcAft>
      <a:defRPr sz="1400" b="0" kern="1200" cap="all" baseline="0">
        <a:solidFill>
          <a:schemeClr val="accent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spcBef>
        <a:spcPts val="200"/>
      </a:spcBef>
      <a:spcAft>
        <a:spcPts val="200"/>
      </a:spcAft>
      <a:defRPr sz="1400" b="0" kern="1200" cap="all" baseline="0">
        <a:solidFill>
          <a:schemeClr val="accent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93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30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32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49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 bwMode="gray">
          <a:xfrm>
            <a:off x="876300" y="885825"/>
            <a:ext cx="5576888" cy="3136900"/>
          </a:xfrm>
        </p:spPr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4CBF50E3-ED67-46F2-ABFC-A36EE1082CF7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gray">
          <a:xfrm>
            <a:off x="7128284" y="203047"/>
            <a:ext cx="2015716" cy="11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07505" y="1"/>
            <a:ext cx="7380820" cy="1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 userDrawn="1"/>
        </p:nvGrpSpPr>
        <p:grpSpPr bwMode="gray"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2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"/>
            <a:stretch/>
          </p:blipFill>
          <p:spPr bwMode="gray"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 userDrawn="1"/>
        </p:nvSpPr>
        <p:spPr bwMode="gray">
          <a:xfrm>
            <a:off x="179389" y="2932113"/>
            <a:ext cx="8601073" cy="2052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58775" y="1058862"/>
            <a:ext cx="8605838" cy="3744913"/>
          </a:xfrm>
          <a:noFill/>
          <a:ln>
            <a:noFill/>
          </a:ln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2926794"/>
            <a:ext cx="8601073" cy="2057956"/>
          </a:xfrm>
          <a:solidFill>
            <a:schemeClr val="accent1">
              <a:alpha val="70000"/>
            </a:schemeClr>
          </a:solidFill>
        </p:spPr>
        <p:txBody>
          <a:bodyPr vert="horz" lIns="108000" tIns="252000" rIns="0" bIns="0" rtlCol="0" anchor="t" anchorCtr="0">
            <a:noAutofit/>
          </a:bodyPr>
          <a:lstStyle>
            <a:lvl1pPr>
              <a:defRPr lang="de-DE" sz="20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3" y="2926794"/>
            <a:ext cx="8421689" cy="1871662"/>
          </a:xfrm>
          <a:noFill/>
        </p:spPr>
        <p:txBody>
          <a:bodyPr lIns="108000" tIns="252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Presentationtitle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to maximum 2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87786" y="3958431"/>
            <a:ext cx="4892676" cy="840025"/>
          </a:xfrm>
        </p:spPr>
        <p:txBody>
          <a:bodyPr rIns="10800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</a:t>
            </a:r>
            <a:br>
              <a:rPr lang="en-US" dirty="0" smtClean="0"/>
            </a:br>
            <a:r>
              <a:rPr lang="en-US" dirty="0" smtClean="0"/>
              <a:t>Job Description</a:t>
            </a:r>
            <a:br>
              <a:rPr lang="en-US" dirty="0" smtClean="0"/>
            </a:br>
            <a:r>
              <a:rPr lang="en-US" dirty="0" smtClean="0"/>
              <a:t>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xt (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671649"/>
            <a:ext cx="1584325" cy="3132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2124076" y="1671649"/>
            <a:ext cx="1585913" cy="3132125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  <a:lvl6pPr>
              <a:buClr>
                <a:schemeClr val="accent2"/>
              </a:buClr>
              <a:defRPr/>
            </a:lvl6pPr>
            <a:lvl7pPr>
              <a:buClr>
                <a:schemeClr val="accent2"/>
              </a:buClr>
              <a:defRPr/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 bwMode="gray">
          <a:xfrm>
            <a:off x="3886985" y="1671649"/>
            <a:ext cx="1585913" cy="3132125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  <a:lvl6pPr>
              <a:buClr>
                <a:schemeClr val="accent3"/>
              </a:buClr>
              <a:defRPr/>
            </a:lvl6pPr>
            <a:lvl7pPr>
              <a:buClr>
                <a:schemeClr val="accent3"/>
              </a:buClr>
              <a:defRPr/>
            </a:lvl7pPr>
            <a:lvl8pPr>
              <a:defRPr>
                <a:solidFill>
                  <a:schemeClr val="accent3"/>
                </a:solidFill>
              </a:defRPr>
            </a:lvl8pPr>
            <a:lvl9pPr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5649913" y="1671649"/>
            <a:ext cx="1585913" cy="3132125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defRPr>
                <a:solidFill>
                  <a:schemeClr val="accent4"/>
                </a:solidFill>
              </a:defRPr>
            </a:lvl8pPr>
            <a:lvl9pPr>
              <a:defRPr>
                <a:solidFill>
                  <a:schemeClr val="accent4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8776" y="1239838"/>
            <a:ext cx="1584325" cy="287797"/>
          </a:xfrm>
          <a:solidFill>
            <a:schemeClr val="accent1"/>
          </a:solidFill>
        </p:spPr>
        <p:txBody>
          <a:bodyPr wrap="square" lIns="72000" tIns="36000" rIns="72000" bIns="36000" anchor="ctr" anchorCtr="0"/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Topic 1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24076" y="1239838"/>
            <a:ext cx="1584325" cy="287797"/>
          </a:xfrm>
          <a:solidFill>
            <a:schemeClr val="accent2"/>
          </a:solidFill>
        </p:spPr>
        <p:txBody>
          <a:bodyPr wrap="square" lIns="72000" tIns="36000" rIns="72000" bIns="36000" anchor="ctr" anchorCtr="0"/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Topic 2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888573" y="1239838"/>
            <a:ext cx="1584325" cy="287797"/>
          </a:xfrm>
          <a:solidFill>
            <a:schemeClr val="accent3"/>
          </a:solidFill>
        </p:spPr>
        <p:txBody>
          <a:bodyPr wrap="square" lIns="72000" tIns="36000" rIns="72000" bIns="36000" anchor="ctr" anchorCtr="0"/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Topic 3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644193" y="1239838"/>
            <a:ext cx="1584325" cy="287797"/>
          </a:xfrm>
          <a:solidFill>
            <a:schemeClr val="accent4"/>
          </a:solidFill>
        </p:spPr>
        <p:txBody>
          <a:bodyPr wrap="square" lIns="72000" tIns="36000" rIns="72000" bIns="36000" anchor="ctr" anchorCtr="0"/>
          <a:lstStyle>
            <a:lvl1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300"/>
              </a:spcAft>
              <a:buNone/>
              <a:defRPr sz="1200" b="1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Topic 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43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2124075" y="1239837"/>
            <a:ext cx="5111751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79388" y="1239838"/>
            <a:ext cx="1763712" cy="3563937"/>
          </a:xfrm>
          <a:noFill/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6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3887790" y="1239837"/>
            <a:ext cx="3348037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79389" y="1239838"/>
            <a:ext cx="3529012" cy="3563937"/>
          </a:xfrm>
          <a:noFill/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3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5651502" y="1239837"/>
            <a:ext cx="1584325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79387" y="1239838"/>
            <a:ext cx="5292725" cy="3563937"/>
          </a:xfrm>
          <a:noFill/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8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X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79386" y="1239838"/>
            <a:ext cx="7237412" cy="3563937"/>
          </a:xfrm>
          <a:noFill/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53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gray">
          <a:xfrm>
            <a:off x="179389" y="2932113"/>
            <a:ext cx="8601075" cy="2052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07504" y="1"/>
            <a:ext cx="7309295" cy="1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2932113"/>
            <a:ext cx="8421685" cy="1871663"/>
          </a:xfrm>
          <a:solidFill>
            <a:srgbClr val="DD640C"/>
          </a:solidFill>
        </p:spPr>
        <p:txBody>
          <a:bodyPr lIns="108000" tIns="252000" rIns="108000" bIns="252000" anchor="ctr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Presentationtitle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to maximum 2 lines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358776" y="2751932"/>
            <a:ext cx="8605836" cy="180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8780464" y="2934376"/>
            <a:ext cx="184149" cy="18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_ Small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gray">
          <a:xfrm>
            <a:off x="7128284" y="203047"/>
            <a:ext cx="2015716" cy="11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07505" y="1"/>
            <a:ext cx="7380820" cy="1131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1"/>
          <p:cNvGrpSpPr>
            <a:grpSpLocks noChangeAspect="1"/>
          </p:cNvGrpSpPr>
          <p:nvPr userDrawn="1"/>
        </p:nvGrpSpPr>
        <p:grpSpPr bwMode="gray"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1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"/>
            <a:stretch/>
          </p:blipFill>
          <p:spPr bwMode="gray"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 userDrawn="1"/>
        </p:nvSpPr>
        <p:spPr bwMode="gray">
          <a:xfrm>
            <a:off x="179389" y="3604262"/>
            <a:ext cx="8601075" cy="13804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58775" y="1058863"/>
            <a:ext cx="8605838" cy="3740150"/>
          </a:xfrm>
          <a:noFill/>
          <a:ln>
            <a:noFill/>
          </a:ln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3604260"/>
            <a:ext cx="8601073" cy="1380489"/>
          </a:xfrm>
          <a:solidFill>
            <a:schemeClr val="accent1">
              <a:alpha val="70000"/>
            </a:schemeClr>
          </a:solidFill>
        </p:spPr>
        <p:txBody>
          <a:bodyPr vert="horz" lIns="108000" tIns="252000" rIns="0" bIns="0" rtlCol="0" anchor="t" anchorCtr="0">
            <a:noAutofit/>
          </a:bodyPr>
          <a:lstStyle>
            <a:lvl1pPr>
              <a:defRPr lang="de-DE" sz="20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3604261"/>
            <a:ext cx="8421689" cy="1199516"/>
          </a:xfrm>
          <a:noFill/>
        </p:spPr>
        <p:txBody>
          <a:bodyPr lIns="108000" tIns="252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Presentationtitle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to maximum</a:t>
            </a:r>
            <a:br>
              <a:rPr lang="en-US" dirty="0" smtClean="0"/>
            </a:br>
            <a:r>
              <a:rPr lang="en-US" dirty="0" smtClean="0"/>
              <a:t>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 bwMode="gray">
          <a:xfrm>
            <a:off x="7128284" y="203047"/>
            <a:ext cx="2015716" cy="11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07505" y="1"/>
            <a:ext cx="7380820" cy="1131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"/>
          <p:cNvGrpSpPr>
            <a:grpSpLocks noChangeAspect="1"/>
          </p:cNvGrpSpPr>
          <p:nvPr userDrawn="1"/>
        </p:nvGrpSpPr>
        <p:grpSpPr bwMode="gray"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2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"/>
            <a:stretch/>
          </p:blipFill>
          <p:spPr bwMode="gray"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 userDrawn="1"/>
        </p:nvSpPr>
        <p:spPr bwMode="gray">
          <a:xfrm>
            <a:off x="179388" y="2932113"/>
            <a:ext cx="8601075" cy="2052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58775" y="1058862"/>
            <a:ext cx="8605838" cy="3744913"/>
          </a:xfrm>
          <a:noFill/>
          <a:ln>
            <a:noFill/>
          </a:ln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2926794"/>
            <a:ext cx="8601073" cy="2057956"/>
          </a:xfrm>
          <a:solidFill>
            <a:schemeClr val="accent2">
              <a:alpha val="70000"/>
            </a:schemeClr>
          </a:solidFill>
        </p:spPr>
        <p:txBody>
          <a:bodyPr vert="horz" lIns="108000" tIns="252000" rIns="0" bIns="0" rtlCol="0" anchor="t" anchorCtr="0">
            <a:noAutofit/>
          </a:bodyPr>
          <a:lstStyle>
            <a:lvl1pPr>
              <a:defRPr lang="de-DE" sz="20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2932114"/>
            <a:ext cx="8421689" cy="1871662"/>
          </a:xfrm>
          <a:noFill/>
        </p:spPr>
        <p:txBody>
          <a:bodyPr lIns="108000" tIns="252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Presentationtitle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to maximum 2 lines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87786" y="3958431"/>
            <a:ext cx="4892676" cy="840025"/>
          </a:xfrm>
        </p:spPr>
        <p:txBody>
          <a:bodyPr rIns="108000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</a:t>
            </a:r>
            <a:br>
              <a:rPr lang="en-US" dirty="0" smtClean="0"/>
            </a:br>
            <a:r>
              <a:rPr lang="en-US" dirty="0" smtClean="0"/>
              <a:t>Job Description</a:t>
            </a:r>
            <a:br>
              <a:rPr lang="en-US" dirty="0" smtClean="0"/>
            </a:br>
            <a:r>
              <a:rPr lang="en-US" dirty="0" smtClean="0"/>
              <a:t>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 _ Small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gray">
          <a:xfrm>
            <a:off x="7128284" y="203047"/>
            <a:ext cx="2015716" cy="11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de-DE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07505" y="1"/>
            <a:ext cx="7380820" cy="1167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1"/>
          <p:cNvGrpSpPr>
            <a:grpSpLocks noChangeAspect="1"/>
          </p:cNvGrpSpPr>
          <p:nvPr userDrawn="1"/>
        </p:nvGrpSpPr>
        <p:grpSpPr bwMode="gray"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1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"/>
            <a:stretch/>
          </p:blipFill>
          <p:spPr bwMode="gray"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 userDrawn="1"/>
        </p:nvSpPr>
        <p:spPr bwMode="gray">
          <a:xfrm>
            <a:off x="179388" y="3604262"/>
            <a:ext cx="8601075" cy="1380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58775" y="1058863"/>
            <a:ext cx="8605838" cy="3744914"/>
          </a:xfrm>
          <a:noFill/>
          <a:ln>
            <a:noFill/>
          </a:ln>
        </p:spPr>
        <p:txBody>
          <a:bodyPr anchor="ctr"/>
          <a:lstStyle>
            <a:lvl1pPr algn="ctr">
              <a:defRPr i="1"/>
            </a:lvl1pPr>
          </a:lstStyle>
          <a:p>
            <a:r>
              <a:rPr lang="de-DE" dirty="0" smtClean="0"/>
              <a:t>Insert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icon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3604260"/>
            <a:ext cx="8601073" cy="1380489"/>
          </a:xfrm>
          <a:solidFill>
            <a:schemeClr val="accent2">
              <a:alpha val="70000"/>
            </a:schemeClr>
          </a:solidFill>
        </p:spPr>
        <p:txBody>
          <a:bodyPr vert="horz" lIns="108000" tIns="252000" rIns="0" bIns="0" rtlCol="0" anchor="t" anchorCtr="0">
            <a:noAutofit/>
          </a:bodyPr>
          <a:lstStyle>
            <a:lvl1pPr>
              <a:defRPr lang="de-DE" sz="20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8775" y="3604261"/>
            <a:ext cx="8421689" cy="1199516"/>
          </a:xfrm>
          <a:noFill/>
        </p:spPr>
        <p:txBody>
          <a:bodyPr lIns="108000" tIns="252000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Presentationtitle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up to maximum</a:t>
            </a:r>
            <a:br>
              <a:rPr lang="en-US" dirty="0" smtClean="0"/>
            </a:br>
            <a:r>
              <a:rPr lang="en-US" dirty="0" smtClean="0"/>
              <a:t>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1239838"/>
            <a:ext cx="6877050" cy="3563938"/>
          </a:xfrm>
          <a:noFill/>
        </p:spPr>
        <p:txBody>
          <a:bodyPr lIns="0" tIns="0" rIns="0" bIns="0"/>
          <a:lstStyle>
            <a:lvl1pPr marL="358775" indent="-358775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>
                <a:solidFill>
                  <a:schemeClr val="tx1"/>
                </a:solidFill>
              </a:defRPr>
            </a:lvl1pPr>
            <a:lvl2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2pPr>
            <a:lvl3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3pPr>
            <a:lvl4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4pPr>
            <a:lvl5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5pPr>
            <a:lvl6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6pPr>
            <a:lvl7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</a:defRPr>
            </a:lvl7pPr>
            <a:lvl8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 cap="none" baseline="0">
                <a:solidFill>
                  <a:schemeClr val="tx1"/>
                </a:solidFill>
              </a:defRPr>
            </a:lvl8pPr>
            <a:lvl9pPr marL="630000" indent="-27000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 cap="none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9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gray"/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62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>
            <a:lvl1pPr marL="180000" indent="-180000">
              <a:buClr>
                <a:schemeClr val="accent1"/>
              </a:buClr>
              <a:buFont typeface="Arial" panose="020B0604020202020204" pitchFamily="34" charset="0"/>
              <a:buChar char="■"/>
              <a:defRPr baseline="0"/>
            </a:lvl1pPr>
            <a:lvl2pPr marL="360000" indent="-180975">
              <a:buFont typeface="Arial" panose="020B0604020202020204" pitchFamily="34" charset="0"/>
              <a:buChar char="□"/>
              <a:defRPr/>
            </a:lvl2pPr>
            <a:lvl3pPr marL="540000" indent="-180000">
              <a:buFont typeface="Arial" panose="020B0604020202020204" pitchFamily="34" charset="0"/>
              <a:buChar char="–"/>
              <a:defRPr/>
            </a:lvl3pPr>
            <a:lvl4pPr marL="270000" indent="-270000">
              <a:buFont typeface="+mj-lt"/>
              <a:buAutoNum type="arabicPeriod"/>
              <a:defRPr/>
            </a:lvl4pPr>
            <a:lvl5pPr marL="540000" indent="-270000">
              <a:buFont typeface="+mj-lt"/>
              <a:buAutoNum type="alphaLcParenR"/>
              <a:defRPr/>
            </a:lvl5pPr>
            <a:lvl6pPr marL="0" indent="0">
              <a:spcBef>
                <a:spcPts val="400"/>
              </a:spcBef>
              <a:spcAft>
                <a:spcPts val="400"/>
              </a:spcAft>
              <a:buNone/>
              <a:defRPr sz="1600" cap="all" baseline="0">
                <a:solidFill>
                  <a:schemeClr val="accent1"/>
                </a:solidFill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1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358775" y="1239837"/>
            <a:ext cx="3349625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3886201" y="1239837"/>
            <a:ext cx="3349625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 smtClean="0"/>
              <a:t>Chart </a:t>
            </a:r>
            <a:fld id="{91D913BA-B0D8-4B51-9328-DFAA0B37030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358776" y="1239837"/>
            <a:ext cx="1584325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2124076" y="1239837"/>
            <a:ext cx="1585913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 bwMode="gray">
          <a:xfrm>
            <a:off x="3886985" y="1239837"/>
            <a:ext cx="1585913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5649913" y="1239837"/>
            <a:ext cx="1585913" cy="356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Speaker, Job Description, Date if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50"/>
          <p:cNvSpPr/>
          <p:nvPr/>
        </p:nvSpPr>
        <p:spPr bwMode="gray">
          <a:xfrm>
            <a:off x="177170" y="1"/>
            <a:ext cx="7238834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8776" y="108001"/>
            <a:ext cx="6877051" cy="927588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/>
          <a:p>
            <a:r>
              <a:rPr lang="de-DE" dirty="0" smtClean="0"/>
              <a:t>Write </a:t>
            </a:r>
            <a:r>
              <a:rPr lang="de-DE" dirty="0" err="1" smtClean="0"/>
              <a:t>your</a:t>
            </a:r>
            <a:r>
              <a:rPr lang="de-DE" dirty="0" smtClean="0"/>
              <a:t> title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maximum</a:t>
            </a:r>
            <a:r>
              <a:rPr lang="de-DE" dirty="0" smtClean="0"/>
              <a:t> 2 </a:t>
            </a:r>
            <a:r>
              <a:rPr lang="de-DE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8776" y="1239837"/>
            <a:ext cx="6877051" cy="3563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7416801" y="4155928"/>
            <a:ext cx="1547813" cy="467268"/>
          </a:xfrm>
          <a:prstGeom prst="rect">
            <a:avLst/>
          </a:prstGeom>
        </p:spPr>
        <p:txBody>
          <a:bodyPr vert="horz" lIns="108000" tIns="0" rIns="0" bIns="0" rtlCol="0" anchor="t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Thorsten</a:t>
            </a:r>
            <a:r>
              <a:rPr lang="en-US" sz="500" smtClean="0"/>
              <a:t> </a:t>
            </a:r>
            <a:r>
              <a:rPr lang="en-US" smtClean="0"/>
              <a:t>Papenbrock, PhD Candidate, </a:t>
            </a:r>
            <a:br>
              <a:rPr lang="en-US" smtClean="0"/>
            </a:br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of October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7416801" y="3562453"/>
            <a:ext cx="1547813" cy="521465"/>
          </a:xfrm>
          <a:prstGeom prst="rect">
            <a:avLst/>
          </a:prstGeom>
        </p:spPr>
        <p:txBody>
          <a:bodyPr vert="horz" lIns="108000" tIns="0" rIns="0" bIns="0" rtlCol="0" anchor="b"/>
          <a:lstStyle>
            <a:lvl1pPr algn="l"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Data Profiling in Metanome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16801" y="4623195"/>
            <a:ext cx="1547813" cy="180580"/>
          </a:xfrm>
          <a:prstGeom prst="rect">
            <a:avLst/>
          </a:prstGeom>
        </p:spPr>
        <p:txBody>
          <a:bodyPr vert="horz" lIns="108000" tIns="0" rIns="0" bIns="0" rtlCol="0" anchor="b"/>
          <a:lstStyle>
            <a:lvl1pPr algn="l">
              <a:defRPr sz="105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Chart </a:t>
            </a:r>
            <a:fld id="{91D913BA-B0D8-4B51-9328-DFAA0B370309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 bwMode="gray">
          <a:xfrm>
            <a:off x="-101695" y="1055849"/>
            <a:ext cx="99454" cy="3924294"/>
            <a:chOff x="-101696" y="1055849"/>
            <a:chExt cx="99454" cy="3924294"/>
          </a:xfrm>
        </p:grpSpPr>
        <p:cxnSp>
          <p:nvCxnSpPr>
            <p:cNvPr id="22" name="Straight Connector 21"/>
            <p:cNvCxnSpPr/>
            <p:nvPr userDrawn="1"/>
          </p:nvCxnSpPr>
          <p:spPr bwMode="gray">
            <a:xfrm>
              <a:off x="-101696" y="1055849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>
              <a:off x="-101696" y="1236027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>
              <a:off x="-101696" y="29283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>
              <a:off x="-101696" y="310848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>
              <a:off x="-74242" y="4799965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>
              <a:off x="-74242" y="498014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 bwMode="gray">
          <a:xfrm>
            <a:off x="9156605" y="1055849"/>
            <a:ext cx="99454" cy="3924294"/>
            <a:chOff x="-101696" y="1055849"/>
            <a:chExt cx="99454" cy="3924294"/>
          </a:xfrm>
        </p:grpSpPr>
        <p:cxnSp>
          <p:nvCxnSpPr>
            <p:cNvPr id="31" name="Straight Connector 30"/>
            <p:cNvCxnSpPr/>
            <p:nvPr userDrawn="1"/>
          </p:nvCxnSpPr>
          <p:spPr bwMode="gray">
            <a:xfrm>
              <a:off x="-101696" y="1055849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gray">
            <a:xfrm>
              <a:off x="-101696" y="1236027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gray">
            <a:xfrm>
              <a:off x="-101696" y="29283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-101696" y="310848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-74242" y="4799965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gray">
            <a:xfrm>
              <a:off x="-74242" y="498014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 bwMode="gray">
          <a:xfrm rot="5400000">
            <a:off x="4520765" y="-4456716"/>
            <a:ext cx="99454" cy="8786645"/>
            <a:chOff x="-101696" y="-3806503"/>
            <a:chExt cx="99454" cy="8786646"/>
          </a:xfrm>
        </p:grpSpPr>
        <p:cxnSp>
          <p:nvCxnSpPr>
            <p:cNvPr id="38" name="Straight Connector 37"/>
            <p:cNvCxnSpPr/>
            <p:nvPr userDrawn="1"/>
          </p:nvCxnSpPr>
          <p:spPr bwMode="gray">
            <a:xfrm>
              <a:off x="-101696" y="127143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gray">
            <a:xfrm>
              <a:off x="-101696" y="1451609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gray">
            <a:xfrm>
              <a:off x="-101696" y="3033236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gray">
            <a:xfrm>
              <a:off x="-101696" y="3213414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gray">
            <a:xfrm>
              <a:off x="-74242" y="4799965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gray">
            <a:xfrm>
              <a:off x="-74242" y="498014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gray">
            <a:xfrm>
              <a:off x="-101696" y="-494980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gray">
            <a:xfrm>
              <a:off x="-101696" y="-3148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gray">
            <a:xfrm>
              <a:off x="-101696" y="-225869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 bwMode="gray">
            <a:xfrm>
              <a:off x="-101696" y="-207851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 bwMode="gray">
            <a:xfrm>
              <a:off x="-101696" y="-38065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 bwMode="gray">
          <a:xfrm rot="5400000">
            <a:off x="4520765" y="826438"/>
            <a:ext cx="99454" cy="8786645"/>
            <a:chOff x="-101696" y="-3806503"/>
            <a:chExt cx="99454" cy="8786646"/>
          </a:xfrm>
        </p:grpSpPr>
        <p:cxnSp>
          <p:nvCxnSpPr>
            <p:cNvPr id="50" name="Straight Connector 49"/>
            <p:cNvCxnSpPr/>
            <p:nvPr userDrawn="1"/>
          </p:nvCxnSpPr>
          <p:spPr bwMode="gray">
            <a:xfrm>
              <a:off x="-101696" y="127143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 bwMode="gray">
            <a:xfrm>
              <a:off x="-101696" y="1451609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 bwMode="gray">
            <a:xfrm>
              <a:off x="-101696" y="3033236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 bwMode="gray">
            <a:xfrm>
              <a:off x="-101696" y="3213414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 bwMode="gray">
            <a:xfrm>
              <a:off x="-74242" y="4799965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 bwMode="gray">
            <a:xfrm>
              <a:off x="-74242" y="498014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 bwMode="gray">
            <a:xfrm>
              <a:off x="-101696" y="-494980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 bwMode="gray">
            <a:xfrm>
              <a:off x="-101696" y="-3148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 bwMode="gray">
            <a:xfrm>
              <a:off x="-101696" y="-2258691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 bwMode="gray">
            <a:xfrm>
              <a:off x="-101696" y="-207851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 bwMode="gray">
            <a:xfrm>
              <a:off x="-101696" y="-3806503"/>
              <a:ext cx="7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" name="Rectangle 2048"/>
          <p:cNvSpPr/>
          <p:nvPr/>
        </p:nvSpPr>
        <p:spPr bwMode="gray">
          <a:xfrm>
            <a:off x="7308304" y="2391730"/>
            <a:ext cx="1440160" cy="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 bwMode="gray">
          <a:xfrm>
            <a:off x="177170" y="1031579"/>
            <a:ext cx="7238834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11"/>
          <p:cNvGrpSpPr>
            <a:grpSpLocks noChangeAspect="1"/>
          </p:cNvGrpSpPr>
          <p:nvPr/>
        </p:nvGrpSpPr>
        <p:grpSpPr bwMode="gray"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62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12"/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35"/>
            <a:stretch/>
          </p:blipFill>
          <p:spPr bwMode="gray"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2048"/>
          <p:cNvSpPr/>
          <p:nvPr/>
        </p:nvSpPr>
        <p:spPr bwMode="gray">
          <a:xfrm>
            <a:off x="7596336" y="866274"/>
            <a:ext cx="1440160" cy="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62" r:id="rId5"/>
    <p:sldLayoutId id="2147483650" r:id="rId6"/>
    <p:sldLayoutId id="2147483664" r:id="rId7"/>
    <p:sldLayoutId id="2147483652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80000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270000" algn="l" defTabSz="9144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+mj-lt"/>
        <a:buAutoNum type="alphaLcParenR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2100"/>
        </a:lnSpc>
        <a:spcBef>
          <a:spcPts val="40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None/>
        <a:defRPr sz="1600" kern="1200" cap="all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21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b="0" kern="1200" cap="all" baseline="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21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600" b="0" kern="1200" cap="all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 bwMode="auto">
          <a:xfrm>
            <a:off x="358772" y="299521"/>
            <a:ext cx="6399729" cy="4498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800" dirty="0" smtClean="0"/>
              <a:t>Übung Datenbanksysteme I</a:t>
            </a:r>
            <a:br>
              <a:rPr lang="de-DE" sz="1800" dirty="0" smtClean="0"/>
            </a:br>
            <a:r>
              <a:rPr lang="de-DE" sz="2300" dirty="0" smtClean="0"/>
              <a:t>Embedded SQL, </a:t>
            </a:r>
            <a:r>
              <a:rPr lang="de-DE" sz="2300" dirty="0" err="1" smtClean="0"/>
              <a:t>Stored</a:t>
            </a:r>
            <a:r>
              <a:rPr lang="de-DE" sz="2300" dirty="0" smtClean="0"/>
              <a:t> </a:t>
            </a:r>
            <a:r>
              <a:rPr lang="de-DE" sz="2300" dirty="0" err="1" smtClean="0"/>
              <a:t>Procedures</a:t>
            </a:r>
            <a:r>
              <a:rPr lang="de-DE" sz="2300" dirty="0" smtClean="0"/>
              <a:t>, JDBC</a:t>
            </a:r>
            <a:endParaRPr lang="de-DE" sz="2300" dirty="0"/>
          </a:p>
        </p:txBody>
      </p:sp>
      <p:sp>
        <p:nvSpPr>
          <p:cNvPr id="8" name="Untertitel 3"/>
          <p:cNvSpPr txBox="1">
            <a:spLocks/>
          </p:cNvSpPr>
          <p:nvPr/>
        </p:nvSpPr>
        <p:spPr>
          <a:xfrm>
            <a:off x="3887786" y="3958431"/>
            <a:ext cx="4892676" cy="840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□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>
                <a:solidFill>
                  <a:schemeClr val="bg1"/>
                </a:solidFill>
              </a:rPr>
              <a:t>Thorsten </a:t>
            </a:r>
            <a:r>
              <a:rPr lang="de-DE" dirty="0" err="1" smtClean="0">
                <a:solidFill>
                  <a:schemeClr val="bg1"/>
                </a:solidFill>
              </a:rPr>
              <a:t>Papenbrock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100" dirty="0" smtClean="0">
                <a:solidFill>
                  <a:schemeClr val="bg1"/>
                </a:solidFill>
              </a:rPr>
              <a:t>G-3.1.09</a:t>
            </a:r>
            <a:r>
              <a:rPr lang="de-DE" sz="1100" dirty="0">
                <a:solidFill>
                  <a:schemeClr val="bg1"/>
                </a:solidFill>
              </a:rPr>
              <a:t>, Campus III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Hasso </a:t>
            </a:r>
            <a:r>
              <a:rPr lang="de-DE" sz="1100" dirty="0" smtClean="0">
                <a:solidFill>
                  <a:schemeClr val="bg1"/>
                </a:solidFill>
              </a:rPr>
              <a:t>Plattner Institut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einem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Ergebnis-Tupel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10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de-DE" sz="1400" dirty="0"/>
              <a:t>Host-Variablen deklarieren</a:t>
            </a:r>
            <a:br>
              <a:rPr lang="de-DE" sz="1400" dirty="0"/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BEGIN DECLARE SECTION;</a:t>
            </a:r>
            <a:r>
              <a:rPr lang="de-DE" sz="1400" b="1" dirty="0">
                <a:latin typeface="Courier New" pitchFamily="49" charset="0"/>
              </a:rPr>
              <a:t/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studioName</a:t>
            </a:r>
            <a:r>
              <a:rPr lang="de-DE" sz="1400" b="1" dirty="0">
                <a:latin typeface="Courier New" pitchFamily="49" charset="0"/>
              </a:rPr>
              <a:t>[50], 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[256];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SQLSTATE[6];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END DECLARE SECTION;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lvl="1" indent="-342900">
              <a:buClr>
                <a:srgbClr val="AF0034"/>
              </a:buClr>
              <a:buFont typeface="+mj-lt"/>
              <a:buAutoNum type="arabicPeriod" startAt="2"/>
              <a:tabLst>
                <a:tab pos="1701800" algn="l"/>
              </a:tabLst>
            </a:pPr>
            <a:r>
              <a:rPr lang="de-DE" sz="1400" dirty="0"/>
              <a:t>Anfrage </a:t>
            </a:r>
            <a:r>
              <a:rPr lang="de-DE" sz="1400" dirty="0" smtClean="0"/>
              <a:t>mit einem Ergebnis-</a:t>
            </a:r>
            <a:r>
              <a:rPr lang="de-DE" sz="1400" dirty="0" err="1" smtClean="0"/>
              <a:t>Tupel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</a:t>
            </a:r>
            <a:r>
              <a:rPr lang="en-US" sz="1400" b="1" kern="0" dirty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Name, </a:t>
            </a:r>
            <a:r>
              <a:rPr lang="en-US" sz="1400" b="1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Adresse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INTO</a:t>
            </a:r>
            <a:r>
              <a:rPr lang="en-US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400" b="1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studioName</a:t>
            </a:r>
            <a:r>
              <a:rPr lang="de-DE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:</a:t>
            </a:r>
            <a:r>
              <a:rPr lang="de-DE" sz="1400" b="1" kern="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studioAdr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Studio</a:t>
            </a:r>
            <a:br>
              <a:rPr lang="de-DE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DE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400" b="1" kern="0" dirty="0" smtClean="0">
                <a:solidFill>
                  <a:srgbClr val="FFFFFF">
                    <a:lumMod val="50000"/>
                  </a:srgbClr>
                </a:solidFill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sz="1400" b="1" kern="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id = 310;</a:t>
            </a:r>
            <a:endParaRPr lang="de-DE" sz="1400" b="1" kern="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 typeface="+mj-lt"/>
              <a:buAutoNum type="arabicPeriod" startAt="2"/>
              <a:tabLst>
                <a:tab pos="1701800" algn="l"/>
              </a:tabLst>
            </a:pPr>
            <a:endParaRPr lang="de-DE" sz="1400" dirty="0"/>
          </a:p>
        </p:txBody>
      </p:sp>
      <p:sp>
        <p:nvSpPr>
          <p:cNvPr id="28" name="Rechteck 27"/>
          <p:cNvSpPr/>
          <p:nvPr/>
        </p:nvSpPr>
        <p:spPr bwMode="auto">
          <a:xfrm>
            <a:off x="637904" y="3045327"/>
            <a:ext cx="6778898" cy="1008514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37904" y="1442482"/>
            <a:ext cx="6778898" cy="1018778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34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vielen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Ergebnis-Tupeln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11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de-DE" sz="1400" dirty="0"/>
              <a:t>Host-Variablen deklarieren</a:t>
            </a:r>
            <a:br>
              <a:rPr lang="de-DE" sz="1400" dirty="0"/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BEGIN DECLARE SECTION;</a:t>
            </a:r>
            <a:r>
              <a:rPr lang="de-DE" sz="1400" b="1" dirty="0">
                <a:latin typeface="Courier New" pitchFamily="49" charset="0"/>
              </a:rPr>
              <a:t/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studioName</a:t>
            </a:r>
            <a:r>
              <a:rPr lang="de-DE" sz="1400" b="1" dirty="0">
                <a:latin typeface="Courier New" pitchFamily="49" charset="0"/>
              </a:rPr>
              <a:t>[50], 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[256];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SQLSTATE[6];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END DECLARE SECTION;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lvl="1" indent="-342900">
              <a:buClr>
                <a:srgbClr val="AF0034"/>
              </a:buClr>
              <a:buFont typeface="+mj-lt"/>
              <a:buAutoNum type="arabicPeriod" startAt="2"/>
              <a:tabLst>
                <a:tab pos="1701800" algn="l"/>
              </a:tabLst>
            </a:pPr>
            <a:r>
              <a:rPr lang="de-DE" sz="1400" dirty="0"/>
              <a:t>Anfrage </a:t>
            </a:r>
            <a:r>
              <a:rPr lang="de-DE" sz="1400" dirty="0" smtClean="0"/>
              <a:t>mit vielen Ergebnis-</a:t>
            </a:r>
            <a:r>
              <a:rPr lang="de-DE" sz="1400" dirty="0" err="1" smtClean="0"/>
              <a:t>Tupeln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</p:txBody>
      </p:sp>
      <p:sp>
        <p:nvSpPr>
          <p:cNvPr id="29" name="Rechteck 28"/>
          <p:cNvSpPr/>
          <p:nvPr/>
        </p:nvSpPr>
        <p:spPr bwMode="auto">
          <a:xfrm>
            <a:off x="637904" y="1442482"/>
            <a:ext cx="6778898" cy="1018778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55633"/>
            <a:ext cx="4032448" cy="19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83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vielen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Ergebnis-Tupeln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12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92264" y="1165171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5000"/>
              </a:lnSpc>
              <a:buNone/>
            </a:pP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printGehaltsBereiche</a:t>
            </a:r>
            <a:r>
              <a:rPr lang="de-DE" sz="1100" b="1" dirty="0">
                <a:latin typeface="Courier New" pitchFamily="49" charset="0"/>
              </a:rPr>
              <a:t>() {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/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endParaRPr lang="de-DE" sz="1100" b="1" dirty="0" smtClean="0">
              <a:latin typeface="Courier New" pitchFamily="49" charset="0"/>
            </a:endParaRPr>
          </a:p>
          <a:p>
            <a:pPr lvl="1">
              <a:lnSpc>
                <a:spcPct val="95000"/>
              </a:lnSpc>
              <a:buNone/>
            </a:pPr>
            <a:r>
              <a:rPr lang="de-DE" sz="400" b="1" dirty="0" smtClean="0">
                <a:latin typeface="Courier New" pitchFamily="49" charset="0"/>
              </a:rPr>
              <a:t/>
            </a:r>
            <a:br>
              <a:rPr lang="de-DE" sz="4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/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  <a:br>
              <a:rPr lang="de-DE" sz="1100" b="1" dirty="0" smtClean="0">
                <a:latin typeface="Courier New" pitchFamily="49" charset="0"/>
              </a:rPr>
            </a:br>
            <a:endParaRPr lang="de-DE" sz="1100" b="1" dirty="0" smtClean="0">
              <a:latin typeface="Courier New" pitchFamily="49" charset="0"/>
            </a:endParaRP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endParaRPr lang="de-DE" sz="1100" b="1" dirty="0" smtClean="0">
              <a:latin typeface="Courier New" pitchFamily="49" charset="0"/>
            </a:endParaRPr>
          </a:p>
          <a:p>
            <a:pPr lvl="1">
              <a:lnSpc>
                <a:spcPct val="95000"/>
              </a:lnSpc>
              <a:buNone/>
            </a:pPr>
            <a:r>
              <a:rPr lang="de-DE" sz="400" b="1" dirty="0" smtClean="0">
                <a:latin typeface="Courier New" pitchFamily="49" charset="0"/>
              </a:rPr>
              <a:t/>
            </a:r>
            <a:br>
              <a:rPr lang="de-DE" sz="4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/>
            </a:r>
            <a:br>
              <a:rPr lang="de-DE" sz="1100" b="1" dirty="0" smtClean="0">
                <a:latin typeface="Courier New" pitchFamily="49" charset="0"/>
              </a:rPr>
            </a:br>
            <a:r>
              <a:rPr lang="de-DE" sz="1100" b="1" dirty="0" smtClean="0">
                <a:latin typeface="Courier New" pitchFamily="49" charset="0"/>
              </a:rPr>
              <a:t>	</a:t>
            </a:r>
          </a:p>
          <a:p>
            <a:pPr lvl="1">
              <a:lnSpc>
                <a:spcPct val="95000"/>
              </a:lnSpc>
              <a:buNone/>
            </a:pPr>
            <a:r>
              <a:rPr lang="de-DE" sz="1100" b="1" dirty="0" smtClean="0">
                <a:latin typeface="Courier New" pitchFamily="49" charset="0"/>
              </a:rPr>
              <a:t>}</a:t>
            </a:r>
            <a:endParaRPr lang="de-DE" sz="1100" b="1" dirty="0">
              <a:latin typeface="Courier New" pitchFamily="49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84164" y="1131590"/>
            <a:ext cx="7232637" cy="3888432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27446" y="1408003"/>
            <a:ext cx="327846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1: Anzahl Manager = 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39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43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31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9: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12: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13: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Stellen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14: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Anzahl Manager =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19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vielen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Ergebnis-Tupeln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13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92264" y="1165171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5000"/>
              </a:lnSpc>
              <a:buNone/>
            </a:pP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printGehaltsBereiche</a:t>
            </a:r>
            <a:r>
              <a:rPr lang="de-DE" sz="1100" b="1" dirty="0">
                <a:latin typeface="Courier New" pitchFamily="49" charset="0"/>
              </a:rPr>
              <a:t>() {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de-DE" sz="1100" b="1" dirty="0">
                <a:latin typeface="Courier New" pitchFamily="49" charset="0"/>
              </a:rPr>
              <a:t> i, stellen,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[15];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BEGIN DECLARE SECTION;</a:t>
            </a: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; </a:t>
            </a: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100" b="1" dirty="0">
                <a:latin typeface="Courier New" pitchFamily="49" charset="0"/>
              </a:rPr>
              <a:t> SQLSTATE[6];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END DECLARE SECTION;</a:t>
            </a:r>
            <a:b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DECLARE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CURSOR FOR</a:t>
            </a: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SELECT</a:t>
            </a:r>
            <a:r>
              <a:rPr lang="de-DE" sz="1100" b="1" dirty="0">
                <a:latin typeface="Courier New" pitchFamily="49" charset="0"/>
              </a:rPr>
              <a:t> Gehalt 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FROM</a:t>
            </a:r>
            <a:r>
              <a:rPr lang="de-DE" sz="1100" b="1" dirty="0">
                <a:latin typeface="Courier New" pitchFamily="49" charset="0"/>
              </a:rPr>
              <a:t> Manager;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OPEN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for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(i = 0; i &lt; 15; i++)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[i] = 0;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while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(1) {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FETCH FROM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INTO</a:t>
            </a:r>
            <a:r>
              <a:rPr lang="de-DE" sz="1100" b="1" dirty="0">
                <a:latin typeface="Courier New" pitchFamily="49" charset="0"/>
              </a:rPr>
              <a:t> :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</a:t>
            </a:r>
            <a:r>
              <a:rPr lang="de-DE" sz="1100" b="1" dirty="0" err="1">
                <a:latin typeface="Courier New" pitchFamily="49" charset="0"/>
              </a:rPr>
              <a:t>strcmp</a:t>
            </a:r>
            <a:r>
              <a:rPr lang="de-DE" sz="1100" b="1" dirty="0">
                <a:latin typeface="Courier New" pitchFamily="49" charset="0"/>
              </a:rPr>
              <a:t>(SQLSTATE,“02000“)) break;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stellen = 1;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while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((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 /= 10) &gt; 0) stellen++;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(stellen &lt; 15)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[stellen]++;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}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CLOSE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for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(i = 0; i &lt; 15; i++)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printf</a:t>
            </a:r>
            <a:r>
              <a:rPr lang="de-DE" sz="1100" b="1" dirty="0">
                <a:latin typeface="Courier New" pitchFamily="49" charset="0"/>
              </a:rPr>
              <a:t>(„Stellen = %d: Anzahl Manager = %d\n“, i,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[i]);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1100" b="1" dirty="0" smtClean="0">
                <a:latin typeface="Courier New" pitchFamily="49" charset="0"/>
              </a:rPr>
              <a:t>}</a:t>
            </a:r>
            <a:endParaRPr lang="de-DE" sz="1100" b="1" dirty="0">
              <a:latin typeface="Courier New" pitchFamily="49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84164" y="1131590"/>
            <a:ext cx="7232637" cy="3888432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37064" y="1332374"/>
            <a:ext cx="4680520" cy="1440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43204" y="1506870"/>
            <a:ext cx="4680520" cy="4888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49680" y="2023590"/>
            <a:ext cx="3618264" cy="4888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43204" y="2571750"/>
            <a:ext cx="3618264" cy="299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58816" y="2862664"/>
            <a:ext cx="4664908" cy="11492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37064" y="4098258"/>
            <a:ext cx="3918912" cy="2736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29030" y="4428718"/>
            <a:ext cx="5539898" cy="4888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ige Legende 14"/>
          <p:cNvSpPr/>
          <p:nvPr/>
        </p:nvSpPr>
        <p:spPr bwMode="auto">
          <a:xfrm>
            <a:off x="5204837" y="1607154"/>
            <a:ext cx="2086847" cy="604556"/>
          </a:xfrm>
          <a:prstGeom prst="wedgeRectCallout">
            <a:avLst>
              <a:gd name="adj1" fmla="val -105825"/>
              <a:gd name="adj2" fmla="val 33714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deklarieren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 öffnen</a:t>
            </a:r>
          </a:p>
        </p:txBody>
      </p:sp>
      <p:sp>
        <p:nvSpPr>
          <p:cNvPr id="16" name="Rechteckige Legende 15"/>
          <p:cNvSpPr/>
          <p:nvPr/>
        </p:nvSpPr>
        <p:spPr bwMode="auto">
          <a:xfrm>
            <a:off x="5204832" y="3939902"/>
            <a:ext cx="2086847" cy="354756"/>
          </a:xfrm>
          <a:prstGeom prst="wedgeRectCallout">
            <a:avLst>
              <a:gd name="adj1" fmla="val -151336"/>
              <a:gd name="adj2" fmla="val 23400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schließen</a:t>
            </a:r>
          </a:p>
        </p:txBody>
      </p:sp>
      <p:sp>
        <p:nvSpPr>
          <p:cNvPr id="17" name="Rechteckige Legende 16"/>
          <p:cNvSpPr/>
          <p:nvPr/>
        </p:nvSpPr>
        <p:spPr bwMode="auto">
          <a:xfrm>
            <a:off x="5204834" y="3174102"/>
            <a:ext cx="2086847" cy="354756"/>
          </a:xfrm>
          <a:prstGeom prst="wedgeRectCallout">
            <a:avLst>
              <a:gd name="adj1" fmla="val -104097"/>
              <a:gd name="adj2" fmla="val -20206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Symbol"/>
              </a:rPr>
              <a:t>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 DATA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hteckige Legende 17"/>
          <p:cNvSpPr/>
          <p:nvPr/>
        </p:nvSpPr>
        <p:spPr bwMode="auto">
          <a:xfrm>
            <a:off x="5204833" y="2382484"/>
            <a:ext cx="2086847" cy="604556"/>
          </a:xfrm>
          <a:prstGeom prst="wedgeRectCallout">
            <a:avLst>
              <a:gd name="adj1" fmla="val -80606"/>
              <a:gd name="adj2" fmla="val 55520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Tupel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abrufen 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weitersetzen</a:t>
            </a:r>
          </a:p>
        </p:txBody>
      </p:sp>
    </p:spTree>
    <p:extLst>
      <p:ext uri="{BB962C8B-B14F-4D97-AF65-F5344CB8AC3E}">
        <p14:creationId xmlns:p14="http://schemas.microsoft.com/office/powerpoint/2010/main" val="5960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vielen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Ergebnis-Tupeln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14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92264" y="1165171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5000"/>
              </a:lnSpc>
              <a:buNone/>
            </a:pP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printGehaltsBereiche</a:t>
            </a:r>
            <a:r>
              <a:rPr lang="de-DE" sz="1100" b="1" dirty="0">
                <a:latin typeface="Courier New" pitchFamily="49" charset="0"/>
              </a:rPr>
              <a:t>() {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de-DE" sz="1100" b="1" dirty="0">
                <a:latin typeface="Courier New" pitchFamily="49" charset="0"/>
              </a:rPr>
              <a:t> i, stellen,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[15];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BEGIN DECLARE SECTION;</a:t>
            </a: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; </a:t>
            </a:r>
            <a:r>
              <a:rPr lang="de-DE" sz="11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100" b="1" dirty="0">
                <a:latin typeface="Courier New" pitchFamily="49" charset="0"/>
              </a:rPr>
              <a:t> SQLSTATE[6];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END DECLARE SECTION;</a:t>
            </a:r>
            <a:b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DECLARE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CURSOR FOR</a:t>
            </a:r>
            <a:r>
              <a:rPr lang="de-DE" sz="1100" b="1" dirty="0">
                <a:latin typeface="Courier New" pitchFamily="49" charset="0"/>
              </a:rPr>
              <a:t/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SELECT</a:t>
            </a:r>
            <a:r>
              <a:rPr lang="de-DE" sz="1100" b="1" dirty="0">
                <a:latin typeface="Courier New" pitchFamily="49" charset="0"/>
              </a:rPr>
              <a:t> Gehalt 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FROM</a:t>
            </a:r>
            <a:r>
              <a:rPr lang="de-DE" sz="1100" b="1" dirty="0">
                <a:latin typeface="Courier New" pitchFamily="49" charset="0"/>
              </a:rPr>
              <a:t> Manager;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OPEN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600" b="1" dirty="0">
                <a:latin typeface="Courier New" pitchFamily="49" charset="0"/>
              </a:rPr>
              <a:t/>
            </a:r>
            <a:br>
              <a:rPr lang="de-DE" sz="6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for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(i = 0; i &lt; 15; i++)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[i] = 0;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while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(1) {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FETCH FROM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 </a:t>
            </a:r>
            <a:r>
              <a:rPr lang="de-DE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INTO</a:t>
            </a:r>
            <a:r>
              <a:rPr lang="de-DE" sz="1100" b="1" dirty="0">
                <a:latin typeface="Courier New" pitchFamily="49" charset="0"/>
              </a:rPr>
              <a:t> :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</a:t>
            </a:r>
            <a:r>
              <a:rPr lang="de-DE" sz="1100" b="1" dirty="0" err="1">
                <a:latin typeface="Courier New" pitchFamily="49" charset="0"/>
              </a:rPr>
              <a:t>strcmp</a:t>
            </a:r>
            <a:r>
              <a:rPr lang="de-DE" sz="1100" b="1" dirty="0">
                <a:latin typeface="Courier New" pitchFamily="49" charset="0"/>
              </a:rPr>
              <a:t>(SQLSTATE,“02000“)) break;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stellen = 1;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while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((</a:t>
            </a:r>
            <a:r>
              <a:rPr lang="de-DE" sz="1100" b="1" dirty="0" err="1">
                <a:latin typeface="Courier New" pitchFamily="49" charset="0"/>
              </a:rPr>
              <a:t>gehalt</a:t>
            </a:r>
            <a:r>
              <a:rPr lang="de-DE" sz="1100" b="1" dirty="0">
                <a:latin typeface="Courier New" pitchFamily="49" charset="0"/>
              </a:rPr>
              <a:t> /= 10) &gt; 0) stellen++;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if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(stellen &lt; 15)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[stellen]++;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}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>
                <a:solidFill>
                  <a:srgbClr val="7030A0"/>
                </a:solidFill>
                <a:latin typeface="Courier New" pitchFamily="49" charset="0"/>
              </a:rPr>
              <a:t>EXEC SQL CLOSE </a:t>
            </a:r>
            <a:r>
              <a:rPr lang="de-DE" sz="1100" b="1" dirty="0" err="1">
                <a:latin typeface="Courier New" pitchFamily="49" charset="0"/>
              </a:rPr>
              <a:t>managerCursor</a:t>
            </a:r>
            <a:r>
              <a:rPr lang="de-DE" sz="1100" b="1" dirty="0">
                <a:latin typeface="Courier New" pitchFamily="49" charset="0"/>
              </a:rPr>
              <a:t>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400" b="1" dirty="0">
                <a:latin typeface="Courier New" pitchFamily="49" charset="0"/>
              </a:rPr>
              <a:t/>
            </a:r>
            <a:br>
              <a:rPr lang="de-DE" sz="400" b="1" dirty="0">
                <a:latin typeface="Courier New" pitchFamily="49" charset="0"/>
              </a:rPr>
            </a:b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for</a:t>
            </a:r>
            <a:r>
              <a:rPr lang="de-DE" sz="1100" b="1" dirty="0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 </a:t>
            </a:r>
            <a:r>
              <a:rPr lang="de-DE" sz="1100" b="1" dirty="0">
                <a:latin typeface="Courier New" pitchFamily="49" charset="0"/>
              </a:rPr>
              <a:t>(i = 0; i &lt; 15; i++)</a:t>
            </a:r>
            <a:br>
              <a:rPr lang="de-DE" sz="1100" b="1" dirty="0">
                <a:latin typeface="Courier New" pitchFamily="49" charset="0"/>
              </a:rPr>
            </a:br>
            <a:r>
              <a:rPr lang="de-DE" sz="1100" b="1" dirty="0">
                <a:latin typeface="Courier New" pitchFamily="49" charset="0"/>
              </a:rPr>
              <a:t>	</a:t>
            </a:r>
            <a:r>
              <a:rPr lang="de-DE" sz="1100" b="1" dirty="0" err="1">
                <a:solidFill>
                  <a:schemeClr val="accent4">
                    <a:lumMod val="75000"/>
                  </a:schemeClr>
                </a:solidFill>
                <a:latin typeface="Courier New" pitchFamily="49" charset="0"/>
              </a:rPr>
              <a:t>printf</a:t>
            </a:r>
            <a:r>
              <a:rPr lang="de-DE" sz="1100" b="1" dirty="0">
                <a:latin typeface="Courier New" pitchFamily="49" charset="0"/>
              </a:rPr>
              <a:t>(„Stellen = %d: Anzahl Manager = %d\n“, i, </a:t>
            </a:r>
            <a:r>
              <a:rPr lang="de-DE" sz="1100" b="1" dirty="0" err="1">
                <a:latin typeface="Courier New" pitchFamily="49" charset="0"/>
              </a:rPr>
              <a:t>counts</a:t>
            </a:r>
            <a:r>
              <a:rPr lang="de-DE" sz="1100" b="1" dirty="0">
                <a:latin typeface="Courier New" pitchFamily="49" charset="0"/>
              </a:rPr>
              <a:t>[i]);</a:t>
            </a:r>
          </a:p>
          <a:p>
            <a:pPr lvl="1">
              <a:lnSpc>
                <a:spcPct val="95000"/>
              </a:lnSpc>
              <a:buNone/>
            </a:pPr>
            <a:r>
              <a:rPr lang="de-DE" sz="1100" b="1" dirty="0" smtClean="0">
                <a:latin typeface="Courier New" pitchFamily="49" charset="0"/>
              </a:rPr>
              <a:t>}</a:t>
            </a:r>
            <a:endParaRPr lang="de-DE" sz="1100" b="1" dirty="0">
              <a:latin typeface="Courier New" pitchFamily="49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84164" y="1131590"/>
            <a:ext cx="7232637" cy="3888432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5" name="Rechteckige Legende 14"/>
          <p:cNvSpPr/>
          <p:nvPr/>
        </p:nvSpPr>
        <p:spPr bwMode="auto">
          <a:xfrm>
            <a:off x="5204837" y="1607154"/>
            <a:ext cx="2086847" cy="604556"/>
          </a:xfrm>
          <a:prstGeom prst="wedgeRectCallout">
            <a:avLst>
              <a:gd name="adj1" fmla="val -105825"/>
              <a:gd name="adj2" fmla="val 33714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deklarieren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und öffnen</a:t>
            </a:r>
          </a:p>
        </p:txBody>
      </p:sp>
      <p:sp>
        <p:nvSpPr>
          <p:cNvPr id="16" name="Rechteckige Legende 15"/>
          <p:cNvSpPr/>
          <p:nvPr/>
        </p:nvSpPr>
        <p:spPr bwMode="auto">
          <a:xfrm>
            <a:off x="5204832" y="3939902"/>
            <a:ext cx="2086847" cy="354756"/>
          </a:xfrm>
          <a:prstGeom prst="wedgeRectCallout">
            <a:avLst>
              <a:gd name="adj1" fmla="val -151336"/>
              <a:gd name="adj2" fmla="val 23400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schließen</a:t>
            </a:r>
          </a:p>
        </p:txBody>
      </p:sp>
      <p:sp>
        <p:nvSpPr>
          <p:cNvPr id="17" name="Rechteckige Legende 16"/>
          <p:cNvSpPr/>
          <p:nvPr/>
        </p:nvSpPr>
        <p:spPr bwMode="auto">
          <a:xfrm>
            <a:off x="5204834" y="3174102"/>
            <a:ext cx="2086847" cy="354756"/>
          </a:xfrm>
          <a:prstGeom prst="wedgeRectCallout">
            <a:avLst>
              <a:gd name="adj1" fmla="val -104097"/>
              <a:gd name="adj2" fmla="val -20206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Symbol"/>
              </a:rPr>
              <a:t>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NO DATA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" name="Rechteckige Legende 17"/>
          <p:cNvSpPr/>
          <p:nvPr/>
        </p:nvSpPr>
        <p:spPr bwMode="auto">
          <a:xfrm>
            <a:off x="5204833" y="2382484"/>
            <a:ext cx="2086847" cy="604556"/>
          </a:xfrm>
          <a:prstGeom prst="wedgeRectCallout">
            <a:avLst>
              <a:gd name="adj1" fmla="val -80606"/>
              <a:gd name="adj2" fmla="val 55520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Tupel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abrufen und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Cursor weitersetzen</a:t>
            </a:r>
          </a:p>
        </p:txBody>
      </p:sp>
    </p:spTree>
    <p:extLst>
      <p:ext uri="{BB962C8B-B14F-4D97-AF65-F5344CB8AC3E}">
        <p14:creationId xmlns:p14="http://schemas.microsoft.com/office/powerpoint/2010/main" val="8318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Übersicht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Einbettung</a:t>
            </a:r>
            <a:r>
              <a:rPr lang="en-US" sz="2400" dirty="0" smtClean="0"/>
              <a:t> von SQL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15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1718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Embedded SQL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6997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Stored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Procedures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5207323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OCL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nd JDBC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718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6997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20732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2" y="1717095"/>
            <a:ext cx="2032728" cy="20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737376" y="24258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 w="12700">
                  <a:solidFill>
                    <a:srgbClr val="60676A">
                      <a:satMod val="155000"/>
                    </a:srgbClr>
                  </a:solidFill>
                  <a:prstDash val="solid"/>
                </a:ln>
                <a:solidFill>
                  <a:srgbClr val="8E949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SQL</a:t>
            </a:r>
            <a:endParaRPr kumimoji="0" lang="de-DE" sz="3200" b="1" i="0" u="none" strike="noStrike" kern="0" cap="none" spc="0" normalizeH="0" baseline="0" noProof="0" dirty="0">
              <a:ln w="12700">
                <a:solidFill>
                  <a:srgbClr val="60676A">
                    <a:satMod val="155000"/>
                  </a:srgbClr>
                </a:solidFill>
                <a:prstDash val="solid"/>
              </a:ln>
              <a:solidFill>
                <a:srgbClr val="8E949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2773902" y="2087349"/>
            <a:ext cx="2037659" cy="15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llipse 35"/>
          <p:cNvSpPr/>
          <p:nvPr/>
        </p:nvSpPr>
        <p:spPr bwMode="auto">
          <a:xfrm>
            <a:off x="3241948" y="2486304"/>
            <a:ext cx="652406" cy="644056"/>
          </a:xfrm>
          <a:prstGeom prst="ellipse">
            <a:avLst/>
          </a:prstGeom>
          <a:solidFill>
            <a:srgbClr val="8E9496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7" name="Picture 4" descr="http://www.ruehberg.de/Anwendungen/a_Lupe-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8" y="2405701"/>
            <a:ext cx="1430487" cy="10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Diagramm 37"/>
          <p:cNvGraphicFramePr/>
          <p:nvPr>
            <p:extLst>
              <p:ext uri="{D42A27DB-BD31-4B8C-83A1-F6EECF244321}">
                <p14:modId xmlns:p14="http://schemas.microsoft.com/office/powerpoint/2010/main" val="1449929744"/>
              </p:ext>
            </p:extLst>
          </p:nvPr>
        </p:nvGraphicFramePr>
        <p:xfrm>
          <a:off x="3331698" y="2695522"/>
          <a:ext cx="536514" cy="23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5417352" y="2186429"/>
            <a:ext cx="1775789" cy="13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8144" y="1337553"/>
            <a:ext cx="827531" cy="10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5076056" y="1182835"/>
            <a:ext cx="2412627" cy="383718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1141" y="1203598"/>
            <a:ext cx="2412627" cy="383718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31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err="1" smtClean="0"/>
              <a:t>Stored</a:t>
            </a:r>
            <a:r>
              <a:rPr lang="de-DE" sz="1600" dirty="0" smtClean="0"/>
              <a:t> </a:t>
            </a:r>
            <a:r>
              <a:rPr lang="de-DE" sz="1600" dirty="0" err="1" smtClean="0"/>
              <a:t>Procedures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Konzept</a:t>
            </a:r>
            <a:r>
              <a:rPr lang="en-US" sz="2400" dirty="0" smtClean="0"/>
              <a:t> und </a:t>
            </a:r>
            <a:r>
              <a:rPr lang="en-US" sz="2400" dirty="0" err="1" smtClean="0"/>
              <a:t>Umsetzung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16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b="1" kern="0" dirty="0" err="1">
                <a:solidFill>
                  <a:srgbClr val="000000"/>
                </a:solidFill>
              </a:rPr>
              <a:t>Persistant</a:t>
            </a:r>
            <a:r>
              <a:rPr lang="de-DE" sz="1400" b="1" kern="0" dirty="0">
                <a:solidFill>
                  <a:srgbClr val="000000"/>
                </a:solidFill>
              </a:rPr>
              <a:t> </a:t>
            </a:r>
            <a:r>
              <a:rPr lang="de-DE" sz="1400" b="1" kern="0" dirty="0" err="1">
                <a:solidFill>
                  <a:srgbClr val="000000"/>
                </a:solidFill>
              </a:rPr>
              <a:t>Stored</a:t>
            </a:r>
            <a:r>
              <a:rPr lang="de-DE" sz="1400" b="1" kern="0" dirty="0">
                <a:solidFill>
                  <a:srgbClr val="000000"/>
                </a:solidFill>
              </a:rPr>
              <a:t> Modules (PSM</a:t>
            </a:r>
            <a:r>
              <a:rPr lang="de-DE" sz="1400" b="1" kern="0" dirty="0" smtClean="0">
                <a:solidFill>
                  <a:srgbClr val="000000"/>
                </a:solidFill>
              </a:rPr>
              <a:t>)</a:t>
            </a:r>
            <a:endParaRPr lang="de-DE" sz="1400" b="1" kern="0" dirty="0">
              <a:solidFill>
                <a:srgbClr val="000000"/>
              </a:solidFill>
            </a:endParaRP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kern="0" dirty="0">
                <a:solidFill>
                  <a:srgbClr val="000000"/>
                </a:solidFill>
              </a:rPr>
              <a:t>„Gespeicherte Prozeduren“, engl. </a:t>
            </a:r>
            <a:r>
              <a:rPr lang="de-DE" sz="1400" i="1" kern="0" dirty="0" err="1">
                <a:solidFill>
                  <a:srgbClr val="000000"/>
                </a:solidFill>
              </a:rPr>
              <a:t>Stored</a:t>
            </a:r>
            <a:r>
              <a:rPr lang="de-DE" sz="1400" i="1" kern="0" dirty="0">
                <a:solidFill>
                  <a:srgbClr val="000000"/>
                </a:solidFill>
              </a:rPr>
              <a:t> </a:t>
            </a:r>
            <a:r>
              <a:rPr lang="de-DE" sz="1400" i="1" kern="0" dirty="0" err="1">
                <a:solidFill>
                  <a:srgbClr val="000000"/>
                </a:solidFill>
              </a:rPr>
              <a:t>Procedures</a:t>
            </a:r>
            <a:endParaRPr lang="de-DE" sz="1400" i="1" kern="0" dirty="0">
              <a:solidFill>
                <a:srgbClr val="000000"/>
              </a:solidFill>
            </a:endParaRP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kern="0" dirty="0">
                <a:solidFill>
                  <a:srgbClr val="000000"/>
                </a:solidFill>
              </a:rPr>
              <a:t>Speichern Prozeduren als Datenbankelemente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kern="0" dirty="0">
                <a:solidFill>
                  <a:srgbClr val="000000"/>
                </a:solidFill>
              </a:rPr>
              <a:t>Mischen SQL und Programmiersprache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kern="0" dirty="0">
                <a:solidFill>
                  <a:srgbClr val="000000"/>
                </a:solidFill>
              </a:rPr>
              <a:t>Können in regulären SQL Ausdrücken verwendet werden</a:t>
            </a:r>
          </a:p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endParaRPr lang="de-DE" altLang="zh-CN" sz="1000" b="1" kern="0" dirty="0">
              <a:solidFill>
                <a:srgbClr val="7030A0"/>
              </a:solidFill>
              <a:latin typeface="Courier New" pitchFamily="49" charset="0"/>
              <a:ea typeface="SimSun" pitchFamily="2" charset="-122"/>
            </a:endParaRPr>
          </a:p>
          <a:p>
            <a:pPr lvl="0">
              <a:buClr>
                <a:srgbClr val="AF0034"/>
              </a:buClr>
            </a:pPr>
            <a:r>
              <a:rPr lang="de-DE" altLang="zh-CN" sz="1400" b="1" kern="0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400" b="1" kern="0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CREATE PROCEDURE 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&lt;Name&gt;(&lt;Parameter in/out&gt;)</a:t>
            </a:r>
            <a:b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</a:b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		&lt;</a:t>
            </a:r>
            <a:r>
              <a:rPr lang="en-US" altLang="zh-CN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Lokale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Variablendeklarationen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&gt;</a:t>
            </a:r>
          </a:p>
          <a:p>
            <a:pPr lvl="0">
              <a:buClr>
                <a:srgbClr val="AF0034"/>
              </a:buClr>
            </a:pP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		&lt;Body der </a:t>
            </a:r>
            <a:r>
              <a:rPr lang="en-US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Prozedur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&gt;;</a:t>
            </a:r>
          </a:p>
          <a:p>
            <a:pPr lvl="0">
              <a:buClr>
                <a:srgbClr val="AF0034"/>
              </a:buClr>
            </a:pPr>
            <a:endParaRPr lang="en-US" sz="1000" b="1" kern="0" dirty="0">
              <a:solidFill>
                <a:srgbClr val="000000"/>
              </a:solidFill>
              <a:latin typeface="Courier New" pitchFamily="49" charset="0"/>
              <a:ea typeface="SimSun" pitchFamily="2" charset="-122"/>
            </a:endParaRPr>
          </a:p>
          <a:p>
            <a:pPr lvl="0">
              <a:buClr>
                <a:srgbClr val="AF0034"/>
              </a:buClr>
            </a:pP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400" b="1" kern="0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CREATE FUNCTION 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&lt;Name&gt;(&lt;Parameter in&gt;) </a:t>
            </a:r>
            <a:r>
              <a:rPr lang="en-US" altLang="zh-CN" sz="1400" b="1" kern="0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RETURNS 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&lt;</a:t>
            </a:r>
            <a:r>
              <a:rPr lang="en-US" altLang="zh-CN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Typ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&gt;</a:t>
            </a:r>
            <a:b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</a:b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		&lt;</a:t>
            </a:r>
            <a:r>
              <a:rPr lang="en-US" altLang="zh-CN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Lokale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Variablendeklarationen</a:t>
            </a:r>
            <a:r>
              <a:rPr lang="en-US" altLang="zh-CN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&gt;</a:t>
            </a:r>
          </a:p>
          <a:p>
            <a:pPr lvl="0">
              <a:buClr>
                <a:srgbClr val="AF0034"/>
              </a:buClr>
            </a:pP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		&lt;Body der </a:t>
            </a:r>
            <a:r>
              <a:rPr lang="en-US" sz="1400" b="1" kern="0" dirty="0" err="1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Prozedur</a:t>
            </a:r>
            <a:r>
              <a:rPr lang="en-US" sz="1400" b="1" kern="0" dirty="0">
                <a:solidFill>
                  <a:srgbClr val="000000"/>
                </a:solidFill>
                <a:latin typeface="Courier New" pitchFamily="49" charset="0"/>
                <a:ea typeface="SimSun" pitchFamily="2" charset="-122"/>
              </a:rPr>
              <a:t>&gt;;</a:t>
            </a:r>
          </a:p>
          <a:p>
            <a:pPr lvl="0">
              <a:buClr>
                <a:srgbClr val="AF0034"/>
              </a:buClr>
            </a:pPr>
            <a:endParaRPr lang="de-DE" sz="1400" kern="0" dirty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115616" y="2931790"/>
            <a:ext cx="6301186" cy="938275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115616" y="4014845"/>
            <a:ext cx="6301186" cy="938275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1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0" y="915566"/>
            <a:ext cx="77403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17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237247" y="229067"/>
            <a:ext cx="8174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269875" algn="l"/>
                <a:tab pos="541338" algn="l"/>
                <a:tab pos="803275" algn="l"/>
                <a:tab pos="2330450" algn="l"/>
              </a:tabLst>
            </a:pP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CREATE PROCEDURE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MeanVar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(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IN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studioName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CHAR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[15],</a:t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OUT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REAL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,</a:t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OUT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varianz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REAL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)</a:t>
            </a:r>
          </a:p>
          <a:p>
            <a:pPr>
              <a:tabLst>
                <a:tab pos="269875" algn="l"/>
                <a:tab pos="541338" algn="l"/>
                <a:tab pos="803275" algn="l"/>
                <a:tab pos="2330450" algn="l"/>
              </a:tabLst>
            </a:pPr>
            <a:r>
              <a:rPr lang="en-US" altLang="zh-CN" sz="100" b="1" dirty="0">
                <a:latin typeface="Courier New" pitchFamily="49" charset="0"/>
                <a:ea typeface="SimSun" pitchFamily="2" charset="-122"/>
              </a:rPr>
              <a:t/>
            </a:r>
            <a:br>
              <a:rPr lang="en-US" altLang="zh-CN" sz="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DECLARE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Not_Found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CONDITION FOR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SQLSTATE ‘02000’;</a:t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DECLARE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FilmCursor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CURSOR FOR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/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	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SimSun" pitchFamily="2" charset="-122"/>
              </a:rPr>
              <a:t>SELECT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Laenge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SimSun" pitchFamily="2" charset="-122"/>
              </a:rPr>
              <a:t>FROM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Filme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ea typeface="SimSun" pitchFamily="2" charset="-122"/>
              </a:rPr>
              <a:t>WHERE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StudioName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=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studioName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;</a:t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DECLARE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neueLaenge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INTEGER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;</a:t>
            </a:r>
            <a:br>
              <a:rPr lang="en-US" altLang="zh-CN" sz="1100" b="1" dirty="0">
                <a:latin typeface="Courier New" pitchFamily="49" charset="0"/>
                <a:ea typeface="SimSun" pitchFamily="2" charset="-122"/>
              </a:rPr>
            </a:b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ea typeface="SimSun" pitchFamily="2" charset="-122"/>
              </a:rPr>
              <a:t>DECLARE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 err="1">
                <a:latin typeface="Courier New" pitchFamily="49" charset="0"/>
                <a:ea typeface="SimSun" pitchFamily="2" charset="-122"/>
              </a:rPr>
              <a:t>filmAnzahl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sz="1100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INTEGER</a:t>
            </a:r>
            <a:r>
              <a:rPr lang="en-US" altLang="zh-CN" sz="1100" b="1" dirty="0">
                <a:latin typeface="Courier New" pitchFamily="49" charset="0"/>
                <a:ea typeface="SimSun" pitchFamily="2" charset="-122"/>
              </a:rPr>
              <a:t>;</a:t>
            </a:r>
          </a:p>
          <a:p>
            <a:pPr>
              <a:tabLst>
                <a:tab pos="269875" algn="l"/>
                <a:tab pos="541338" algn="l"/>
                <a:tab pos="803275" algn="l"/>
                <a:tab pos="2330450" algn="l"/>
              </a:tabLst>
            </a:pP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	BEGIN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0.0;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varianz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0.0;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filmAnzahl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0;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FilmCursor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FilmLoop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FETCH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FilmCursor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INTO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neueLaenge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Not_Found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LEAVE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FilmLoop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END IF;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filmAnzahl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filmAnzahl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+ 1;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neueLaenge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varianz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varianz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neueLaenge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neueLaenge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END LOOP;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CLOSE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FilmCursor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filmAnzahl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SET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varianz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varianz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/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filmAnzahl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altLang="zh-CN" sz="1100" b="1" dirty="0" err="1">
                <a:latin typeface="Courier New" pitchFamily="49" charset="0"/>
                <a:cs typeface="Courier New" pitchFamily="49" charset="0"/>
              </a:rPr>
              <a:t>mittelwert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altLang="zh-CN" sz="1100" b="1" dirty="0">
                <a:latin typeface="Courier New" pitchFamily="49" charset="0"/>
                <a:cs typeface="Courier New" pitchFamily="49" charset="0"/>
              </a:rPr>
            </a:b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sz="11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altLang="zh-CN" sz="1100" b="1" dirty="0">
                <a:latin typeface="Courier New" pitchFamily="49" charset="0"/>
                <a:cs typeface="Courier New" pitchFamily="49" charset="0"/>
              </a:rPr>
              <a:t>;</a:t>
            </a:r>
            <a:endParaRPr lang="de-DE" sz="1100" b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69875" algn="l"/>
                <a:tab pos="541338" algn="l"/>
                <a:tab pos="803275" algn="l"/>
                <a:tab pos="2330450" algn="l"/>
              </a:tabLst>
            </a:pPr>
            <a:endParaRPr lang="de-DE" sz="1100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184164" y="195486"/>
            <a:ext cx="7232637" cy="4831006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9" name="Geschweifte Klammer rechts 18"/>
          <p:cNvSpPr/>
          <p:nvPr/>
        </p:nvSpPr>
        <p:spPr bwMode="auto">
          <a:xfrm>
            <a:off x="5796136" y="244462"/>
            <a:ext cx="230592" cy="524634"/>
          </a:xfrm>
          <a:prstGeom prst="rightBrace">
            <a:avLst>
              <a:gd name="adj1" fmla="val 2071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Geschweifte Klammer rechts 19"/>
          <p:cNvSpPr/>
          <p:nvPr/>
        </p:nvSpPr>
        <p:spPr bwMode="auto">
          <a:xfrm>
            <a:off x="5796136" y="835938"/>
            <a:ext cx="230592" cy="1000538"/>
          </a:xfrm>
          <a:prstGeom prst="rightBrace">
            <a:avLst>
              <a:gd name="adj1" fmla="val 2071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Geschweifte Klammer rechts 20"/>
          <p:cNvSpPr/>
          <p:nvPr/>
        </p:nvSpPr>
        <p:spPr bwMode="auto">
          <a:xfrm>
            <a:off x="5796136" y="1923679"/>
            <a:ext cx="230592" cy="3024336"/>
          </a:xfrm>
          <a:prstGeom prst="rightBrace">
            <a:avLst>
              <a:gd name="adj1" fmla="val 2071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58220" y="253496"/>
            <a:ext cx="111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Parameter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i</a:t>
            </a:r>
            <a:r>
              <a:rPr lang="de-DE" sz="1400" dirty="0" smtClean="0">
                <a:solidFill>
                  <a:schemeClr val="tx1"/>
                </a:solidFill>
              </a:rPr>
              <a:t>n/out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58220" y="975762"/>
            <a:ext cx="14125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dirty="0">
                <a:solidFill>
                  <a:schemeClr val="tx1"/>
                </a:solidFill>
              </a:rPr>
              <a:t>Lokale</a:t>
            </a:r>
          </a:p>
          <a:p>
            <a:pPr algn="l"/>
            <a:r>
              <a:rPr lang="de-DE" sz="1400" dirty="0">
                <a:solidFill>
                  <a:schemeClr val="tx1"/>
                </a:solidFill>
              </a:rPr>
              <a:t>Variablen-</a:t>
            </a:r>
          </a:p>
          <a:p>
            <a:pPr algn="l"/>
            <a:r>
              <a:rPr lang="de-DE" sz="1400" dirty="0" err="1">
                <a:solidFill>
                  <a:schemeClr val="tx1"/>
                </a:solidFill>
              </a:rPr>
              <a:t>deklarationen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58220" y="317067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Body der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Prozedur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err="1" smtClean="0"/>
              <a:t>Stored</a:t>
            </a:r>
            <a:r>
              <a:rPr lang="de-DE" sz="1600" dirty="0" smtClean="0"/>
              <a:t> </a:t>
            </a:r>
            <a:r>
              <a:rPr lang="de-DE" sz="1600" dirty="0" err="1" smtClean="0"/>
              <a:t>Procedures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Externe</a:t>
            </a:r>
            <a:r>
              <a:rPr lang="en-US" sz="2400" dirty="0" smtClean="0"/>
              <a:t> Definition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18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de-DE" sz="1400" dirty="0" err="1"/>
              <a:t>Stored</a:t>
            </a:r>
            <a:r>
              <a:rPr lang="de-DE" sz="1400" dirty="0"/>
              <a:t> </a:t>
            </a:r>
            <a:r>
              <a:rPr lang="de-DE" sz="1400" dirty="0" err="1"/>
              <a:t>Procedures</a:t>
            </a:r>
            <a:r>
              <a:rPr lang="de-DE" sz="1400" dirty="0"/>
              <a:t> können externen Code verwenden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/>
              <a:t>Code muss dazu in bestimmtem Verzeichnis liegen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/>
              <a:t>Beispiel: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Datenbank: DB2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Externe Sprache: Java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400" dirty="0"/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CREATE PROCEDURE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PARTS_ON_HAND(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		IN PARTNUM INTEGER, 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   		OUT COST DECIMAL(7,2), 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     		OUT QUANTITY INTEGER) 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EXTERNAL NAME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'</a:t>
            </a:r>
            <a:r>
              <a:rPr lang="de-DE" sz="1400" b="1" dirty="0" err="1">
                <a:latin typeface="Courier New" pitchFamily="49" charset="0"/>
                <a:cs typeface="Courier New" pitchFamily="49" charset="0"/>
              </a:rPr>
              <a:t>parts.onhand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' 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LANGUAGE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JAVA 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PARAMETER STYLE 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JAVA;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400" dirty="0"/>
          </a:p>
        </p:txBody>
      </p:sp>
      <p:sp>
        <p:nvSpPr>
          <p:cNvPr id="29" name="Rechteck 28"/>
          <p:cNvSpPr/>
          <p:nvPr/>
        </p:nvSpPr>
        <p:spPr bwMode="auto">
          <a:xfrm>
            <a:off x="1115616" y="2859782"/>
            <a:ext cx="6301186" cy="2160240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Übersicht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Einbettung</a:t>
            </a:r>
            <a:r>
              <a:rPr lang="en-US" sz="2400" dirty="0" smtClean="0"/>
              <a:t> von SQL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19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1718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Embedded SQL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6997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Stored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Procedures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5207323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OCL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nd JDBC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718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6997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20732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2" y="1717095"/>
            <a:ext cx="2032728" cy="20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737376" y="24258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 w="12700">
                  <a:solidFill>
                    <a:srgbClr val="60676A">
                      <a:satMod val="155000"/>
                    </a:srgbClr>
                  </a:solidFill>
                  <a:prstDash val="solid"/>
                </a:ln>
                <a:solidFill>
                  <a:srgbClr val="8E949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SQL</a:t>
            </a:r>
            <a:endParaRPr kumimoji="0" lang="de-DE" sz="3200" b="1" i="0" u="none" strike="noStrike" kern="0" cap="none" spc="0" normalizeH="0" baseline="0" noProof="0" dirty="0">
              <a:ln w="12700">
                <a:solidFill>
                  <a:srgbClr val="60676A">
                    <a:satMod val="155000"/>
                  </a:srgbClr>
                </a:solidFill>
                <a:prstDash val="solid"/>
              </a:ln>
              <a:solidFill>
                <a:srgbClr val="8E949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2773902" y="2087349"/>
            <a:ext cx="2037659" cy="15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llipse 35"/>
          <p:cNvSpPr/>
          <p:nvPr/>
        </p:nvSpPr>
        <p:spPr bwMode="auto">
          <a:xfrm>
            <a:off x="3241948" y="2486304"/>
            <a:ext cx="652406" cy="644056"/>
          </a:xfrm>
          <a:prstGeom prst="ellipse">
            <a:avLst/>
          </a:prstGeom>
          <a:solidFill>
            <a:srgbClr val="8E9496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7" name="Picture 4" descr="http://www.ruehberg.de/Anwendungen/a_Lupe-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8" y="2405701"/>
            <a:ext cx="1430487" cy="10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Diagramm 37"/>
          <p:cNvGraphicFramePr/>
          <p:nvPr>
            <p:extLst>
              <p:ext uri="{D42A27DB-BD31-4B8C-83A1-F6EECF244321}">
                <p14:modId xmlns:p14="http://schemas.microsoft.com/office/powerpoint/2010/main" val="1459372953"/>
              </p:ext>
            </p:extLst>
          </p:nvPr>
        </p:nvGraphicFramePr>
        <p:xfrm>
          <a:off x="3331698" y="2695522"/>
          <a:ext cx="536514" cy="23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5417352" y="2186429"/>
            <a:ext cx="1775789" cy="13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8144" y="1337553"/>
            <a:ext cx="827531" cy="10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107504" y="1182835"/>
            <a:ext cx="4940507" cy="383718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58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Grenzen</a:t>
            </a:r>
            <a:r>
              <a:rPr lang="en-US" sz="2400" dirty="0" smtClean="0"/>
              <a:t> von SQL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Bedingte Anweisungen</a:t>
            </a:r>
          </a:p>
          <a:p>
            <a:pPr marL="784225" marR="0" lvl="1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Erhöhe das Gehalt eines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Arbeitsnehmers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um 2%, falls er eine Belobigung erhalten hat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endParaRPr kumimoji="0" lang="de-DE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Darstellung von Daten (z.B. Web-Anwendungen)</a:t>
            </a:r>
          </a:p>
          <a:p>
            <a:pPr marL="784225" marR="0" lvl="1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Erstelle eine übersichtliche und schöne Repräsentation für eine Menge von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Produkt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-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Tupeln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endParaRPr kumimoji="0" lang="de-DE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Komplizierte Fragestellungen (z.B. 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Duplikaterkennung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)</a:t>
            </a:r>
          </a:p>
          <a:p>
            <a:pPr marL="784225" marR="0" lvl="1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Finde alle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Kunden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-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Tupel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, die sich sehr ähnlich sind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endParaRPr kumimoji="0" lang="de-DE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String-Operationen (z.B. String-Splitting)</a:t>
            </a:r>
          </a:p>
          <a:p>
            <a:pPr marL="784225" marR="0" lvl="1" indent="-342900" algn="l" defTabSz="914400" rtl="0" eaLnBrk="1" fontAlgn="base" latinLnBrk="0" hangingPunct="1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rgbClr val="AF0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Teile das Attribut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Name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auf in die Attribute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Vor-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,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Mittel-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und 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Nachname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</a:rPr>
              <a:t> und weise den neuen Attributen anschließend passende Typen zu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822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OCL und 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Übersetzung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20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28203" y="1131590"/>
            <a:ext cx="291481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Programmiersprache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&amp;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Embedded SQL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28203" y="2917136"/>
            <a:ext cx="291481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Programmiersprache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&amp;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Funktionsaufrufe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4890" y="4709424"/>
            <a:ext cx="3001440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Ausführbares Programm</a:t>
            </a:r>
          </a:p>
        </p:txBody>
      </p:sp>
      <p:pic>
        <p:nvPicPr>
          <p:cNvPr id="12" name="Picture 15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03" y="1755086"/>
            <a:ext cx="1223962" cy="1162050"/>
          </a:xfrm>
          <a:prstGeom prst="rect">
            <a:avLst/>
          </a:prstGeom>
          <a:noFill/>
        </p:spPr>
      </p:pic>
      <p:cxnSp>
        <p:nvCxnSpPr>
          <p:cNvPr id="13" name="AutoShape 16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1421365" y="2336111"/>
            <a:ext cx="1106838" cy="9052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7"/>
          <p:cNvCxnSpPr>
            <a:cxnSpLocks noChangeShapeType="1"/>
            <a:stCxn id="12" idx="3"/>
            <a:endCxn id="9" idx="1"/>
          </p:cNvCxnSpPr>
          <p:nvPr/>
        </p:nvCxnSpPr>
        <p:spPr bwMode="auto">
          <a:xfrm flipV="1">
            <a:off x="1421365" y="1455846"/>
            <a:ext cx="1106838" cy="88026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Rechteck 14"/>
          <p:cNvSpPr/>
          <p:nvPr/>
        </p:nvSpPr>
        <p:spPr bwMode="auto">
          <a:xfrm>
            <a:off x="3092856" y="2093441"/>
            <a:ext cx="1785506" cy="518477"/>
          </a:xfrm>
          <a:prstGeom prst="rect">
            <a:avLst/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itchFamily="18" charset="2"/>
              </a:rPr>
              <a:t>Präprozessor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092856" y="3875863"/>
            <a:ext cx="1785506" cy="518477"/>
          </a:xfrm>
          <a:prstGeom prst="rect">
            <a:avLst/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itchFamily="18" charset="2"/>
              </a:rPr>
              <a:t>Compiler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  <a:sym typeface="Symbol" pitchFamily="18" charset="2"/>
            </a:endParaRPr>
          </a:p>
        </p:txBody>
      </p:sp>
      <p:cxnSp>
        <p:nvCxnSpPr>
          <p:cNvPr id="17" name="Gerade Verbindung mit Pfeil 16"/>
          <p:cNvCxnSpPr>
            <a:stCxn id="9" idx="2"/>
            <a:endCxn id="15" idx="0"/>
          </p:cNvCxnSpPr>
          <p:nvPr/>
        </p:nvCxnSpPr>
        <p:spPr bwMode="auto">
          <a:xfrm flipH="1">
            <a:off x="3985609" y="1780102"/>
            <a:ext cx="1" cy="31333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mit Pfeil 17"/>
          <p:cNvCxnSpPr>
            <a:stCxn id="15" idx="2"/>
            <a:endCxn id="10" idx="0"/>
          </p:cNvCxnSpPr>
          <p:nvPr/>
        </p:nvCxnSpPr>
        <p:spPr bwMode="auto">
          <a:xfrm>
            <a:off x="3985609" y="2611918"/>
            <a:ext cx="1" cy="3052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Gerade Verbindung mit Pfeil 18"/>
          <p:cNvCxnSpPr>
            <a:stCxn id="10" idx="2"/>
            <a:endCxn id="16" idx="0"/>
          </p:cNvCxnSpPr>
          <p:nvPr/>
        </p:nvCxnSpPr>
        <p:spPr bwMode="auto">
          <a:xfrm flipH="1">
            <a:off x="3985609" y="3565648"/>
            <a:ext cx="1" cy="31021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mit Pfeil 19"/>
          <p:cNvCxnSpPr>
            <a:stCxn id="16" idx="2"/>
            <a:endCxn id="11" idx="0"/>
          </p:cNvCxnSpPr>
          <p:nvPr/>
        </p:nvCxnSpPr>
        <p:spPr bwMode="auto">
          <a:xfrm>
            <a:off x="3985609" y="4394340"/>
            <a:ext cx="1" cy="31508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5" name="Rectangle 18"/>
          <p:cNvSpPr/>
          <p:nvPr/>
        </p:nvSpPr>
        <p:spPr bwMode="auto">
          <a:xfrm>
            <a:off x="2543443" y="1123970"/>
            <a:ext cx="2792494" cy="1840177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321058" y="3672346"/>
            <a:ext cx="2095743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SQL-Bibliothek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(Treiber) vom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DBMS-Hersteller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7" name="Gerade Verbindung mit Pfeil 26"/>
          <p:cNvCxnSpPr>
            <a:stCxn id="26" idx="1"/>
            <a:endCxn id="16" idx="3"/>
          </p:cNvCxnSpPr>
          <p:nvPr/>
        </p:nvCxnSpPr>
        <p:spPr bwMode="auto">
          <a:xfrm flipH="1">
            <a:off x="4878362" y="4135102"/>
            <a:ext cx="442696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OCL und 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Konzept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21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b="1" kern="0" dirty="0">
                <a:solidFill>
                  <a:srgbClr val="000000"/>
                </a:solidFill>
              </a:rPr>
              <a:t>DBMS-Spezifische </a:t>
            </a:r>
            <a:r>
              <a:rPr lang="de-DE" sz="1400" b="1" kern="0" dirty="0" smtClean="0">
                <a:solidFill>
                  <a:srgbClr val="000000"/>
                </a:solidFill>
              </a:rPr>
              <a:t>Funktionsbibliotheken</a:t>
            </a:r>
            <a:endParaRPr lang="de-DE" sz="1400" b="1" kern="0" dirty="0">
              <a:solidFill>
                <a:srgbClr val="000000"/>
              </a:solidFill>
            </a:endParaRP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Ermöglichen …</a:t>
            </a:r>
          </a:p>
          <a:p>
            <a:pPr marL="1182688" lvl="2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Programmieren in einer Programmiersprache (Wirtssprache)</a:t>
            </a:r>
          </a:p>
          <a:p>
            <a:pPr marL="1182688" lvl="2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Einbettung von Datenbankanfragen in SQL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Bieten spezielle Funktionen für den Datenbankzugriff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Umgehen den Präprozessor</a:t>
            </a:r>
          </a:p>
          <a:p>
            <a:pPr marL="1182688" lvl="2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Kompiliertes Ergebnis ist aber gleich</a:t>
            </a:r>
            <a:r>
              <a:rPr lang="de-DE" sz="1200" kern="0" dirty="0" smtClean="0">
                <a:solidFill>
                  <a:srgbClr val="000000"/>
                </a:solidFill>
              </a:rPr>
              <a:t>!</a:t>
            </a:r>
          </a:p>
          <a:p>
            <a:pPr marL="1182688" lvl="2" indent="-285750">
              <a:buClr>
                <a:srgbClr val="AF0034"/>
              </a:buClr>
              <a:buFont typeface="Wingdings" pitchFamily="2" charset="2"/>
              <a:buChar char="§"/>
            </a:pPr>
            <a:endParaRPr lang="de-DE" sz="700" kern="0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b="1" kern="0" dirty="0">
                <a:solidFill>
                  <a:schemeClr val="accent4"/>
                </a:solidFill>
              </a:rPr>
              <a:t>Call-Level-Interface (CLI)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Verbindet C mit DBMS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Adaptiert von ODBC (Open Database Connectivity)</a:t>
            </a:r>
          </a:p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400" b="1" kern="0" dirty="0">
                <a:solidFill>
                  <a:schemeClr val="accent4"/>
                </a:solidFill>
              </a:rPr>
              <a:t>Java Database Connectivity (JDBC)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Verbindet Java mit DBMS</a:t>
            </a:r>
          </a:p>
          <a:p>
            <a:pPr marL="727075" lvl="1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</a:rPr>
              <a:t>Nutzt Objektorientierung im Gegensatz zu CLI</a:t>
            </a:r>
          </a:p>
          <a:p>
            <a:pPr lvl="0">
              <a:buClr>
                <a:srgbClr val="AF0034"/>
              </a:buClr>
            </a:pPr>
            <a:endParaRPr lang="de-DE" sz="1400" kern="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5545"/>
          <a:stretch/>
        </p:blipFill>
        <p:spPr bwMode="auto">
          <a:xfrm>
            <a:off x="5448666" y="2594925"/>
            <a:ext cx="1968135" cy="2353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hteck 6163"/>
          <p:cNvSpPr/>
          <p:nvPr/>
        </p:nvSpPr>
        <p:spPr bwMode="gray">
          <a:xfrm>
            <a:off x="0" y="965649"/>
            <a:ext cx="7488414" cy="14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200" b="1" dirty="0" err="1" smtClean="0">
              <a:solidFill>
                <a:schemeClr val="bg1"/>
              </a:solidFill>
            </a:endParaRPr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Überblick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22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95554" y="162059"/>
            <a:ext cx="2055392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DriverManager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00798" y="1434359"/>
            <a:ext cx="1644903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Connection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48808" y="2869246"/>
            <a:ext cx="2571208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Statement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34742" y="2869246"/>
            <a:ext cx="2610588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PreparedStatement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54882" y="4248446"/>
            <a:ext cx="2160241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ResultSet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60563" y="4248447"/>
            <a:ext cx="2160241" cy="78681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7A9E"/>
            </a:solidFill>
            <a:prstDash val="solid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ResultSet</a:t>
            </a:r>
          </a:p>
        </p:txBody>
      </p:sp>
      <p:cxnSp>
        <p:nvCxnSpPr>
          <p:cNvPr id="16" name="AutoShape 10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4123250" y="948874"/>
            <a:ext cx="0" cy="485485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" name="AutoShape 11"/>
          <p:cNvCxnSpPr>
            <a:cxnSpLocks noChangeShapeType="1"/>
            <a:stCxn id="11" idx="2"/>
            <a:endCxn id="12" idx="0"/>
          </p:cNvCxnSpPr>
          <p:nvPr/>
        </p:nvCxnSpPr>
        <p:spPr bwMode="auto">
          <a:xfrm flipH="1">
            <a:off x="2634412" y="2221174"/>
            <a:ext cx="1488838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" name="AutoShape 12"/>
          <p:cNvCxnSpPr>
            <a:cxnSpLocks noChangeShapeType="1"/>
            <a:stCxn id="11" idx="2"/>
            <a:endCxn id="13" idx="0"/>
          </p:cNvCxnSpPr>
          <p:nvPr/>
        </p:nvCxnSpPr>
        <p:spPr bwMode="auto">
          <a:xfrm>
            <a:off x="4123250" y="2221174"/>
            <a:ext cx="1616786" cy="648072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" name="AutoShape 13"/>
          <p:cNvCxnSpPr>
            <a:cxnSpLocks noChangeShapeType="1"/>
            <a:stCxn id="12" idx="2"/>
            <a:endCxn id="14" idx="0"/>
          </p:cNvCxnSpPr>
          <p:nvPr/>
        </p:nvCxnSpPr>
        <p:spPr bwMode="auto">
          <a:xfrm>
            <a:off x="2634412" y="3656061"/>
            <a:ext cx="591" cy="592385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0" name="AutoShape 14"/>
          <p:cNvCxnSpPr>
            <a:cxnSpLocks noChangeShapeType="1"/>
            <a:stCxn id="13" idx="2"/>
            <a:endCxn id="15" idx="0"/>
          </p:cNvCxnSpPr>
          <p:nvPr/>
        </p:nvCxnSpPr>
        <p:spPr bwMode="auto">
          <a:xfrm>
            <a:off x="5740036" y="3656061"/>
            <a:ext cx="648" cy="592386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315721" y="1047120"/>
            <a:ext cx="1792776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getConnection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()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347504" y="2346522"/>
            <a:ext cx="2007579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createStatement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()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74971" y="3798664"/>
            <a:ext cx="1792776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executeQuery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(Q)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974650" y="2346522"/>
            <a:ext cx="2222381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prepareStatement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(Q)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721507" y="3676574"/>
            <a:ext cx="168537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setString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/</a:t>
            </a: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set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executeQuery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()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1" grpId="0"/>
      <p:bldP spid="22" grpId="0"/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Erste</a:t>
            </a:r>
            <a:r>
              <a:rPr lang="en-US" sz="2400" dirty="0" smtClean="0"/>
              <a:t> </a:t>
            </a:r>
            <a:r>
              <a:rPr lang="en-US" sz="2400" dirty="0" err="1" smtClean="0"/>
              <a:t>Schritte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23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4651959" y="267494"/>
            <a:ext cx="747412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060664" y="267495"/>
            <a:ext cx="579111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DBMS-spezifischen Treiber einbinden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200" dirty="0"/>
              <a:t>JDBC-Bibliothek in den </a:t>
            </a:r>
            <a:r>
              <a:rPr lang="de-DE" sz="1200" dirty="0" err="1"/>
              <a:t>Classpath</a:t>
            </a:r>
            <a:r>
              <a:rPr lang="de-DE" sz="1200" dirty="0"/>
              <a:t> einbinden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Verbindung zur Datenbank aufbauen</a:t>
            </a:r>
          </a:p>
          <a:p>
            <a:pPr marL="342900" indent="-342900">
              <a:buFont typeface="+mj-lt"/>
              <a:buAutoNum type="arabicPeriod"/>
            </a:pPr>
            <a:endParaRPr lang="de-DE" sz="600" dirty="0"/>
          </a:p>
          <a:p>
            <a:r>
              <a:rPr lang="de-DE" sz="1400" b="1" dirty="0">
                <a:latin typeface="Courier New" pitchFamily="49" charset="0"/>
              </a:rPr>
              <a:t> String URL = "jdbc:db2://&lt;</a:t>
            </a:r>
            <a:r>
              <a:rPr lang="de-DE" sz="1400" b="1" dirty="0" err="1">
                <a:latin typeface="Courier New" pitchFamily="49" charset="0"/>
              </a:rPr>
              <a:t>server</a:t>
            </a:r>
            <a:r>
              <a:rPr lang="de-DE" sz="1400" b="1" dirty="0">
                <a:latin typeface="Courier New" pitchFamily="49" charset="0"/>
              </a:rPr>
              <a:t>&gt;:&lt;</a:t>
            </a:r>
            <a:r>
              <a:rPr lang="de-DE" sz="1400" b="1" dirty="0" err="1">
                <a:latin typeface="Courier New" pitchFamily="49" charset="0"/>
              </a:rPr>
              <a:t>port</a:t>
            </a:r>
            <a:r>
              <a:rPr lang="de-DE" sz="1400" b="1" dirty="0">
                <a:latin typeface="Courier New" pitchFamily="49" charset="0"/>
              </a:rPr>
              <a:t>&gt;/&lt;</a:t>
            </a:r>
            <a:r>
              <a:rPr lang="de-DE" sz="1400" b="1" dirty="0" err="1">
                <a:latin typeface="Courier New" pitchFamily="49" charset="0"/>
              </a:rPr>
              <a:t>db_name</a:t>
            </a:r>
            <a:r>
              <a:rPr lang="de-DE" sz="1400" b="1" dirty="0">
                <a:latin typeface="Courier New" pitchFamily="49" charset="0"/>
              </a:rPr>
              <a:t>&gt;";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String </a:t>
            </a:r>
            <a:r>
              <a:rPr lang="de-DE" sz="1400" b="1" dirty="0" err="1">
                <a:latin typeface="Courier New" pitchFamily="49" charset="0"/>
              </a:rPr>
              <a:t>name</a:t>
            </a:r>
            <a:r>
              <a:rPr lang="de-DE" sz="1400" b="1" dirty="0">
                <a:latin typeface="Courier New" pitchFamily="49" charset="0"/>
              </a:rPr>
              <a:t> = "&lt;</a:t>
            </a:r>
            <a:r>
              <a:rPr lang="de-DE" sz="1400" b="1" dirty="0" err="1">
                <a:latin typeface="Courier New" pitchFamily="49" charset="0"/>
              </a:rPr>
              <a:t>username</a:t>
            </a:r>
            <a:r>
              <a:rPr lang="de-DE" sz="1400" b="1" dirty="0">
                <a:latin typeface="Courier New" pitchFamily="49" charset="0"/>
              </a:rPr>
              <a:t>&gt;";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String </a:t>
            </a:r>
            <a:r>
              <a:rPr lang="de-DE" sz="1400" b="1" dirty="0" err="1">
                <a:latin typeface="Courier New" pitchFamily="49" charset="0"/>
              </a:rPr>
              <a:t>pw</a:t>
            </a:r>
            <a:r>
              <a:rPr lang="de-DE" sz="1400" b="1" dirty="0">
                <a:latin typeface="Courier New" pitchFamily="49" charset="0"/>
              </a:rPr>
              <a:t> = "&lt;</a:t>
            </a:r>
            <a:r>
              <a:rPr lang="de-DE" sz="1400" b="1" dirty="0" err="1">
                <a:latin typeface="Courier New" pitchFamily="49" charset="0"/>
              </a:rPr>
              <a:t>password</a:t>
            </a:r>
            <a:r>
              <a:rPr lang="de-DE" sz="1400" b="1" dirty="0">
                <a:latin typeface="Courier New" pitchFamily="49" charset="0"/>
              </a:rPr>
              <a:t>&gt;";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Connection </a:t>
            </a:r>
            <a:r>
              <a:rPr lang="de-DE" sz="1400" b="1" dirty="0" err="1">
                <a:latin typeface="Courier New" pitchFamily="49" charset="0"/>
              </a:rPr>
              <a:t>con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DriverManager.getConnection</a:t>
            </a:r>
            <a:r>
              <a:rPr lang="de-DE" sz="1400" b="1" dirty="0">
                <a:latin typeface="Courier New" pitchFamily="49" charset="0"/>
              </a:rPr>
              <a:t>(URL, </a:t>
            </a:r>
            <a:r>
              <a:rPr lang="de-DE" sz="1400" b="1" dirty="0" err="1">
                <a:latin typeface="Courier New" pitchFamily="49" charset="0"/>
              </a:rPr>
              <a:t>name</a:t>
            </a:r>
            <a:r>
              <a:rPr lang="de-DE" sz="1400" b="1" dirty="0">
                <a:latin typeface="Courier New" pitchFamily="49" charset="0"/>
              </a:rPr>
              <a:t>, </a:t>
            </a:r>
            <a:r>
              <a:rPr lang="de-DE" sz="1400" b="1" dirty="0" err="1">
                <a:latin typeface="Courier New" pitchFamily="49" charset="0"/>
              </a:rPr>
              <a:t>pw</a:t>
            </a:r>
            <a:r>
              <a:rPr lang="de-DE" sz="1400" b="1" dirty="0">
                <a:latin typeface="Courier New" pitchFamily="49" charset="0"/>
              </a:rPr>
              <a:t>);</a:t>
            </a:r>
          </a:p>
          <a:p>
            <a:pPr lvl="1" indent="0">
              <a:buNone/>
            </a:pPr>
            <a:endParaRPr lang="de-DE" sz="600" dirty="0"/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200" dirty="0"/>
              <a:t>URL ist DBMS- und Datenbank-spezifisch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200" dirty="0"/>
              <a:t>URL-Pattern: "</a:t>
            </a:r>
            <a:r>
              <a:rPr lang="de-DE" sz="1200" dirty="0" err="1"/>
              <a:t>jdbc:subprotocol:datasource</a:t>
            </a:r>
            <a:r>
              <a:rPr lang="de-DE" sz="1200" dirty="0"/>
              <a:t>"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358776" y="2488694"/>
            <a:ext cx="7058026" cy="1161286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0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232233"/>
              </p:ext>
            </p:extLst>
          </p:nvPr>
        </p:nvGraphicFramePr>
        <p:xfrm>
          <a:off x="194752" y="1275606"/>
          <a:ext cx="7257568" cy="36724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2912"/>
                <a:gridCol w="5904656"/>
              </a:tblGrid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b="1" dirty="0"/>
                        <a:t>Vendor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b="1" dirty="0" smtClean="0"/>
                        <a:t>DBMS-URL</a:t>
                      </a:r>
                      <a:endParaRPr lang="en-US" sz="1200" b="1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/>
                        <a:t>DB2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smtClean="0"/>
                        <a:t>jdbc:db2://{host}[:{port}]/{</a:t>
                      </a:r>
                      <a:r>
                        <a:rPr lang="en-US" sz="1200" dirty="0" err="1" smtClean="0"/>
                        <a:t>dbname</a:t>
                      </a:r>
                      <a:r>
                        <a:rPr lang="en-US" sz="1200" dirty="0"/>
                        <a:t>}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/>
                        <a:t>Derby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jdbc:derby</a:t>
                      </a:r>
                      <a:r>
                        <a:rPr lang="en-US" sz="1200" dirty="0"/>
                        <a:t>://server[:port]/</a:t>
                      </a:r>
                      <a:r>
                        <a:rPr lang="en-US" sz="1200" dirty="0" err="1"/>
                        <a:t>databaseName</a:t>
                      </a:r>
                      <a:r>
                        <a:rPr lang="en-US" sz="1200" dirty="0"/>
                        <a:t>[;</a:t>
                      </a:r>
                      <a:r>
                        <a:rPr lang="en-US" sz="1200" dirty="0" err="1"/>
                        <a:t>URLAttributes</a:t>
                      </a:r>
                      <a:r>
                        <a:rPr lang="en-US" sz="1200" dirty="0"/>
                        <a:t>=value[;...]]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/>
                        <a:t>HSQLDB</a:t>
                      </a:r>
                      <a:endParaRPr lang="en-US" sz="1200" b="0" i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jdbc:hsqldb</a:t>
                      </a:r>
                      <a:r>
                        <a:rPr lang="en-US" sz="1200" dirty="0"/>
                        <a:t>[:{</a:t>
                      </a:r>
                      <a:r>
                        <a:rPr lang="en-US" sz="1200" dirty="0" err="1"/>
                        <a:t>dbname</a:t>
                      </a:r>
                      <a:r>
                        <a:rPr lang="en-US" sz="1200" dirty="0"/>
                        <a:t>}][:hsql://{host}[/{port}]]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/>
                        <a:t>MS SQL-Server</a:t>
                      </a:r>
                      <a:endParaRPr lang="en-US" sz="1200" b="0" i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jdbc:microsoft:sqlserver</a:t>
                      </a:r>
                      <a:r>
                        <a:rPr lang="en-US" sz="1200" dirty="0"/>
                        <a:t>://{host}[:{port}][;</a:t>
                      </a:r>
                      <a:r>
                        <a:rPr lang="en-US" sz="1200" dirty="0" err="1"/>
                        <a:t>DatabaseName</a:t>
                      </a:r>
                      <a:r>
                        <a:rPr lang="en-US" sz="1200" dirty="0"/>
                        <a:t>={</a:t>
                      </a:r>
                      <a:r>
                        <a:rPr lang="en-US" sz="1200" dirty="0" err="1"/>
                        <a:t>dbname</a:t>
                      </a:r>
                      <a:r>
                        <a:rPr lang="en-US" sz="1200" dirty="0"/>
                        <a:t>}]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/>
                        <a:t>MySQL</a:t>
                      </a:r>
                      <a:endParaRPr lang="en-US" sz="1200" b="0" i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jdbc:mysql</a:t>
                      </a:r>
                      <a:r>
                        <a:rPr lang="en-US" sz="1200" dirty="0"/>
                        <a:t>://{host}[:{port}]/[{</a:t>
                      </a:r>
                      <a:r>
                        <a:rPr lang="en-US" sz="1200" dirty="0" err="1"/>
                        <a:t>dbname</a:t>
                      </a:r>
                      <a:r>
                        <a:rPr lang="en-US" sz="1200" dirty="0"/>
                        <a:t>}]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/>
                        <a:t>Oracle</a:t>
                      </a:r>
                      <a:endParaRPr lang="en-US" sz="1200" b="0" i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jdbc:oracle:thin</a:t>
                      </a:r>
                      <a:r>
                        <a:rPr lang="en-US" sz="1200" dirty="0"/>
                        <a:t>:@{host}:{port}:{</a:t>
                      </a:r>
                      <a:r>
                        <a:rPr lang="en-US" sz="1200" dirty="0" err="1"/>
                        <a:t>dbname</a:t>
                      </a:r>
                      <a:r>
                        <a:rPr lang="en-US" sz="1200" dirty="0"/>
                        <a:t>}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  <a:tr h="459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PostgreSQL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200" dirty="0" err="1" smtClean="0"/>
                        <a:t>jdbc:postgresql</a:t>
                      </a:r>
                      <a:r>
                        <a:rPr lang="en-US" sz="1200" dirty="0"/>
                        <a:t>://[{host}[:{port}]]/{</a:t>
                      </a:r>
                      <a:r>
                        <a:rPr lang="en-US" sz="1200" dirty="0" err="1"/>
                        <a:t>dbname</a:t>
                      </a:r>
                      <a:r>
                        <a:rPr lang="en-US" sz="1200" dirty="0"/>
                        <a:t>}</a:t>
                      </a:r>
                      <a:endParaRPr lang="en-US" sz="1200" b="0" i="0" dirty="0">
                        <a:latin typeface="Calibri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DBMS-URLs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24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4651959" y="267494"/>
            <a:ext cx="747412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060664" y="267495"/>
            <a:ext cx="579111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Statements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25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6060664" y="267495"/>
            <a:ext cx="579111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22238">
              <a:lnSpc>
                <a:spcPct val="105000"/>
              </a:lnSpc>
            </a:pPr>
            <a:r>
              <a:rPr lang="de-DE" sz="1400" b="1" dirty="0"/>
              <a:t>Statement</a:t>
            </a:r>
          </a:p>
          <a:p>
            <a:pPr marL="231775" lvl="1" indent="0">
              <a:lnSpc>
                <a:spcPct val="105000"/>
              </a:lnSpc>
              <a:buNone/>
            </a:pPr>
            <a:endParaRPr lang="de-DE" sz="1200" b="1" dirty="0">
              <a:latin typeface="Courier New" pitchFamily="49" charset="0"/>
            </a:endParaRPr>
          </a:p>
          <a:p>
            <a:pPr marL="231775" lvl="1" indent="0">
              <a:lnSpc>
                <a:spcPct val="105000"/>
              </a:lnSpc>
              <a:buNone/>
            </a:pPr>
            <a:r>
              <a:rPr lang="de-DE" sz="1400" b="1" dirty="0">
                <a:latin typeface="Courier New" pitchFamily="49" charset="0"/>
              </a:rPr>
              <a:t>Statement </a:t>
            </a:r>
            <a:r>
              <a:rPr lang="de-DE" sz="1400" b="1" dirty="0" err="1">
                <a:latin typeface="Courier New" pitchFamily="49" charset="0"/>
              </a:rPr>
              <a:t>stmt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con.createStatement</a:t>
            </a:r>
            <a:r>
              <a:rPr lang="de-DE" sz="1400" b="1" dirty="0">
                <a:latin typeface="Courier New" pitchFamily="49" charset="0"/>
              </a:rPr>
              <a:t>();</a:t>
            </a:r>
          </a:p>
          <a:p>
            <a:pPr marL="122238">
              <a:lnSpc>
                <a:spcPct val="105000"/>
              </a:lnSpc>
            </a:pPr>
            <a:endParaRPr lang="de-DE" sz="1400" dirty="0"/>
          </a:p>
          <a:p>
            <a:pPr marL="122238">
              <a:lnSpc>
                <a:spcPct val="105000"/>
              </a:lnSpc>
            </a:pPr>
            <a:r>
              <a:rPr lang="de-DE" sz="1400" b="1" dirty="0" err="1"/>
              <a:t>Prepared</a:t>
            </a:r>
            <a:r>
              <a:rPr lang="de-DE" sz="1400" b="1" dirty="0"/>
              <a:t> Statement</a:t>
            </a:r>
          </a:p>
          <a:p>
            <a:pPr marL="231775" lvl="1" indent="0">
              <a:lnSpc>
                <a:spcPct val="105000"/>
              </a:lnSpc>
              <a:buNone/>
            </a:pPr>
            <a:endParaRPr lang="de-DE" sz="1200" b="1" dirty="0">
              <a:latin typeface="Courier New" pitchFamily="49" charset="0"/>
            </a:endParaRPr>
          </a:p>
          <a:p>
            <a:pPr marL="231775" lvl="1" indent="0">
              <a:lnSpc>
                <a:spcPct val="105000"/>
              </a:lnSpc>
              <a:buNone/>
            </a:pPr>
            <a:r>
              <a:rPr lang="de-DE" sz="1400" b="1" dirty="0" err="1">
                <a:latin typeface="Courier New" pitchFamily="49" charset="0"/>
              </a:rPr>
              <a:t>PreparedStatement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pstmt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con.prepareStatement</a:t>
            </a:r>
            <a:r>
              <a:rPr lang="de-DE" sz="1400" b="1" dirty="0">
                <a:latin typeface="Courier New" pitchFamily="49" charset="0"/>
              </a:rPr>
              <a:t>(&lt;Anfrage&gt;);</a:t>
            </a:r>
          </a:p>
          <a:p>
            <a:pPr marL="122238">
              <a:lnSpc>
                <a:spcPct val="105000"/>
              </a:lnSpc>
            </a:pPr>
            <a:endParaRPr lang="de-DE" sz="1400" dirty="0"/>
          </a:p>
          <a:p>
            <a:pPr marL="122238">
              <a:lnSpc>
                <a:spcPct val="105000"/>
              </a:lnSpc>
            </a:pPr>
            <a:r>
              <a:rPr lang="de-DE" sz="1400" b="1" dirty="0"/>
              <a:t>SQL Ausdrücke ausführen</a:t>
            </a: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400" b="1" dirty="0" err="1">
                <a:latin typeface="Courier New" pitchFamily="49" charset="0"/>
              </a:rPr>
              <a:t>ResultSet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rs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stmt.executeQuery</a:t>
            </a:r>
            <a:r>
              <a:rPr lang="de-DE" sz="1400" b="1" dirty="0">
                <a:latin typeface="Courier New" pitchFamily="49" charset="0"/>
              </a:rPr>
              <a:t>(&lt;Anfrage&gt;);</a:t>
            </a: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400" b="1" dirty="0" err="1">
                <a:latin typeface="Courier New" pitchFamily="49" charset="0"/>
              </a:rPr>
              <a:t>ResultSet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rs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pstmt.executeQuery</a:t>
            </a:r>
            <a:r>
              <a:rPr lang="de-DE" sz="1400" b="1" dirty="0">
                <a:latin typeface="Courier New" pitchFamily="49" charset="0"/>
              </a:rPr>
              <a:t>();</a:t>
            </a: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400" b="1" dirty="0" err="1">
                <a:latin typeface="Courier New" pitchFamily="49" charset="0"/>
              </a:rPr>
              <a:t>stmt.executeUpdate</a:t>
            </a:r>
            <a:r>
              <a:rPr lang="de-DE" sz="1400" b="1" dirty="0">
                <a:latin typeface="Courier New" pitchFamily="49" charset="0"/>
              </a:rPr>
              <a:t>(</a:t>
            </a:r>
            <a:r>
              <a:rPr lang="de-DE" sz="1400" b="1" dirty="0" err="1">
                <a:latin typeface="Courier New" pitchFamily="49" charset="0"/>
              </a:rPr>
              <a:t>UpdateAnfrage</a:t>
            </a:r>
            <a:r>
              <a:rPr lang="de-DE" sz="1400" b="1" dirty="0">
                <a:latin typeface="Courier New" pitchFamily="49" charset="0"/>
              </a:rPr>
              <a:t>)</a:t>
            </a:r>
            <a:endParaRPr lang="de-DE" sz="1400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400" b="1" dirty="0" err="1">
                <a:latin typeface="Courier New" pitchFamily="49" charset="0"/>
              </a:rPr>
              <a:t>pstmt.executeUpdate</a:t>
            </a:r>
            <a:r>
              <a:rPr lang="de-DE" sz="1400" b="1" dirty="0">
                <a:latin typeface="Courier New" pitchFamily="49" charset="0"/>
              </a:rPr>
              <a:t>()</a:t>
            </a:r>
            <a:endParaRPr lang="de-DE" sz="1400" dirty="0">
              <a:latin typeface="Courier New" pitchFamily="49" charset="0"/>
            </a:endParaRPr>
          </a:p>
          <a:p>
            <a:endParaRPr lang="de-DE" sz="14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358776" y="1554480"/>
            <a:ext cx="4645272" cy="580643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352336" y="868861"/>
            <a:ext cx="921555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451137" y="868861"/>
            <a:ext cx="958044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58775" y="2680707"/>
            <a:ext cx="7050405" cy="580643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4" name="Geschweifte Klammer rechts 23"/>
          <p:cNvSpPr/>
          <p:nvPr/>
        </p:nvSpPr>
        <p:spPr bwMode="auto">
          <a:xfrm>
            <a:off x="5749464" y="3757071"/>
            <a:ext cx="230592" cy="494889"/>
          </a:xfrm>
          <a:prstGeom prst="rightBrace">
            <a:avLst>
              <a:gd name="adj1" fmla="val 20714"/>
              <a:gd name="adj2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5" name="Geschweifte Klammer rechts 24"/>
          <p:cNvSpPr/>
          <p:nvPr/>
        </p:nvSpPr>
        <p:spPr bwMode="auto">
          <a:xfrm>
            <a:off x="5749466" y="4329926"/>
            <a:ext cx="230592" cy="494889"/>
          </a:xfrm>
          <a:prstGeom prst="rightBrace">
            <a:avLst>
              <a:gd name="adj1" fmla="val 20714"/>
              <a:gd name="adj2" fmla="val 50000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903653" y="3746738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ResultSet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Rückgabewert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916450" y="4322306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Ohne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Rückgabewert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Rechteckige Legende 27"/>
          <p:cNvSpPr/>
          <p:nvPr/>
        </p:nvSpPr>
        <p:spPr bwMode="auto">
          <a:xfrm>
            <a:off x="2335825" y="1203936"/>
            <a:ext cx="2577547" cy="431710"/>
          </a:xfrm>
          <a:prstGeom prst="wedgeRectCallout">
            <a:avLst>
              <a:gd name="adj1" fmla="val -41539"/>
              <a:gd name="adj2" fmla="val 72973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Noch 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ohne SQL-Anfrage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hteckige Legende 28"/>
          <p:cNvSpPr/>
          <p:nvPr/>
        </p:nvSpPr>
        <p:spPr bwMode="auto">
          <a:xfrm>
            <a:off x="4730756" y="2340824"/>
            <a:ext cx="2577547" cy="431710"/>
          </a:xfrm>
          <a:prstGeom prst="wedgeRectCallout">
            <a:avLst>
              <a:gd name="adj1" fmla="val -40560"/>
              <a:gd name="adj2" fmla="val 67601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Für häufige SQL-Anfragen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Beispiele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26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366064" y="1379200"/>
            <a:ext cx="8670432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22238">
              <a:lnSpc>
                <a:spcPct val="105000"/>
              </a:lnSpc>
            </a:pPr>
            <a:r>
              <a:rPr lang="de-DE" sz="1400" b="1" dirty="0"/>
              <a:t>Liste alle Manager-Gehälter</a:t>
            </a:r>
            <a:r>
              <a:rPr lang="de-DE" sz="1400" b="1" dirty="0" smtClean="0"/>
              <a:t>:</a:t>
            </a:r>
            <a:endParaRPr lang="de-DE" sz="1200" b="1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200" b="1" dirty="0">
                <a:latin typeface="Courier New" pitchFamily="49" charset="0"/>
              </a:rPr>
              <a:t>Statement </a:t>
            </a:r>
            <a:r>
              <a:rPr lang="de-DE" sz="1200" b="1" dirty="0" err="1">
                <a:latin typeface="Courier New" pitchFamily="49" charset="0"/>
              </a:rPr>
              <a:t>stmt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con.createStatement</a:t>
            </a:r>
            <a:r>
              <a:rPr lang="de-DE" sz="1200" b="1" dirty="0">
                <a:latin typeface="Courier New" pitchFamily="49" charset="0"/>
              </a:rPr>
              <a:t>();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 err="1">
                <a:latin typeface="Courier New" pitchFamily="49" charset="0"/>
              </a:rPr>
              <a:t>ResultSet</a:t>
            </a:r>
            <a:r>
              <a:rPr lang="de-DE" sz="1200" b="1" dirty="0">
                <a:latin typeface="Courier New" pitchFamily="49" charset="0"/>
              </a:rPr>
              <a:t> </a:t>
            </a:r>
            <a:r>
              <a:rPr lang="de-DE" sz="1200" b="1" dirty="0" err="1">
                <a:latin typeface="Courier New" pitchFamily="49" charset="0"/>
              </a:rPr>
              <a:t>rs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stmt.executeQuery</a:t>
            </a:r>
            <a:r>
              <a:rPr lang="de-DE" sz="1200" b="1" dirty="0">
                <a:latin typeface="Courier New" pitchFamily="49" charset="0"/>
              </a:rPr>
              <a:t>("SELECT Gehalt FROM Manager");</a:t>
            </a: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endParaRPr lang="de-DE" sz="600" b="1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200" b="1" dirty="0" err="1">
                <a:latin typeface="Courier New" pitchFamily="49" charset="0"/>
              </a:rPr>
              <a:t>PreparedStatement</a:t>
            </a:r>
            <a:r>
              <a:rPr lang="de-DE" sz="1200" b="1" dirty="0">
                <a:latin typeface="Courier New" pitchFamily="49" charset="0"/>
              </a:rPr>
              <a:t> </a:t>
            </a:r>
            <a:r>
              <a:rPr lang="de-DE" sz="1200" b="1" dirty="0" err="1">
                <a:latin typeface="Courier New" pitchFamily="49" charset="0"/>
              </a:rPr>
              <a:t>pstmt</a:t>
            </a:r>
            <a:r>
              <a:rPr lang="de-DE" sz="1200" b="1" dirty="0">
                <a:latin typeface="Courier New" pitchFamily="49" charset="0"/>
              </a:rPr>
              <a:t> </a:t>
            </a:r>
            <a:r>
              <a:rPr lang="de-DE" sz="1200" b="1" dirty="0">
                <a:latin typeface="Courier New" pitchFamily="49" charset="0"/>
              </a:rPr>
              <a:t>= </a:t>
            </a:r>
            <a:r>
              <a:rPr lang="de-DE" sz="1200" b="1" dirty="0" err="1">
                <a:latin typeface="Courier New" pitchFamily="49" charset="0"/>
              </a:rPr>
              <a:t>con.prepareStatement</a:t>
            </a:r>
            <a:r>
              <a:rPr lang="de-DE" sz="1200" b="1" dirty="0" smtClean="0">
                <a:latin typeface="Courier New" pitchFamily="49" charset="0"/>
              </a:rPr>
              <a:t>(</a:t>
            </a:r>
            <a:br>
              <a:rPr lang="de-DE" sz="1200" b="1" dirty="0" smtClean="0">
                <a:latin typeface="Courier New" pitchFamily="49" charset="0"/>
              </a:rPr>
            </a:br>
            <a:r>
              <a:rPr lang="de-DE" sz="1200" b="1" dirty="0" smtClean="0">
                <a:latin typeface="Courier New" pitchFamily="49" charset="0"/>
              </a:rPr>
              <a:t>			         "</a:t>
            </a:r>
            <a:r>
              <a:rPr lang="de-DE" sz="1200" b="1" dirty="0">
                <a:latin typeface="Courier New" pitchFamily="49" charset="0"/>
              </a:rPr>
              <a:t>SELECT Gehalt FROM Manager");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 err="1">
                <a:latin typeface="Courier New" pitchFamily="49" charset="0"/>
              </a:rPr>
              <a:t>ResultSet</a:t>
            </a:r>
            <a:r>
              <a:rPr lang="de-DE" sz="1200" b="1" dirty="0">
                <a:latin typeface="Courier New" pitchFamily="49" charset="0"/>
              </a:rPr>
              <a:t> </a:t>
            </a:r>
            <a:r>
              <a:rPr lang="de-DE" sz="1200" b="1" dirty="0" err="1">
                <a:latin typeface="Courier New" pitchFamily="49" charset="0"/>
              </a:rPr>
              <a:t>rs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pstmt.executeQuery</a:t>
            </a:r>
            <a:r>
              <a:rPr lang="de-DE" sz="1200" b="1" dirty="0">
                <a:latin typeface="Courier New" pitchFamily="49" charset="0"/>
              </a:rPr>
              <a:t>();</a:t>
            </a:r>
          </a:p>
          <a:p>
            <a:pPr marL="87313" lvl="1" indent="0">
              <a:lnSpc>
                <a:spcPct val="105000"/>
              </a:lnSpc>
              <a:buNone/>
            </a:pPr>
            <a:endParaRPr lang="de-DE" sz="1200" dirty="0"/>
          </a:p>
          <a:p>
            <a:pPr marL="87313" lvl="1" indent="0">
              <a:lnSpc>
                <a:spcPct val="105000"/>
              </a:lnSpc>
              <a:buNone/>
            </a:pPr>
            <a:r>
              <a:rPr lang="de-DE" sz="1400" b="1" dirty="0"/>
              <a:t>Füge neues Schauspieler-</a:t>
            </a:r>
            <a:r>
              <a:rPr lang="de-DE" sz="1400" b="1" dirty="0" err="1"/>
              <a:t>Tupel</a:t>
            </a:r>
            <a:r>
              <a:rPr lang="de-DE" sz="1400" b="1" dirty="0"/>
              <a:t> ein:</a:t>
            </a:r>
            <a:endParaRPr lang="de-DE" sz="1200" b="1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200" b="1" dirty="0">
                <a:latin typeface="Courier New" pitchFamily="49" charset="0"/>
              </a:rPr>
              <a:t>Statement </a:t>
            </a:r>
            <a:r>
              <a:rPr lang="de-DE" sz="1200" b="1" dirty="0" err="1">
                <a:latin typeface="Courier New" pitchFamily="49" charset="0"/>
              </a:rPr>
              <a:t>stmt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con.createStatement</a:t>
            </a:r>
            <a:r>
              <a:rPr lang="de-DE" sz="1200" b="1" dirty="0">
                <a:latin typeface="Courier New" pitchFamily="49" charset="0"/>
              </a:rPr>
              <a:t>();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 err="1">
                <a:latin typeface="Courier New" pitchFamily="49" charset="0"/>
              </a:rPr>
              <a:t>stmt.executeUpdate</a:t>
            </a:r>
            <a:r>
              <a:rPr lang="de-DE" sz="1200" b="1" dirty="0">
                <a:latin typeface="Courier New" pitchFamily="49" charset="0"/>
              </a:rPr>
              <a:t>("INSERT INTO </a:t>
            </a:r>
            <a:r>
              <a:rPr lang="de-DE" sz="1200" b="1" dirty="0" err="1">
                <a:latin typeface="Courier New" pitchFamily="49" charset="0"/>
              </a:rPr>
              <a:t>spielt_in</a:t>
            </a:r>
            <a:r>
              <a:rPr lang="de-DE" sz="1200" b="1" dirty="0">
                <a:latin typeface="Courier New" pitchFamily="49" charset="0"/>
              </a:rPr>
              <a:t> VALUES(" + 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		</a:t>
            </a:r>
            <a:r>
              <a:rPr lang="de-DE" sz="1200" b="1" dirty="0" smtClean="0">
                <a:latin typeface="Courier New" pitchFamily="49" charset="0"/>
              </a:rPr>
              <a:t>     "</a:t>
            </a:r>
            <a:r>
              <a:rPr lang="de-DE" sz="1200" b="1" dirty="0">
                <a:latin typeface="Courier New" pitchFamily="49" charset="0"/>
              </a:rPr>
              <a:t>'Star </a:t>
            </a:r>
            <a:r>
              <a:rPr lang="de-DE" sz="1200" b="1" dirty="0" err="1">
                <a:latin typeface="Courier New" pitchFamily="49" charset="0"/>
              </a:rPr>
              <a:t>Wars</a:t>
            </a:r>
            <a:r>
              <a:rPr lang="de-DE" sz="1200" b="1" dirty="0">
                <a:latin typeface="Courier New" pitchFamily="49" charset="0"/>
              </a:rPr>
              <a:t>', 1979, 'Harrison Ford'");</a:t>
            </a:r>
            <a:endParaRPr lang="de-DE" sz="1200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endParaRPr lang="de-DE" sz="600" b="1" dirty="0">
              <a:latin typeface="Courier New" pitchFamily="49" charset="0"/>
            </a:endParaRPr>
          </a:p>
          <a:p>
            <a:pPr marL="574675" lvl="1" indent="-342900">
              <a:lnSpc>
                <a:spcPct val="105000"/>
              </a:lnSpc>
              <a:buFont typeface="Arial" charset="0"/>
              <a:buAutoNum type="arabicPeriod"/>
            </a:pPr>
            <a:r>
              <a:rPr lang="de-DE" sz="1200" b="1" dirty="0" err="1">
                <a:latin typeface="Courier New" pitchFamily="49" charset="0"/>
              </a:rPr>
              <a:t>PreparedStatement</a:t>
            </a:r>
            <a:r>
              <a:rPr lang="de-DE" sz="1200" b="1" dirty="0">
                <a:latin typeface="Courier New" pitchFamily="49" charset="0"/>
              </a:rPr>
              <a:t> </a:t>
            </a:r>
            <a:r>
              <a:rPr lang="de-DE" sz="1200" b="1" dirty="0" err="1">
                <a:latin typeface="Courier New" pitchFamily="49" charset="0"/>
              </a:rPr>
              <a:t>managerStmt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con.prepareStatement</a:t>
            </a:r>
            <a:r>
              <a:rPr lang="de-DE" sz="1200" b="1" dirty="0">
                <a:latin typeface="Courier New" pitchFamily="49" charset="0"/>
              </a:rPr>
              <a:t>(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		</a:t>
            </a:r>
            <a:r>
              <a:rPr lang="de-DE" sz="1200" b="1" dirty="0" smtClean="0">
                <a:latin typeface="Courier New" pitchFamily="49" charset="0"/>
              </a:rPr>
              <a:t>     "</a:t>
            </a:r>
            <a:r>
              <a:rPr lang="de-DE" sz="1200" b="1" dirty="0">
                <a:latin typeface="Courier New" pitchFamily="49" charset="0"/>
              </a:rPr>
              <a:t>INSERT INTO </a:t>
            </a:r>
            <a:r>
              <a:rPr lang="de-DE" sz="1200" b="1" dirty="0" err="1">
                <a:latin typeface="Courier New" pitchFamily="49" charset="0"/>
              </a:rPr>
              <a:t>spielt_in</a:t>
            </a:r>
            <a:r>
              <a:rPr lang="de-DE" sz="1200" b="1" dirty="0">
                <a:latin typeface="Courier New" pitchFamily="49" charset="0"/>
              </a:rPr>
              <a:t> VALUES(" + 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		</a:t>
            </a:r>
            <a:r>
              <a:rPr lang="de-DE" sz="1200" b="1" dirty="0" smtClean="0">
                <a:latin typeface="Courier New" pitchFamily="49" charset="0"/>
              </a:rPr>
              <a:t>     "</a:t>
            </a:r>
            <a:r>
              <a:rPr lang="de-DE" sz="1200" b="1" dirty="0">
                <a:latin typeface="Courier New" pitchFamily="49" charset="0"/>
              </a:rPr>
              <a:t>'Star </a:t>
            </a:r>
            <a:r>
              <a:rPr lang="de-DE" sz="1200" b="1" dirty="0" err="1">
                <a:latin typeface="Courier New" pitchFamily="49" charset="0"/>
              </a:rPr>
              <a:t>Wars</a:t>
            </a:r>
            <a:r>
              <a:rPr lang="de-DE" sz="1200" b="1" dirty="0">
                <a:latin typeface="Courier New" pitchFamily="49" charset="0"/>
              </a:rPr>
              <a:t>', 1979, 'Harrison Ford'");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 err="1">
                <a:latin typeface="Courier New" pitchFamily="49" charset="0"/>
              </a:rPr>
              <a:t>pstmt.executeUpdate</a:t>
            </a:r>
            <a:r>
              <a:rPr lang="de-DE" sz="1200" b="1" dirty="0">
                <a:latin typeface="Courier New" pitchFamily="49" charset="0"/>
              </a:rPr>
              <a:t>();</a:t>
            </a:r>
            <a:endParaRPr lang="de-DE" sz="1200" dirty="0">
              <a:latin typeface="Courier New" pitchFamily="49" charset="0"/>
            </a:endParaRPr>
          </a:p>
          <a:p>
            <a:endParaRPr lang="de-DE" sz="1400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358775" y="1634495"/>
            <a:ext cx="7050405" cy="463669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5420856" y="1475340"/>
            <a:ext cx="783363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5352336" y="868861"/>
            <a:ext cx="921555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451137" y="868861"/>
            <a:ext cx="958044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539457" y="1475405"/>
            <a:ext cx="783363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58774" y="2230368"/>
            <a:ext cx="7050405" cy="672852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58775" y="4210789"/>
            <a:ext cx="7050405" cy="856511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58773" y="3405366"/>
            <a:ext cx="7050405" cy="671334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7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de-DE" sz="1400" b="1" dirty="0"/>
              <a:t>Methoden des </a:t>
            </a:r>
            <a:r>
              <a:rPr lang="de-DE" sz="1400" b="1" dirty="0" err="1"/>
              <a:t>ResultSet</a:t>
            </a:r>
            <a:endParaRPr lang="de-DE" sz="1400" b="1" dirty="0"/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b="1" dirty="0" err="1">
                <a:latin typeface="Courier New" pitchFamily="49" charset="0"/>
              </a:rPr>
              <a:t>next</a:t>
            </a:r>
            <a:r>
              <a:rPr lang="de-DE" sz="1400" b="1" dirty="0">
                <a:latin typeface="Courier New" pitchFamily="49" charset="0"/>
              </a:rPr>
              <a:t>()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200" dirty="0"/>
              <a:t>liefert nächstes </a:t>
            </a:r>
            <a:r>
              <a:rPr lang="de-DE" sz="1200" dirty="0" err="1"/>
              <a:t>Tupel</a:t>
            </a:r>
            <a:endParaRPr lang="de-DE" sz="1200" dirty="0"/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200" dirty="0"/>
              <a:t>liefert </a:t>
            </a:r>
            <a:r>
              <a:rPr lang="de-DE" sz="1200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de-DE" sz="1200" dirty="0"/>
              <a:t>, falls kein weiteres </a:t>
            </a:r>
            <a:r>
              <a:rPr lang="de-DE" sz="1200" dirty="0" err="1"/>
              <a:t>Tupel</a:t>
            </a:r>
            <a:r>
              <a:rPr lang="de-DE" sz="1200" dirty="0"/>
              <a:t> vorhanden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b="1" dirty="0" err="1">
                <a:latin typeface="Courier New" pitchFamily="49" charset="0"/>
              </a:rPr>
              <a:t>getString</a:t>
            </a:r>
            <a:r>
              <a:rPr lang="de-DE" sz="1400" b="1" dirty="0">
                <a:latin typeface="Courier New" pitchFamily="49" charset="0"/>
              </a:rPr>
              <a:t>(i)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200" dirty="0"/>
              <a:t>Liefert Wert des i-</a:t>
            </a:r>
            <a:r>
              <a:rPr lang="de-DE" sz="1200" dirty="0" err="1"/>
              <a:t>ten</a:t>
            </a:r>
            <a:r>
              <a:rPr lang="de-DE" sz="1200" dirty="0"/>
              <a:t> Attributs des aktuellen </a:t>
            </a:r>
            <a:r>
              <a:rPr lang="de-DE" sz="1200" dirty="0" err="1"/>
              <a:t>Tupels</a:t>
            </a:r>
            <a:endParaRPr lang="de-DE" sz="1200" dirty="0"/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200" b="1" dirty="0" err="1">
                <a:latin typeface="Courier New" pitchFamily="49" charset="0"/>
              </a:rPr>
              <a:t>getInt</a:t>
            </a:r>
            <a:r>
              <a:rPr lang="de-DE" sz="1200" b="1" dirty="0">
                <a:latin typeface="Courier New" pitchFamily="49" charset="0"/>
              </a:rPr>
              <a:t>(i)</a:t>
            </a:r>
            <a:r>
              <a:rPr lang="de-DE" sz="1200" dirty="0"/>
              <a:t>, </a:t>
            </a:r>
            <a:r>
              <a:rPr lang="de-DE" sz="1200" b="1" dirty="0" err="1">
                <a:latin typeface="Courier New" pitchFamily="49" charset="0"/>
              </a:rPr>
              <a:t>getFloat</a:t>
            </a:r>
            <a:r>
              <a:rPr lang="de-DE" sz="1200" b="1" dirty="0">
                <a:latin typeface="Courier New" pitchFamily="49" charset="0"/>
              </a:rPr>
              <a:t>(i)</a:t>
            </a:r>
            <a:r>
              <a:rPr lang="de-DE" sz="1200" dirty="0"/>
              <a:t> usw.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200" dirty="0"/>
              <a:t>Alternativ: </a:t>
            </a:r>
            <a:r>
              <a:rPr lang="de-DE" sz="1200" b="1" dirty="0" err="1">
                <a:latin typeface="Courier New" pitchFamily="49" charset="0"/>
              </a:rPr>
              <a:t>getString</a:t>
            </a:r>
            <a:r>
              <a:rPr lang="de-DE" sz="1200" b="1" dirty="0">
                <a:latin typeface="Courier New" pitchFamily="49" charset="0"/>
              </a:rPr>
              <a:t>("&lt;</a:t>
            </a:r>
            <a:r>
              <a:rPr lang="de-DE" sz="1200" b="1" dirty="0" err="1">
                <a:latin typeface="Courier New" pitchFamily="49" charset="0"/>
              </a:rPr>
              <a:t>AttributName</a:t>
            </a:r>
            <a:r>
              <a:rPr lang="de-DE" sz="1200" b="1" dirty="0">
                <a:latin typeface="Courier New" pitchFamily="49" charset="0"/>
              </a:rPr>
              <a:t>&gt;")</a:t>
            </a:r>
            <a:endParaRPr lang="de-DE" sz="1200" dirty="0"/>
          </a:p>
          <a:p>
            <a:pPr marL="1182688" lvl="2" indent="-285750">
              <a:buFont typeface="Wingdings" pitchFamily="2" charset="2"/>
              <a:buChar char="§"/>
            </a:pPr>
            <a:endParaRPr lang="de-DE" sz="600" b="1" dirty="0">
              <a:latin typeface="Courier New" pitchFamily="49" charset="0"/>
            </a:endParaRP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600" dirty="0"/>
              <a:t>Anwendungsbeispiel:</a:t>
            </a:r>
            <a:br>
              <a:rPr lang="de-DE" sz="1600" dirty="0"/>
            </a:br>
            <a:r>
              <a:rPr lang="de-DE" sz="600" dirty="0"/>
              <a:t/>
            </a:r>
            <a:br>
              <a:rPr lang="de-DE" sz="600" dirty="0"/>
            </a:br>
            <a:r>
              <a:rPr lang="de-DE" sz="1200" b="1" dirty="0" err="1">
                <a:latin typeface="Courier New" pitchFamily="49" charset="0"/>
              </a:rPr>
              <a:t>while</a:t>
            </a:r>
            <a:r>
              <a:rPr lang="de-DE" sz="1200" b="1" dirty="0">
                <a:latin typeface="Courier New" pitchFamily="49" charset="0"/>
              </a:rPr>
              <a:t>(</a:t>
            </a:r>
            <a:r>
              <a:rPr lang="de-DE" sz="1200" b="1" dirty="0" err="1">
                <a:latin typeface="Courier New" pitchFamily="49" charset="0"/>
              </a:rPr>
              <a:t>gehaelter.next</a:t>
            </a:r>
            <a:r>
              <a:rPr lang="de-DE" sz="1200" b="1" dirty="0">
                <a:latin typeface="Courier New" pitchFamily="49" charset="0"/>
              </a:rPr>
              <a:t>()){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	   </a:t>
            </a:r>
            <a:r>
              <a:rPr lang="de-DE" sz="1200" b="1" dirty="0" err="1">
                <a:latin typeface="Courier New" pitchFamily="49" charset="0"/>
              </a:rPr>
              <a:t>gehalt</a:t>
            </a:r>
            <a:r>
              <a:rPr lang="de-DE" sz="1200" b="1" dirty="0">
                <a:latin typeface="Courier New" pitchFamily="49" charset="0"/>
              </a:rPr>
              <a:t> = </a:t>
            </a:r>
            <a:r>
              <a:rPr lang="de-DE" sz="1200" b="1" dirty="0" err="1">
                <a:latin typeface="Courier New" pitchFamily="49" charset="0"/>
              </a:rPr>
              <a:t>gehaelter.getInt</a:t>
            </a:r>
            <a:r>
              <a:rPr lang="de-DE" sz="1200" b="1" dirty="0">
                <a:latin typeface="Courier New" pitchFamily="49" charset="0"/>
              </a:rPr>
              <a:t>(1);</a:t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	   // Operationen auf </a:t>
            </a:r>
            <a:r>
              <a:rPr lang="de-DE" sz="1200" b="1" dirty="0" err="1">
                <a:latin typeface="Courier New" pitchFamily="49" charset="0"/>
              </a:rPr>
              <a:t>gehalt</a:t>
            </a:r>
            <a:r>
              <a:rPr lang="de-DE" sz="1200" b="1" dirty="0">
                <a:latin typeface="Courier New" pitchFamily="49" charset="0"/>
              </a:rPr>
              <a:t/>
            </a:r>
            <a:br>
              <a:rPr lang="de-DE" sz="1200" b="1" dirty="0">
                <a:latin typeface="Courier New" pitchFamily="49" charset="0"/>
              </a:rPr>
            </a:br>
            <a:r>
              <a:rPr lang="de-DE" sz="1200" b="1" dirty="0">
                <a:latin typeface="Courier New" pitchFamily="49" charset="0"/>
              </a:rPr>
              <a:t>}</a:t>
            </a:r>
          </a:p>
          <a:p>
            <a:pPr marL="727075" lvl="1" indent="-285750">
              <a:buFont typeface="Wingdings" pitchFamily="2" charset="2"/>
              <a:buChar char="§"/>
            </a:pPr>
            <a:endParaRPr lang="de-DE" sz="1400" dirty="0"/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de-DE" sz="2400" dirty="0" err="1" smtClean="0"/>
              <a:t>ResultSet</a:t>
            </a:r>
            <a:r>
              <a:rPr lang="de-DE" sz="2400" dirty="0" smtClean="0"/>
              <a:t>: Cursor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27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5420856" y="1475340"/>
            <a:ext cx="783363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539457" y="1475405"/>
            <a:ext cx="783363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58774" y="4002370"/>
            <a:ext cx="7050405" cy="945644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271" y="2132082"/>
            <a:ext cx="2651196" cy="125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 bwMode="gray">
          <a:xfrm>
            <a:off x="6326480" y="2306578"/>
            <a:ext cx="558938" cy="21602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b="1" dirty="0" smtClean="0">
                <a:solidFill>
                  <a:schemeClr val="bg2"/>
                </a:solidFill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13370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de-DE" sz="1400" dirty="0"/>
              <a:t>Definition mittels </a:t>
            </a:r>
            <a:r>
              <a:rPr lang="de-DE" sz="1400" b="1" dirty="0" err="1">
                <a:latin typeface="Courier New" pitchFamily="49" charset="0"/>
              </a:rPr>
              <a:t>PreparedStatement</a:t>
            </a:r>
            <a:endParaRPr lang="de-DE" sz="1400" b="1" dirty="0">
              <a:latin typeface="Courier New" pitchFamily="49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/>
              <a:t>Fragezeichen als Platzhalter für Parameter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200" dirty="0"/>
              <a:t>Bindung mittels </a:t>
            </a:r>
            <a:r>
              <a:rPr lang="de-DE" sz="1200" b="1" dirty="0" err="1">
                <a:latin typeface="Courier New" pitchFamily="49" charset="0"/>
              </a:rPr>
              <a:t>setString</a:t>
            </a:r>
            <a:r>
              <a:rPr lang="de-DE" sz="1200" b="1" dirty="0">
                <a:latin typeface="Courier New" pitchFamily="49" charset="0"/>
              </a:rPr>
              <a:t>(i, v)</a:t>
            </a:r>
            <a:r>
              <a:rPr lang="de-DE" sz="1200" dirty="0"/>
              <a:t>, </a:t>
            </a:r>
            <a:r>
              <a:rPr lang="de-DE" sz="1200" b="1" dirty="0" err="1">
                <a:latin typeface="Courier New" pitchFamily="49" charset="0"/>
              </a:rPr>
              <a:t>setInt</a:t>
            </a:r>
            <a:r>
              <a:rPr lang="de-DE" sz="1200" b="1" dirty="0">
                <a:latin typeface="Courier New" pitchFamily="49" charset="0"/>
              </a:rPr>
              <a:t>(i, v)</a:t>
            </a:r>
            <a:r>
              <a:rPr lang="de-DE" sz="1200" dirty="0"/>
              <a:t> usw.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dirty="0"/>
              <a:t>Beispiel: Einfügen eines neuen </a:t>
            </a:r>
            <a:r>
              <a:rPr lang="de-DE" sz="1400" dirty="0" smtClean="0"/>
              <a:t>Studios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600" dirty="0" smtClean="0"/>
          </a:p>
          <a:p>
            <a:r>
              <a:rPr lang="de-DE" sz="1400" b="1" dirty="0" smtClean="0">
                <a:latin typeface="Courier New" pitchFamily="49" charset="0"/>
              </a:rPr>
              <a:t> String </a:t>
            </a:r>
            <a:r>
              <a:rPr lang="de-DE" sz="1400" b="1" dirty="0" err="1" smtClean="0">
                <a:latin typeface="Courier New" pitchFamily="49" charset="0"/>
              </a:rPr>
              <a:t>studioName</a:t>
            </a:r>
            <a:r>
              <a:rPr lang="de-DE" sz="1400" b="1" dirty="0" smtClean="0">
                <a:latin typeface="Courier New" pitchFamily="49" charset="0"/>
              </a:rPr>
              <a:t> = "</a:t>
            </a:r>
            <a:r>
              <a:rPr lang="de-DE" sz="1400" b="1" dirty="0" err="1" smtClean="0">
                <a:latin typeface="Courier New" pitchFamily="49" charset="0"/>
              </a:rPr>
              <a:t>Pixar</a:t>
            </a:r>
            <a:r>
              <a:rPr lang="de-DE" sz="1400" b="1" dirty="0" smtClean="0">
                <a:latin typeface="Courier New" pitchFamily="49" charset="0"/>
              </a:rPr>
              <a:t> Animation Studios";</a:t>
            </a:r>
          </a:p>
          <a:p>
            <a:r>
              <a:rPr lang="de-DE" sz="1400" b="1" dirty="0" smtClean="0">
                <a:latin typeface="Courier New" pitchFamily="49" charset="0"/>
              </a:rPr>
              <a:t> </a:t>
            </a:r>
            <a:r>
              <a:rPr lang="de-DE" sz="1400" b="1" dirty="0">
                <a:latin typeface="Courier New" pitchFamily="49" charset="0"/>
              </a:rPr>
              <a:t>String 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 = "</a:t>
            </a:r>
            <a:r>
              <a:rPr lang="de-DE" sz="1400" b="1" dirty="0" err="1">
                <a:latin typeface="Courier New" pitchFamily="49" charset="0"/>
              </a:rPr>
              <a:t>Emeryville</a:t>
            </a:r>
            <a:r>
              <a:rPr lang="de-DE" sz="1400" b="1" dirty="0">
                <a:latin typeface="Courier New" pitchFamily="49" charset="0"/>
              </a:rPr>
              <a:t>, Vereinigte Staaten";</a:t>
            </a:r>
          </a:p>
          <a:p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PreparedStatement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studioStmt</a:t>
            </a:r>
            <a:r>
              <a:rPr lang="de-DE" sz="1400" b="1" dirty="0">
                <a:latin typeface="Courier New" pitchFamily="49" charset="0"/>
              </a:rPr>
              <a:t> = </a:t>
            </a:r>
            <a:r>
              <a:rPr lang="de-DE" sz="1400" b="1" dirty="0" err="1">
                <a:latin typeface="Courier New" pitchFamily="49" charset="0"/>
              </a:rPr>
              <a:t>con.prepareStatement</a:t>
            </a:r>
            <a:r>
              <a:rPr lang="de-DE" sz="1400" b="1" dirty="0">
                <a:latin typeface="Courier New" pitchFamily="49" charset="0"/>
              </a:rPr>
              <a:t>(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 "INSERT INTO Studio(Name, Adresse) VALUES(?, ?)");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/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studioStmt.setString</a:t>
            </a:r>
            <a:r>
              <a:rPr lang="de-DE" sz="1400" b="1" dirty="0">
                <a:latin typeface="Courier New" pitchFamily="49" charset="0"/>
              </a:rPr>
              <a:t>(1, </a:t>
            </a:r>
            <a:r>
              <a:rPr lang="de-DE" sz="1400" b="1" dirty="0" err="1">
                <a:latin typeface="Courier New" pitchFamily="49" charset="0"/>
              </a:rPr>
              <a:t>studioName</a:t>
            </a:r>
            <a:r>
              <a:rPr lang="de-DE" sz="1400" b="1" dirty="0">
                <a:latin typeface="Courier New" pitchFamily="49" charset="0"/>
              </a:rPr>
              <a:t>);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studioStmt.setString</a:t>
            </a:r>
            <a:r>
              <a:rPr lang="de-DE" sz="1400" b="1" dirty="0">
                <a:latin typeface="Courier New" pitchFamily="49" charset="0"/>
              </a:rPr>
              <a:t>(2, 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);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studioStmt.executeUpdate</a:t>
            </a:r>
            <a:r>
              <a:rPr lang="de-DE" sz="1400" b="1" dirty="0">
                <a:latin typeface="Courier New" pitchFamily="49" charset="0"/>
              </a:rPr>
              <a:t>();</a:t>
            </a:r>
          </a:p>
          <a:p>
            <a:pPr marL="727075" lvl="1" indent="-285750">
              <a:buFont typeface="Wingdings" pitchFamily="2" charset="2"/>
              <a:buChar char="§"/>
            </a:pPr>
            <a:endParaRPr lang="de-DE" sz="1400" dirty="0"/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de-DE" sz="2400" dirty="0" smtClean="0"/>
              <a:t>Paramater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28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6451137" y="868861"/>
            <a:ext cx="958044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539457" y="1475405"/>
            <a:ext cx="783363" cy="319497"/>
          </a:xfrm>
          <a:prstGeom prst="rect">
            <a:avLst/>
          </a:prstGeom>
          <a:noFill/>
          <a:ln w="25400" cap="flat" cmpd="sng" algn="ctr">
            <a:solidFill>
              <a:srgbClr val="DD610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58774" y="2797703"/>
            <a:ext cx="7050405" cy="2188411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4"/>
                </a:solidFill>
              </a:rPr>
              <a:t>JDBC-Bibliothek einbinden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600" dirty="0" smtClean="0"/>
              <a:t>DBMS-JAR </a:t>
            </a:r>
            <a:r>
              <a:rPr lang="de-DE" sz="1600" dirty="0"/>
              <a:t>in den </a:t>
            </a:r>
            <a:r>
              <a:rPr lang="de-DE" sz="1600" dirty="0" err="1"/>
              <a:t>Classpath</a:t>
            </a:r>
            <a:r>
              <a:rPr lang="de-DE" sz="1600" dirty="0"/>
              <a:t> aufnehmen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4"/>
                </a:solidFill>
              </a:rPr>
              <a:t>Verbindung zur Datenbank aufbauen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de-DE" sz="1600" dirty="0"/>
              <a:t> über </a:t>
            </a:r>
            <a:r>
              <a:rPr lang="de-DE" sz="1600" b="1" dirty="0" err="1">
                <a:latin typeface="Courier New" pitchFamily="49" charset="0"/>
                <a:cs typeface="Courier New" pitchFamily="49" charset="0"/>
              </a:rPr>
              <a:t>DriverManager</a:t>
            </a:r>
            <a:r>
              <a:rPr lang="de-DE" sz="1600" dirty="0"/>
              <a:t> herstellen</a:t>
            </a:r>
          </a:p>
          <a:p>
            <a:pPr marL="784225" lvl="1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4"/>
                </a:solidFill>
              </a:rPr>
              <a:t>SQL-Anfragen ausführen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600" b="1" dirty="0">
                <a:latin typeface="Courier New" pitchFamily="49" charset="0"/>
                <a:cs typeface="Courier New" pitchFamily="49" charset="0"/>
              </a:rPr>
              <a:t>Statements</a:t>
            </a:r>
            <a:r>
              <a:rPr lang="de-DE" sz="1600" dirty="0"/>
              <a:t> oder </a:t>
            </a:r>
            <a:r>
              <a:rPr lang="de-DE" sz="1600" b="1" dirty="0" err="1">
                <a:latin typeface="Courier New" pitchFamily="49" charset="0"/>
                <a:cs typeface="Courier New" pitchFamily="49" charset="0"/>
              </a:rPr>
              <a:t>PreparedStatements</a:t>
            </a:r>
            <a:r>
              <a:rPr lang="de-DE" sz="1600" dirty="0"/>
              <a:t> nutzen</a:t>
            </a:r>
          </a:p>
          <a:p>
            <a:pPr marL="784225" lvl="1" indent="-342900">
              <a:buFont typeface="+mj-lt"/>
              <a:buAutoNum type="arabicPeriod"/>
            </a:pP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4"/>
                </a:solidFill>
              </a:rPr>
              <a:t>Ergebnis der SQL-Anfragen abfragen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600" b="1" dirty="0" err="1">
                <a:latin typeface="Courier New" pitchFamily="49" charset="0"/>
                <a:cs typeface="Courier New" pitchFamily="49" charset="0"/>
              </a:rPr>
              <a:t>ResultSet</a:t>
            </a:r>
            <a:r>
              <a:rPr lang="de-DE" sz="1600" dirty="0"/>
              <a:t> auswerten</a:t>
            </a:r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JDBC</a:t>
            </a:r>
            <a:r>
              <a:rPr lang="en-US" dirty="0"/>
              <a:t/>
            </a:r>
            <a:br>
              <a:rPr lang="en-US" dirty="0"/>
            </a:br>
            <a:r>
              <a:rPr lang="de-DE" sz="2400" dirty="0" smtClean="0"/>
              <a:t>Zusammenfassung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29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7495"/>
            <a:ext cx="2927629" cy="152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0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SQL und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Programmiersprachen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Embedded SQL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 smtClean="0"/>
              <a:t>Integriert </a:t>
            </a:r>
            <a:r>
              <a:rPr lang="de-DE" sz="1400" dirty="0"/>
              <a:t>SQL </a:t>
            </a:r>
            <a:r>
              <a:rPr lang="de-DE" sz="1400" dirty="0" smtClean="0"/>
              <a:t>in andere Programmiersprachen:</a:t>
            </a:r>
            <a:endParaRPr lang="de-DE" sz="1400" dirty="0"/>
          </a:p>
          <a:p>
            <a:pPr marL="1239838" lvl="2" indent="-342900">
              <a:buFont typeface="Wingdings" pitchFamily="2" charset="2"/>
              <a:buChar char="§"/>
            </a:pPr>
            <a:r>
              <a:rPr lang="de-DE" sz="1400" dirty="0"/>
              <a:t>ADA, C, C++, Cobol, </a:t>
            </a:r>
            <a:r>
              <a:rPr lang="de-DE" sz="1400" dirty="0" err="1"/>
              <a:t>Fortran</a:t>
            </a:r>
            <a:r>
              <a:rPr lang="de-DE" sz="1400" dirty="0"/>
              <a:t>, M, Pascal, PL/I, …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Bettet SQL beim </a:t>
            </a:r>
            <a:r>
              <a:rPr lang="de-DE" sz="1400" dirty="0" err="1"/>
              <a:t>Preprocessing</a:t>
            </a:r>
            <a:r>
              <a:rPr lang="de-DE" sz="1400" dirty="0"/>
              <a:t> in den Programmfluss ein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 err="1"/>
              <a:t>Stored</a:t>
            </a:r>
            <a:r>
              <a:rPr lang="de-DE" sz="1400" b="1" dirty="0"/>
              <a:t> </a:t>
            </a:r>
            <a:r>
              <a:rPr lang="de-DE" sz="1400" b="1" dirty="0" err="1"/>
              <a:t>Procedures</a:t>
            </a:r>
            <a:endParaRPr lang="de-DE" sz="1400" b="1" dirty="0"/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Speichern Prozeduren als DBMS Objekte in der Datenbank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Können in SQL Ausdrücken aufgerufen werden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Call-Level-Interface (CLI)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Verbindet C mit DBMS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Implementiert eine DBMS-spezifische Funktionsbibliothek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Benötigt kein </a:t>
            </a:r>
            <a:r>
              <a:rPr lang="de-DE" sz="1400" dirty="0" err="1"/>
              <a:t>Preprocessing</a:t>
            </a:r>
            <a:endParaRPr lang="de-DE" sz="1400" dirty="0"/>
          </a:p>
          <a:p>
            <a:pPr marL="342900" indent="-342900">
              <a:buFont typeface="+mj-lt"/>
              <a:buAutoNum type="arabicPeriod"/>
            </a:pPr>
            <a:r>
              <a:rPr lang="de-DE" sz="1400" b="1" dirty="0"/>
              <a:t>Java Database Connectivity (JDBC)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Funktioniert wie CLI aber für Java</a:t>
            </a:r>
          </a:p>
        </p:txBody>
      </p:sp>
    </p:spTree>
    <p:extLst>
      <p:ext uri="{BB962C8B-B14F-4D97-AF65-F5344CB8AC3E}">
        <p14:creationId xmlns:p14="http://schemas.microsoft.com/office/powerpoint/2010/main" val="12455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400" dirty="0"/>
              <a:t>Schema: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cs typeface="Courier New"/>
              </a:rPr>
              <a:t>Lieferant (</a:t>
            </a:r>
            <a:r>
              <a:rPr lang="de-DE" sz="1200" u="sng" dirty="0" err="1">
                <a:cs typeface="Courier New"/>
              </a:rPr>
              <a:t>LieferantID</a:t>
            </a:r>
            <a:r>
              <a:rPr lang="de-DE" sz="1200" dirty="0">
                <a:cs typeface="Courier New"/>
              </a:rPr>
              <a:t>, </a:t>
            </a:r>
            <a:r>
              <a:rPr lang="de-DE" sz="1200" dirty="0" err="1">
                <a:cs typeface="Courier New"/>
              </a:rPr>
              <a:t>LieferantName</a:t>
            </a:r>
            <a:r>
              <a:rPr lang="de-DE" sz="1200" dirty="0">
                <a:cs typeface="Courier New"/>
              </a:rPr>
              <a:t>, Adresse)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DE" sz="1200" dirty="0">
                <a:cs typeface="Courier New"/>
              </a:rPr>
              <a:t>Produkt (</a:t>
            </a:r>
            <a:r>
              <a:rPr lang="en-US" sz="1200" u="sng" dirty="0" err="1">
                <a:cs typeface="Courier New"/>
              </a:rPr>
              <a:t>ProduktID</a:t>
            </a:r>
            <a:r>
              <a:rPr lang="en-US" sz="1200" dirty="0">
                <a:cs typeface="Courier New"/>
              </a:rPr>
              <a:t>, </a:t>
            </a:r>
            <a:r>
              <a:rPr lang="en-US" sz="1200" dirty="0" err="1">
                <a:cs typeface="Courier New"/>
              </a:rPr>
              <a:t>ProduktName</a:t>
            </a:r>
            <a:r>
              <a:rPr lang="en-US" sz="1200" dirty="0">
                <a:cs typeface="Courier New"/>
              </a:rPr>
              <a:t>, </a:t>
            </a:r>
            <a:r>
              <a:rPr lang="en-US" sz="1200" dirty="0" err="1">
                <a:cs typeface="Courier New"/>
              </a:rPr>
              <a:t>Einkaufspreis</a:t>
            </a:r>
            <a:r>
              <a:rPr lang="en-US" sz="1200" dirty="0">
                <a:cs typeface="Courier New"/>
              </a:rPr>
              <a:t>, </a:t>
            </a:r>
            <a:r>
              <a:rPr lang="en-US" sz="1200" dirty="0" err="1">
                <a:cs typeface="Courier New"/>
              </a:rPr>
              <a:t>LieferantID</a:t>
            </a:r>
            <a:r>
              <a:rPr lang="en-US" sz="1200" dirty="0">
                <a:cs typeface="Courier New"/>
              </a:rPr>
              <a:t>)</a:t>
            </a:r>
          </a:p>
          <a:p>
            <a:endParaRPr lang="en-US" sz="600" dirty="0"/>
          </a:p>
          <a:p>
            <a:r>
              <a:rPr lang="de-DE" sz="1400" dirty="0"/>
              <a:t>„</a:t>
            </a:r>
            <a:r>
              <a:rPr lang="de-DE" sz="1400" dirty="0">
                <a:solidFill>
                  <a:schemeClr val="accent4"/>
                </a:solidFill>
              </a:rPr>
              <a:t>Wir erlauben nur Produkte in unserer Datenbank, zu denen auch ein Lieferant existiert</a:t>
            </a:r>
            <a:r>
              <a:rPr lang="de-DE" sz="1400" dirty="0"/>
              <a:t>, und </a:t>
            </a:r>
            <a:r>
              <a:rPr lang="de-DE" sz="1400" dirty="0">
                <a:solidFill>
                  <a:schemeClr val="accent2"/>
                </a:solidFill>
              </a:rPr>
              <a:t>sollte ein Lieferant aussteigen, wollen wir auch dessen Produkte löschen</a:t>
            </a:r>
            <a:r>
              <a:rPr lang="de-DE" sz="1400" dirty="0"/>
              <a:t>.”</a:t>
            </a:r>
          </a:p>
          <a:p>
            <a:endParaRPr lang="en-US" sz="600" dirty="0"/>
          </a:p>
          <a:p>
            <a:r>
              <a:rPr lang="en-US" sz="1400" dirty="0" err="1"/>
              <a:t>Wie</a:t>
            </a:r>
            <a:r>
              <a:rPr lang="en-US" sz="1400" dirty="0"/>
              <a:t> muss der </a:t>
            </a:r>
            <a:r>
              <a:rPr lang="en-US" sz="1400" dirty="0" err="1"/>
              <a:t>geforderte</a:t>
            </a:r>
            <a:r>
              <a:rPr lang="en-US" sz="1400" dirty="0"/>
              <a:t> Foreign Key </a:t>
            </a:r>
            <a:r>
              <a:rPr lang="en-US" sz="1400" dirty="0" err="1"/>
              <a:t>definiert</a:t>
            </a:r>
            <a:r>
              <a:rPr lang="en-US" sz="1400" dirty="0"/>
              <a:t> </a:t>
            </a:r>
            <a:r>
              <a:rPr lang="en-US" sz="1400" dirty="0" err="1"/>
              <a:t>werden</a:t>
            </a:r>
            <a:r>
              <a:rPr lang="en-US" sz="1400" dirty="0"/>
              <a:t>?</a:t>
            </a:r>
          </a:p>
          <a:p>
            <a:endParaRPr lang="en-US" sz="600" dirty="0"/>
          </a:p>
          <a:p>
            <a:r>
              <a:rPr lang="en-US" sz="1400" b="1" dirty="0"/>
              <a:t> ALTER TABLE </a:t>
            </a:r>
            <a:r>
              <a:rPr lang="en-US" sz="1400" dirty="0" err="1"/>
              <a:t>Produkt</a:t>
            </a:r>
            <a:r>
              <a:rPr lang="en-US" sz="1400" dirty="0"/>
              <a:t> </a:t>
            </a:r>
            <a:r>
              <a:rPr lang="en-US" sz="1400" b="1" dirty="0"/>
              <a:t>ADD CONSTRAINT </a:t>
            </a:r>
            <a:r>
              <a:rPr lang="en-US" sz="1400" dirty="0" err="1"/>
              <a:t>ProduktFremdschlüssel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4"/>
                </a:solidFill>
              </a:rPr>
              <a:t/>
            </a:r>
            <a:br>
              <a:rPr lang="en-US" sz="1400" dirty="0">
                <a:solidFill>
                  <a:schemeClr val="accent4"/>
                </a:solidFill>
              </a:rPr>
            </a:b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b="1" dirty="0">
                <a:solidFill>
                  <a:schemeClr val="accent4"/>
                </a:solidFill>
              </a:rPr>
              <a:t>FOREIGN KEY </a:t>
            </a:r>
            <a:r>
              <a:rPr lang="en-US" sz="1400" dirty="0">
                <a:solidFill>
                  <a:schemeClr val="accent4"/>
                </a:solidFill>
              </a:rPr>
              <a:t>(</a:t>
            </a:r>
            <a:r>
              <a:rPr lang="en-US" sz="1400" dirty="0" err="1">
                <a:solidFill>
                  <a:schemeClr val="accent4"/>
                </a:solidFill>
              </a:rPr>
              <a:t>LieferantID</a:t>
            </a:r>
            <a:r>
              <a:rPr lang="en-US" sz="1400" dirty="0">
                <a:solidFill>
                  <a:schemeClr val="accent4"/>
                </a:solidFill>
              </a:rPr>
              <a:t>) </a:t>
            </a:r>
            <a:r>
              <a:rPr lang="en-US" sz="1400" b="1" dirty="0">
                <a:solidFill>
                  <a:schemeClr val="accent4"/>
                </a:solidFill>
              </a:rPr>
              <a:t>REFERENCES</a:t>
            </a:r>
            <a:r>
              <a:rPr lang="en-US" sz="1400" dirty="0">
                <a:solidFill>
                  <a:schemeClr val="accent4"/>
                </a:solidFill>
              </a:rPr>
              <a:t> </a:t>
            </a:r>
            <a:r>
              <a:rPr lang="en-US" sz="1400" dirty="0" err="1">
                <a:solidFill>
                  <a:schemeClr val="accent4"/>
                </a:solidFill>
              </a:rPr>
              <a:t>Lieferant</a:t>
            </a:r>
            <a:r>
              <a:rPr lang="en-US" sz="1400" dirty="0">
                <a:solidFill>
                  <a:schemeClr val="accent4"/>
                </a:solidFill>
              </a:rPr>
              <a:t> (</a:t>
            </a:r>
            <a:r>
              <a:rPr lang="en-US" sz="1400" dirty="0" err="1">
                <a:solidFill>
                  <a:schemeClr val="accent4"/>
                </a:solidFill>
              </a:rPr>
              <a:t>LieferantID</a:t>
            </a:r>
            <a:r>
              <a:rPr lang="en-US" sz="1400" dirty="0">
                <a:solidFill>
                  <a:schemeClr val="accent4"/>
                </a:solidFill>
              </a:rPr>
              <a:t>) </a:t>
            </a:r>
            <a:br>
              <a:rPr lang="en-US" sz="1400" dirty="0">
                <a:solidFill>
                  <a:schemeClr val="accent4"/>
                </a:solidFill>
              </a:rPr>
            </a:br>
            <a:r>
              <a:rPr lang="en-US" sz="1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ON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b="1" dirty="0">
                <a:solidFill>
                  <a:schemeClr val="accent2"/>
                </a:solidFill>
              </a:rPr>
              <a:t>DELETE CASCADE</a:t>
            </a:r>
            <a:r>
              <a:rPr lang="en-US" sz="1400" dirty="0">
                <a:solidFill>
                  <a:schemeClr val="accent2"/>
                </a:solidFill>
              </a:rPr>
              <a:t>;</a:t>
            </a:r>
            <a:endParaRPr lang="de-DE" sz="1400" dirty="0">
              <a:solidFill>
                <a:schemeClr val="accent2"/>
              </a:solidFill>
            </a:endParaRPr>
          </a:p>
          <a:p>
            <a:endParaRPr lang="de-DE" sz="1400" dirty="0"/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/>
              <a:t>Exkurs 1</a:t>
            </a:r>
            <a:r>
              <a:rPr lang="en-US" dirty="0"/>
              <a:t/>
            </a:r>
            <a:br>
              <a:rPr lang="en-US" dirty="0"/>
            </a:br>
            <a:r>
              <a:rPr lang="de-DE" sz="2400" dirty="0" err="1"/>
              <a:t>Foreign</a:t>
            </a:r>
            <a:r>
              <a:rPr lang="de-DE" sz="2400" dirty="0"/>
              <a:t> Keys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30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358774" y="3625582"/>
            <a:ext cx="7058027" cy="818376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2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AF0034"/>
              </a:buClr>
            </a:pPr>
            <a:r>
              <a:rPr lang="de-DE" sz="1400" kern="0" dirty="0">
                <a:solidFill>
                  <a:srgbClr val="000000"/>
                </a:solidFill>
              </a:rPr>
              <a:t>Schema:</a:t>
            </a:r>
          </a:p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  <a:cs typeface="Courier New"/>
              </a:rPr>
              <a:t>Lieferant (</a:t>
            </a:r>
            <a:r>
              <a:rPr lang="de-DE" sz="1200" u="sng" kern="0" dirty="0" err="1">
                <a:solidFill>
                  <a:srgbClr val="000000"/>
                </a:solidFill>
                <a:cs typeface="Courier New"/>
              </a:rPr>
              <a:t>LieferantID</a:t>
            </a:r>
            <a:r>
              <a:rPr lang="de-DE" sz="1200" kern="0" dirty="0">
                <a:solidFill>
                  <a:srgbClr val="000000"/>
                </a:solidFill>
                <a:cs typeface="Courier New"/>
              </a:rPr>
              <a:t>, </a:t>
            </a:r>
            <a:r>
              <a:rPr lang="de-DE" sz="1200" kern="0" dirty="0" err="1">
                <a:solidFill>
                  <a:srgbClr val="000000"/>
                </a:solidFill>
                <a:cs typeface="Courier New"/>
              </a:rPr>
              <a:t>LieferantName</a:t>
            </a:r>
            <a:r>
              <a:rPr lang="de-DE" sz="1200" kern="0" dirty="0">
                <a:solidFill>
                  <a:srgbClr val="000000"/>
                </a:solidFill>
                <a:cs typeface="Courier New"/>
              </a:rPr>
              <a:t>, Adresse)</a:t>
            </a:r>
          </a:p>
          <a:p>
            <a:pPr marL="285750" lvl="0" indent="-285750">
              <a:buClr>
                <a:srgbClr val="AF0034"/>
              </a:buClr>
              <a:buFont typeface="Wingdings" pitchFamily="2" charset="2"/>
              <a:buChar char="§"/>
            </a:pPr>
            <a:r>
              <a:rPr lang="de-DE" sz="1200" kern="0" dirty="0">
                <a:solidFill>
                  <a:srgbClr val="000000"/>
                </a:solidFill>
                <a:cs typeface="Courier New"/>
              </a:rPr>
              <a:t>Produkt (</a:t>
            </a:r>
            <a:r>
              <a:rPr lang="en-US" sz="1200" u="sng" kern="0" dirty="0" err="1">
                <a:solidFill>
                  <a:srgbClr val="000000"/>
                </a:solidFill>
                <a:cs typeface="Courier New"/>
              </a:rPr>
              <a:t>ProduktID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ProduktName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Einkaufspreis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LieferantID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)</a:t>
            </a:r>
          </a:p>
          <a:p>
            <a:pPr lvl="0">
              <a:buClr>
                <a:srgbClr val="AF0034"/>
              </a:buClr>
            </a:pPr>
            <a:endParaRPr lang="en-US" sz="600" kern="0" dirty="0">
              <a:solidFill>
                <a:srgbClr val="000000"/>
              </a:solidFill>
            </a:endParaRPr>
          </a:p>
          <a:p>
            <a:pPr lvl="0">
              <a:buClr>
                <a:srgbClr val="AF0034"/>
              </a:buClr>
            </a:pPr>
            <a:r>
              <a:rPr lang="de-DE" sz="1400" kern="0" dirty="0">
                <a:solidFill>
                  <a:srgbClr val="000000"/>
                </a:solidFill>
              </a:rPr>
              <a:t>„</a:t>
            </a:r>
            <a:r>
              <a:rPr lang="en-US" sz="1400" kern="0" dirty="0" err="1">
                <a:solidFill>
                  <a:schemeClr val="accent4"/>
                </a:solidFill>
              </a:rPr>
              <a:t>Sobald</a:t>
            </a:r>
            <a:r>
              <a:rPr lang="en-US" sz="1400" kern="0" dirty="0">
                <a:solidFill>
                  <a:schemeClr val="accent4"/>
                </a:solidFill>
              </a:rPr>
              <a:t> das </a:t>
            </a:r>
            <a:r>
              <a:rPr lang="en-US" sz="1400" kern="0" dirty="0" err="1">
                <a:solidFill>
                  <a:schemeClr val="accent4"/>
                </a:solidFill>
              </a:rPr>
              <a:t>letzte</a:t>
            </a:r>
            <a:r>
              <a:rPr lang="en-US" sz="1400" kern="0" dirty="0">
                <a:solidFill>
                  <a:schemeClr val="accent4"/>
                </a:solidFill>
              </a:rPr>
              <a:t> </a:t>
            </a:r>
            <a:r>
              <a:rPr lang="en-US" sz="1400" kern="0" dirty="0" err="1">
                <a:solidFill>
                  <a:schemeClr val="accent4"/>
                </a:solidFill>
              </a:rPr>
              <a:t>Produkt</a:t>
            </a:r>
            <a:r>
              <a:rPr lang="en-US" sz="1400" kern="0" dirty="0">
                <a:solidFill>
                  <a:schemeClr val="accent4"/>
                </a:solidFill>
              </a:rPr>
              <a:t> </a:t>
            </a:r>
            <a:r>
              <a:rPr lang="en-US" sz="1400" kern="0" dirty="0" err="1">
                <a:solidFill>
                  <a:schemeClr val="accent4"/>
                </a:solidFill>
              </a:rPr>
              <a:t>eines</a:t>
            </a:r>
            <a:r>
              <a:rPr lang="en-US" sz="1400" kern="0" dirty="0">
                <a:solidFill>
                  <a:schemeClr val="accent4"/>
                </a:solidFill>
              </a:rPr>
              <a:t> </a:t>
            </a:r>
            <a:r>
              <a:rPr lang="en-US" sz="1400" kern="0" dirty="0" err="1">
                <a:solidFill>
                  <a:schemeClr val="accent4"/>
                </a:solidFill>
              </a:rPr>
              <a:t>Lieferanten</a:t>
            </a:r>
            <a:r>
              <a:rPr lang="en-US" sz="1400" kern="0" dirty="0">
                <a:solidFill>
                  <a:schemeClr val="accent4"/>
                </a:solidFill>
              </a:rPr>
              <a:t> </a:t>
            </a:r>
            <a:r>
              <a:rPr lang="en-US" sz="1400" kern="0" dirty="0" err="1">
                <a:solidFill>
                  <a:schemeClr val="accent4"/>
                </a:solidFill>
              </a:rPr>
              <a:t>gelöscht</a:t>
            </a:r>
            <a:r>
              <a:rPr lang="en-US" sz="1400" kern="0" dirty="0">
                <a:solidFill>
                  <a:schemeClr val="accent4"/>
                </a:solidFill>
              </a:rPr>
              <a:t> </a:t>
            </a:r>
            <a:r>
              <a:rPr lang="en-US" sz="1400" kern="0" dirty="0" err="1">
                <a:solidFill>
                  <a:schemeClr val="accent4"/>
                </a:solidFill>
              </a:rPr>
              <a:t>wird</a:t>
            </a:r>
            <a:r>
              <a:rPr lang="en-US" sz="1400" kern="0" dirty="0">
                <a:solidFill>
                  <a:srgbClr val="000000"/>
                </a:solidFill>
              </a:rPr>
              <a:t>, </a:t>
            </a:r>
            <a:r>
              <a:rPr lang="en-US" sz="1400" kern="0" dirty="0" err="1" smtClean="0">
                <a:solidFill>
                  <a:schemeClr val="accent2"/>
                </a:solidFill>
              </a:rPr>
              <a:t>dann</a:t>
            </a:r>
            <a:r>
              <a:rPr lang="en-US" sz="1400" kern="0" dirty="0" smtClean="0">
                <a:solidFill>
                  <a:schemeClr val="accent2"/>
                </a:solidFill>
              </a:rPr>
              <a:t> </a:t>
            </a:r>
            <a:r>
              <a:rPr lang="en-US" sz="1400" kern="0" dirty="0" err="1" smtClean="0">
                <a:solidFill>
                  <a:schemeClr val="accent2"/>
                </a:solidFill>
              </a:rPr>
              <a:t>soll</a:t>
            </a:r>
            <a:r>
              <a:rPr lang="en-US" sz="1400" kern="0" dirty="0" smtClean="0">
                <a:solidFill>
                  <a:schemeClr val="accent2"/>
                </a:solidFill>
              </a:rPr>
              <a:t> </a:t>
            </a:r>
            <a:r>
              <a:rPr lang="en-US" sz="1400" kern="0" dirty="0" err="1">
                <a:solidFill>
                  <a:schemeClr val="accent2"/>
                </a:solidFill>
              </a:rPr>
              <a:t>auch</a:t>
            </a:r>
            <a:r>
              <a:rPr lang="en-US" sz="1400" kern="0" dirty="0">
                <a:solidFill>
                  <a:schemeClr val="accent2"/>
                </a:solidFill>
              </a:rPr>
              <a:t> der </a:t>
            </a:r>
            <a:r>
              <a:rPr lang="en-US" sz="1400" kern="0" dirty="0" err="1">
                <a:solidFill>
                  <a:schemeClr val="accent2"/>
                </a:solidFill>
              </a:rPr>
              <a:t>entsprechende</a:t>
            </a:r>
            <a:r>
              <a:rPr lang="en-US" sz="1400" kern="0" dirty="0">
                <a:solidFill>
                  <a:schemeClr val="accent2"/>
                </a:solidFill>
              </a:rPr>
              <a:t> </a:t>
            </a:r>
            <a:r>
              <a:rPr lang="en-US" sz="1400" kern="0" dirty="0" err="1">
                <a:solidFill>
                  <a:schemeClr val="accent2"/>
                </a:solidFill>
              </a:rPr>
              <a:t>Lieferant</a:t>
            </a:r>
            <a:r>
              <a:rPr lang="en-US" sz="1400" kern="0" dirty="0">
                <a:solidFill>
                  <a:schemeClr val="accent2"/>
                </a:solidFill>
              </a:rPr>
              <a:t> </a:t>
            </a:r>
            <a:r>
              <a:rPr lang="en-US" sz="1400" kern="0" dirty="0" err="1">
                <a:solidFill>
                  <a:schemeClr val="accent2"/>
                </a:solidFill>
              </a:rPr>
              <a:t>gelöscht</a:t>
            </a:r>
            <a:r>
              <a:rPr lang="en-US" sz="1400" kern="0" dirty="0">
                <a:solidFill>
                  <a:schemeClr val="accent2"/>
                </a:solidFill>
              </a:rPr>
              <a:t> </a:t>
            </a:r>
            <a:r>
              <a:rPr lang="en-US" sz="1400" kern="0" dirty="0" err="1">
                <a:solidFill>
                  <a:schemeClr val="accent2"/>
                </a:solidFill>
              </a:rPr>
              <a:t>werden</a:t>
            </a:r>
            <a:r>
              <a:rPr lang="de-DE" sz="1400" kern="0" dirty="0">
                <a:solidFill>
                  <a:srgbClr val="000000"/>
                </a:solidFill>
              </a:rPr>
              <a:t>.”</a:t>
            </a:r>
          </a:p>
          <a:p>
            <a:pPr lvl="0">
              <a:buClr>
                <a:srgbClr val="AF0034"/>
              </a:buClr>
            </a:pPr>
            <a:endParaRPr lang="en-US" sz="600" kern="0" dirty="0">
              <a:solidFill>
                <a:srgbClr val="000000"/>
              </a:solidFill>
            </a:endParaRPr>
          </a:p>
          <a:p>
            <a:pPr lvl="0">
              <a:buClr>
                <a:srgbClr val="AF0034"/>
              </a:buClr>
            </a:pPr>
            <a:r>
              <a:rPr lang="en-US" sz="1400" kern="0" dirty="0" err="1">
                <a:solidFill>
                  <a:srgbClr val="000000"/>
                </a:solidFill>
              </a:rPr>
              <a:t>Wie</a:t>
            </a:r>
            <a:r>
              <a:rPr lang="en-US" sz="1400" kern="0" dirty="0">
                <a:solidFill>
                  <a:srgbClr val="000000"/>
                </a:solidFill>
              </a:rPr>
              <a:t> muss der </a:t>
            </a:r>
            <a:r>
              <a:rPr lang="en-US" sz="1400" kern="0" dirty="0" err="1">
                <a:solidFill>
                  <a:srgbClr val="000000"/>
                </a:solidFill>
              </a:rPr>
              <a:t>entsprechende</a:t>
            </a:r>
            <a:r>
              <a:rPr lang="en-US" sz="1400" kern="0" dirty="0">
                <a:solidFill>
                  <a:srgbClr val="000000"/>
                </a:solidFill>
              </a:rPr>
              <a:t> Trigger </a:t>
            </a:r>
            <a:r>
              <a:rPr lang="en-US" sz="1400" kern="0" dirty="0" err="1">
                <a:solidFill>
                  <a:srgbClr val="000000"/>
                </a:solidFill>
              </a:rPr>
              <a:t>definiert</a:t>
            </a:r>
            <a:r>
              <a:rPr lang="en-US" sz="1400" kern="0" dirty="0">
                <a:solidFill>
                  <a:srgbClr val="000000"/>
                </a:solidFill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</a:rPr>
              <a:t>werden</a:t>
            </a:r>
            <a:r>
              <a:rPr lang="en-US" sz="1400" kern="0" dirty="0">
                <a:solidFill>
                  <a:srgbClr val="000000"/>
                </a:solidFill>
              </a:rPr>
              <a:t>?</a:t>
            </a:r>
          </a:p>
          <a:p>
            <a:pPr lvl="0">
              <a:buClr>
                <a:srgbClr val="AF0034"/>
              </a:buClr>
            </a:pPr>
            <a:endParaRPr lang="de-DE" sz="600" kern="0" dirty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cs typeface="Courier New"/>
              </a:rPr>
              <a:t>CREATE TRIGGER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LöscheLieferant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cs typeface="Courier New"/>
              </a:rPr>
              <a:t>AFTER DELETE ON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Produkt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</a:t>
            </a: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1200" b="1" kern="0" dirty="0">
                <a:solidFill>
                  <a:srgbClr val="000000"/>
                </a:solidFill>
                <a:cs typeface="Courier New"/>
              </a:rPr>
              <a:t>REFERENCING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OLD </a:t>
            </a:r>
            <a:r>
              <a:rPr lang="en-US" sz="1200" b="1" kern="0" dirty="0">
                <a:solidFill>
                  <a:srgbClr val="000000"/>
                </a:solidFill>
                <a:cs typeface="Courier New"/>
              </a:rPr>
              <a:t>AS</a:t>
            </a:r>
            <a:r>
              <a:rPr lang="en-US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cs typeface="Courier New"/>
              </a:rPr>
              <a:t>gelöschtesProdukt</a:t>
            </a:r>
            <a:endParaRPr lang="en-US" sz="1200" kern="0" dirty="0">
              <a:solidFill>
                <a:srgbClr val="000000"/>
              </a:solidFill>
              <a:cs typeface="Courier New"/>
            </a:endParaRP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de-DE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de-DE" sz="1200" b="1" kern="0" dirty="0">
                <a:solidFill>
                  <a:srgbClr val="000000"/>
                </a:solidFill>
                <a:cs typeface="Courier New"/>
              </a:rPr>
              <a:t>FOR EACH ROW  </a:t>
            </a: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de-DE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de-DE" sz="1200" b="1" kern="0" dirty="0">
                <a:solidFill>
                  <a:schemeClr val="accent4"/>
                </a:solidFill>
                <a:cs typeface="Courier New"/>
              </a:rPr>
              <a:t>WHEN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 (0 = (</a:t>
            </a:r>
            <a:r>
              <a:rPr lang="de-DE" sz="1200" b="1" kern="0" dirty="0">
                <a:solidFill>
                  <a:schemeClr val="accent4"/>
                </a:solidFill>
                <a:cs typeface="Courier New"/>
              </a:rPr>
              <a:t>SELECT COUNT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(*)  </a:t>
            </a:r>
            <a:r>
              <a:rPr lang="de-DE" sz="1200" b="1" kern="0" dirty="0">
                <a:solidFill>
                  <a:schemeClr val="accent4"/>
                </a:solidFill>
                <a:cs typeface="Courier New"/>
              </a:rPr>
              <a:t>FROM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 Produkt </a:t>
            </a: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                    </a:t>
            </a:r>
            <a:r>
              <a:rPr lang="de-DE" sz="1200" b="1" kern="0" dirty="0">
                <a:solidFill>
                  <a:schemeClr val="accent4"/>
                </a:solidFill>
                <a:cs typeface="Courier New"/>
              </a:rPr>
              <a:t>WHERE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 </a:t>
            </a:r>
            <a:r>
              <a:rPr lang="de-DE" sz="1200" kern="0" dirty="0" err="1">
                <a:solidFill>
                  <a:schemeClr val="accent4"/>
                </a:solidFill>
                <a:cs typeface="Courier New"/>
              </a:rPr>
              <a:t>LieferantID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 = </a:t>
            </a:r>
            <a:r>
              <a:rPr lang="en-US" sz="1200" kern="0" dirty="0" err="1">
                <a:solidFill>
                  <a:schemeClr val="accent4"/>
                </a:solidFill>
                <a:cs typeface="Courier New"/>
              </a:rPr>
              <a:t>gelöschtesProdukt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.</a:t>
            </a:r>
            <a:r>
              <a:rPr lang="de-DE" sz="1200" kern="0" dirty="0" err="1">
                <a:solidFill>
                  <a:schemeClr val="accent4"/>
                </a:solidFill>
                <a:cs typeface="Courier New"/>
              </a:rPr>
              <a:t>LieferantID</a:t>
            </a:r>
            <a:r>
              <a:rPr lang="de-DE" sz="1200" kern="0" dirty="0">
                <a:solidFill>
                  <a:schemeClr val="accent4"/>
                </a:solidFill>
                <a:cs typeface="Courier New"/>
              </a:rPr>
              <a:t>))</a:t>
            </a:r>
          </a:p>
          <a:p>
            <a:pPr lvl="0">
              <a:spcAft>
                <a:spcPts val="0"/>
              </a:spcAft>
              <a:buClr>
                <a:srgbClr val="AF0034"/>
              </a:buClr>
            </a:pPr>
            <a:r>
              <a:rPr lang="de-DE" sz="1200" kern="0" dirty="0">
                <a:solidFill>
                  <a:srgbClr val="000000"/>
                </a:solidFill>
                <a:cs typeface="Courier New"/>
              </a:rPr>
              <a:t> </a:t>
            </a:r>
            <a:r>
              <a:rPr lang="de-DE" sz="1200" b="1" kern="0" dirty="0">
                <a:solidFill>
                  <a:schemeClr val="accent2"/>
                </a:solidFill>
                <a:cs typeface="Courier New"/>
              </a:rPr>
              <a:t>DELETE FROM </a:t>
            </a:r>
            <a:r>
              <a:rPr lang="de-DE" sz="1200" kern="0" dirty="0">
                <a:solidFill>
                  <a:schemeClr val="accent2"/>
                </a:solidFill>
                <a:cs typeface="Courier New"/>
              </a:rPr>
              <a:t>Lieferant </a:t>
            </a:r>
            <a:r>
              <a:rPr lang="de-DE" sz="1200" b="1" kern="0" dirty="0">
                <a:solidFill>
                  <a:schemeClr val="accent2"/>
                </a:solidFill>
                <a:cs typeface="Courier New"/>
              </a:rPr>
              <a:t>WHERE</a:t>
            </a:r>
            <a:r>
              <a:rPr lang="de-DE" sz="1200" kern="0" dirty="0">
                <a:solidFill>
                  <a:schemeClr val="accent2"/>
                </a:solidFill>
                <a:cs typeface="Courier New"/>
              </a:rPr>
              <a:t> </a:t>
            </a:r>
            <a:r>
              <a:rPr lang="de-DE" sz="1200" kern="0" dirty="0" err="1">
                <a:solidFill>
                  <a:schemeClr val="accent2"/>
                </a:solidFill>
                <a:cs typeface="Courier New"/>
              </a:rPr>
              <a:t>LieferantID</a:t>
            </a:r>
            <a:r>
              <a:rPr lang="de-DE" sz="1200" kern="0" dirty="0">
                <a:solidFill>
                  <a:schemeClr val="accent2"/>
                </a:solidFill>
                <a:cs typeface="Courier New"/>
              </a:rPr>
              <a:t> = </a:t>
            </a:r>
            <a:r>
              <a:rPr lang="en-US" sz="1200" kern="0" dirty="0" err="1">
                <a:solidFill>
                  <a:schemeClr val="accent2"/>
                </a:solidFill>
                <a:cs typeface="Courier New"/>
              </a:rPr>
              <a:t>gelöschtesProdukt</a:t>
            </a:r>
            <a:r>
              <a:rPr lang="de-DE" sz="1200" kern="0" dirty="0">
                <a:solidFill>
                  <a:schemeClr val="accent2"/>
                </a:solidFill>
                <a:cs typeface="Courier New"/>
              </a:rPr>
              <a:t>.</a:t>
            </a:r>
            <a:r>
              <a:rPr lang="de-DE" sz="1200" kern="0" dirty="0" err="1">
                <a:solidFill>
                  <a:schemeClr val="accent2"/>
                </a:solidFill>
                <a:cs typeface="Courier New"/>
              </a:rPr>
              <a:t>LieferantID</a:t>
            </a:r>
            <a:r>
              <a:rPr lang="de-DE" sz="1200" kern="0" dirty="0">
                <a:solidFill>
                  <a:schemeClr val="accent2"/>
                </a:solidFill>
                <a:cs typeface="Courier New"/>
              </a:rPr>
              <a:t>;</a:t>
            </a:r>
          </a:p>
        </p:txBody>
      </p:sp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/>
              <a:t>Exkurs </a:t>
            </a:r>
            <a:r>
              <a:rPr lang="de-DE" sz="1600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de-DE" sz="2400" dirty="0" smtClean="0"/>
              <a:t>Trigger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31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 bwMode="auto">
          <a:xfrm>
            <a:off x="358774" y="3394318"/>
            <a:ext cx="7058027" cy="1634882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r="501"/>
          <a:stretch/>
        </p:blipFill>
        <p:spPr bwMode="auto">
          <a:xfrm flipH="1">
            <a:off x="358773" y="299120"/>
            <a:ext cx="6399728" cy="449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800" dirty="0" smtClean="0"/>
              <a:t>Übung Datenbanksysteme I</a:t>
            </a:r>
            <a:br>
              <a:rPr lang="de-DE" sz="1800" dirty="0" smtClean="0"/>
            </a:br>
            <a:r>
              <a:rPr lang="de-DE" sz="2300" dirty="0" smtClean="0"/>
              <a:t>Embedded SQL, </a:t>
            </a:r>
            <a:r>
              <a:rPr lang="de-DE" sz="2300" dirty="0" err="1" smtClean="0"/>
              <a:t>Stored</a:t>
            </a:r>
            <a:r>
              <a:rPr lang="de-DE" sz="2300" dirty="0" smtClean="0"/>
              <a:t> </a:t>
            </a:r>
            <a:r>
              <a:rPr lang="de-DE" sz="2300" dirty="0" err="1" smtClean="0"/>
              <a:t>Procedures</a:t>
            </a:r>
            <a:r>
              <a:rPr lang="de-DE" sz="2300" dirty="0" smtClean="0"/>
              <a:t>, JDBC</a:t>
            </a:r>
            <a:endParaRPr lang="de-DE" sz="2300" dirty="0"/>
          </a:p>
        </p:txBody>
      </p:sp>
      <p:sp>
        <p:nvSpPr>
          <p:cNvPr id="8" name="Untertitel 3"/>
          <p:cNvSpPr txBox="1">
            <a:spLocks/>
          </p:cNvSpPr>
          <p:nvPr/>
        </p:nvSpPr>
        <p:spPr>
          <a:xfrm>
            <a:off x="3887786" y="3958431"/>
            <a:ext cx="4892676" cy="8400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□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8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00" indent="-27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270000" algn="l" defTabSz="914400" rtl="0" eaLnBrk="1" latinLnBrk="0" hangingPunct="1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6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>
                <a:solidFill>
                  <a:schemeClr val="bg1"/>
                </a:solidFill>
              </a:rPr>
              <a:t>Thorsten </a:t>
            </a:r>
            <a:r>
              <a:rPr lang="de-DE" dirty="0" err="1" smtClean="0">
                <a:solidFill>
                  <a:schemeClr val="bg1"/>
                </a:solidFill>
              </a:rPr>
              <a:t>Papenbrock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100" dirty="0" smtClean="0">
                <a:solidFill>
                  <a:schemeClr val="bg1"/>
                </a:solidFill>
              </a:rPr>
              <a:t>G-3.1.09</a:t>
            </a:r>
            <a:r>
              <a:rPr lang="de-DE" sz="1100" dirty="0">
                <a:solidFill>
                  <a:schemeClr val="bg1"/>
                </a:solidFill>
              </a:rPr>
              <a:t>, Campus III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Hasso </a:t>
            </a:r>
            <a:r>
              <a:rPr lang="de-DE" sz="1100" dirty="0" smtClean="0">
                <a:solidFill>
                  <a:schemeClr val="bg1"/>
                </a:solidFill>
              </a:rPr>
              <a:t>Plattner Institut</a:t>
            </a:r>
            <a:endParaRPr lang="de-DE" dirty="0" smtClean="0">
              <a:solidFill>
                <a:schemeClr val="bg1"/>
              </a:solidFill>
            </a:endParaRPr>
          </a:p>
          <a:p>
            <a:pPr algn="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Impedance Mismatch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4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de-DE" sz="1400" b="1" dirty="0"/>
              <a:t>Bisher: Generische SQL Schnittstelle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 smtClean="0"/>
              <a:t>Absetzen </a:t>
            </a:r>
            <a:r>
              <a:rPr lang="de-DE" sz="1400" dirty="0"/>
              <a:t>einzelner, </a:t>
            </a:r>
            <a:r>
              <a:rPr lang="de-DE" sz="1400" dirty="0" err="1"/>
              <a:t>unverknüpfter</a:t>
            </a:r>
            <a:r>
              <a:rPr lang="de-DE" sz="1400" dirty="0"/>
              <a:t> SQL-Statements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Verwendung über </a:t>
            </a:r>
            <a:r>
              <a:rPr lang="de-DE" sz="1400" dirty="0" smtClean="0"/>
              <a:t>Kommandozeile oder DBMS-spezifischer GUIs</a:t>
            </a:r>
            <a:endParaRPr lang="de-DE" sz="1400" dirty="0"/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Selten genutzt (</a:t>
            </a:r>
            <a:r>
              <a:rPr lang="de-DE" sz="1400" dirty="0">
                <a:sym typeface="Wingdings" pitchFamily="2" charset="2"/>
              </a:rPr>
              <a:t> Datenbank-Administratoren</a:t>
            </a:r>
            <a:r>
              <a:rPr lang="de-DE" sz="1400" dirty="0" smtClean="0">
                <a:sym typeface="Wingdings" pitchFamily="2" charset="2"/>
              </a:rPr>
              <a:t>)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 smtClean="0">
                <a:sym typeface="Wingdings" pitchFamily="2" charset="2"/>
              </a:rPr>
              <a:t>Allerdings: </a:t>
            </a:r>
            <a:r>
              <a:rPr lang="de-DE" sz="1400" dirty="0"/>
              <a:t>SQL </a:t>
            </a:r>
            <a:r>
              <a:rPr lang="de-DE" sz="1400" dirty="0" smtClean="0"/>
              <a:t>ist prinzipiell Turing-vollständig!</a:t>
            </a:r>
            <a:endParaRPr lang="de-DE" sz="1400" dirty="0">
              <a:sym typeface="Wingdings" pitchFamily="2" charset="2"/>
            </a:endParaRPr>
          </a:p>
          <a:p>
            <a:pPr marL="727075" lvl="1" indent="-285750">
              <a:buFont typeface="Wingdings" pitchFamily="2" charset="2"/>
              <a:buChar char="§"/>
            </a:pPr>
            <a:endParaRPr lang="de-DE" sz="1400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de-DE" sz="1400" b="1" dirty="0">
                <a:sym typeface="Wingdings" pitchFamily="2" charset="2"/>
              </a:rPr>
              <a:t>Jetzt: SQL in Programmiersprachen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Einbettung in (große) Softwarekomponenten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Verwendung aus dem Quellcode heraus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dirty="0"/>
              <a:t>Ausgiebig genutzt in allen möglichen Software-Projekten</a:t>
            </a:r>
          </a:p>
          <a:p>
            <a:pPr marL="727075" lvl="1" indent="-285750">
              <a:buFont typeface="Wingdings" pitchFamily="2" charset="2"/>
              <a:buChar char="§"/>
            </a:pPr>
            <a:endParaRPr lang="de-DE" sz="1400" dirty="0"/>
          </a:p>
          <a:p>
            <a:pPr marL="1182688" lvl="2" indent="-285750">
              <a:buFont typeface="Wingdings" pitchFamily="2" charset="2"/>
              <a:buChar char="Ø"/>
            </a:pPr>
            <a:r>
              <a:rPr lang="de-DE" sz="1400" dirty="0" err="1"/>
              <a:t>Impedance</a:t>
            </a:r>
            <a:r>
              <a:rPr lang="de-DE" sz="1400" dirty="0"/>
              <a:t> </a:t>
            </a:r>
            <a:r>
              <a:rPr lang="de-DE" sz="1400" dirty="0" err="1"/>
              <a:t>Mismatch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023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Impedance Mismatch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5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de-DE" sz="1400" b="1" dirty="0" err="1"/>
              <a:t>Impedance</a:t>
            </a:r>
            <a:r>
              <a:rPr lang="de-DE" sz="1400" b="1" dirty="0"/>
              <a:t> </a:t>
            </a:r>
            <a:r>
              <a:rPr lang="de-DE" sz="1400" b="1" dirty="0" err="1"/>
              <a:t>Mismatch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  = Verwendung unterschiedlicher Datenmodelle</a:t>
            </a: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i="1" dirty="0"/>
              <a:t>Relationales Model (DBMS)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Primitive: </a:t>
            </a:r>
            <a:r>
              <a:rPr lang="de-DE" sz="1400" dirty="0" smtClean="0">
                <a:solidFill>
                  <a:schemeClr val="accent4"/>
                </a:solidFill>
              </a:rPr>
              <a:t>Relationen </a:t>
            </a:r>
            <a:r>
              <a:rPr lang="de-DE" sz="1400" dirty="0">
                <a:solidFill>
                  <a:schemeClr val="accent4"/>
                </a:solidFill>
              </a:rPr>
              <a:t>und Attribute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Kontrolle: </a:t>
            </a:r>
            <a:r>
              <a:rPr lang="de-DE" sz="1400" dirty="0" smtClean="0">
                <a:solidFill>
                  <a:schemeClr val="accent4"/>
                </a:solidFill>
              </a:rPr>
              <a:t>Nebenbedingungen</a:t>
            </a:r>
            <a:endParaRPr lang="de-DE" sz="1400" dirty="0">
              <a:solidFill>
                <a:schemeClr val="accent4"/>
              </a:solidFill>
            </a:endParaRP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Modell: </a:t>
            </a:r>
            <a:r>
              <a:rPr lang="de-DE" sz="1400" dirty="0" smtClean="0">
                <a:solidFill>
                  <a:schemeClr val="accent4"/>
                </a:solidFill>
              </a:rPr>
              <a:t>Deklarativ</a:t>
            </a:r>
            <a:endParaRPr lang="de-DE" sz="1400" dirty="0">
              <a:solidFill>
                <a:schemeClr val="accent4"/>
              </a:solidFill>
            </a:endParaRPr>
          </a:p>
          <a:p>
            <a:pPr marL="727075" lvl="1" indent="-285750">
              <a:buFont typeface="Wingdings" pitchFamily="2" charset="2"/>
              <a:buChar char="§"/>
            </a:pPr>
            <a:r>
              <a:rPr lang="de-DE" sz="1400" i="1" dirty="0"/>
              <a:t>Generisches Modell (Programmiersprachen)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Primitive: </a:t>
            </a:r>
            <a:r>
              <a:rPr lang="de-DE" sz="1400" dirty="0" smtClean="0">
                <a:solidFill>
                  <a:schemeClr val="accent4"/>
                </a:solidFill>
              </a:rPr>
              <a:t>Pointer</a:t>
            </a:r>
            <a:r>
              <a:rPr lang="de-DE" sz="1400" dirty="0">
                <a:solidFill>
                  <a:schemeClr val="accent4"/>
                </a:solidFill>
              </a:rPr>
              <a:t>, verschachtelte Strukturen und Objekte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Kontrolle: </a:t>
            </a:r>
            <a:r>
              <a:rPr lang="de-DE" sz="1400" dirty="0" smtClean="0">
                <a:solidFill>
                  <a:schemeClr val="accent4"/>
                </a:solidFill>
              </a:rPr>
              <a:t>Schleifen </a:t>
            </a:r>
            <a:r>
              <a:rPr lang="de-DE" sz="1400" dirty="0">
                <a:solidFill>
                  <a:schemeClr val="accent4"/>
                </a:solidFill>
              </a:rPr>
              <a:t>und Verzweigungen</a:t>
            </a:r>
          </a:p>
          <a:p>
            <a:pPr marL="1182688" lvl="2" indent="-285750">
              <a:buFont typeface="Wingdings" pitchFamily="2" charset="2"/>
              <a:buChar char="§"/>
            </a:pPr>
            <a:r>
              <a:rPr lang="de-DE" sz="1400" dirty="0" smtClean="0"/>
              <a:t>Model: </a:t>
            </a:r>
            <a:r>
              <a:rPr lang="de-DE" sz="1400" dirty="0" smtClean="0">
                <a:solidFill>
                  <a:schemeClr val="accent4"/>
                </a:solidFill>
              </a:rPr>
              <a:t>Imperativ </a:t>
            </a:r>
            <a:r>
              <a:rPr lang="de-DE" sz="1400" dirty="0">
                <a:solidFill>
                  <a:schemeClr val="accent4"/>
                </a:solidFill>
              </a:rPr>
              <a:t>(</a:t>
            </a:r>
            <a:r>
              <a:rPr lang="de-DE" sz="1400" dirty="0" smtClean="0">
                <a:solidFill>
                  <a:schemeClr val="accent4"/>
                </a:solidFill>
              </a:rPr>
              <a:t>meistens)</a:t>
            </a:r>
            <a:endParaRPr lang="de-DE" sz="1400" dirty="0">
              <a:solidFill>
                <a:schemeClr val="accent4"/>
              </a:solidFill>
            </a:endParaRPr>
          </a:p>
          <a:p>
            <a:pPr marL="1182688" lvl="2" indent="-285750">
              <a:buFont typeface="Wingdings" pitchFamily="2" charset="2"/>
              <a:buChar char="§"/>
            </a:pPr>
            <a:endParaRPr lang="de-DE" sz="1400" dirty="0"/>
          </a:p>
          <a:p>
            <a:pPr marL="1182688" lvl="2" indent="-285750">
              <a:buFont typeface="Wingdings" pitchFamily="2" charset="2"/>
              <a:buChar char="Ø"/>
            </a:pPr>
            <a:r>
              <a:rPr lang="de-DE" sz="1400" dirty="0"/>
              <a:t>Datentransfer zwischen den Modellen notwendig!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r="-1"/>
          <a:stretch/>
        </p:blipFill>
        <p:spPr bwMode="auto">
          <a:xfrm>
            <a:off x="5652120" y="1119789"/>
            <a:ext cx="1764681" cy="2109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Impedance Mismatch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6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de-DE" sz="1400" b="1" dirty="0"/>
              <a:t>Idee 1: Nutze SQL allein, allerdings …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nicht alle Anweisungen ausdrückbar (z.B. nicht “n!“)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Ausgabe beschränkt auf Relationen (z.B. keine Grafiken</a:t>
            </a:r>
            <a:r>
              <a:rPr lang="de-DE" sz="1400" dirty="0" smtClean="0"/>
              <a:t>)</a:t>
            </a:r>
          </a:p>
          <a:p>
            <a:pPr marL="784225" lvl="1" indent="-342900">
              <a:buFont typeface="Wingdings" pitchFamily="2" charset="2"/>
              <a:buChar char="§"/>
            </a:pPr>
            <a:endParaRPr lang="de-DE" sz="400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b="1" dirty="0"/>
              <a:t>Idee 2: Nutze Programmiersprache allein, allerdings …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Anweisungen sind meist viel komplexer als SQL-Anfragen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Abstraktion von Speicherstrukturen nicht möglich</a:t>
            </a:r>
          </a:p>
          <a:p>
            <a:pPr marL="1239838" lvl="2" indent="-342900">
              <a:buFont typeface="Wingdings" pitchFamily="2" charset="2"/>
              <a:buChar char="Ø"/>
            </a:pPr>
            <a:r>
              <a:rPr lang="de-DE" sz="1400" dirty="0" smtClean="0"/>
              <a:t>Verlust der physischen </a:t>
            </a:r>
            <a:r>
              <a:rPr lang="de-DE" sz="1400" dirty="0"/>
              <a:t>Datenunabhängigkeit!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DBMS sind extrem </a:t>
            </a:r>
            <a:r>
              <a:rPr lang="de-DE" sz="1400" dirty="0" smtClean="0"/>
              <a:t>effizient</a:t>
            </a:r>
          </a:p>
          <a:p>
            <a:pPr marL="784225" lvl="1" indent="-342900">
              <a:buFont typeface="Wingdings" pitchFamily="2" charset="2"/>
              <a:buChar char="§"/>
            </a:pPr>
            <a:endParaRPr lang="de-DE" sz="400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sz="1400" b="1" dirty="0"/>
              <a:t>Idee 3: Nutze SQL eingebettet </a:t>
            </a:r>
            <a:r>
              <a:rPr lang="de-DE" sz="1400" b="1" i="1" dirty="0">
                <a:solidFill>
                  <a:schemeClr val="accent2"/>
                </a:solidFill>
              </a:rPr>
              <a:t>in</a:t>
            </a:r>
            <a:r>
              <a:rPr lang="de-DE" sz="1400" b="1" dirty="0"/>
              <a:t> einer Programmiersprache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Programmiersprache (“Host Language“) für komplexe Operationen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Embedded SQL für effizienten Datenzugriff</a:t>
            </a:r>
          </a:p>
          <a:p>
            <a:pPr marL="784225" lvl="1" indent="-342900">
              <a:buFont typeface="Wingdings" pitchFamily="2" charset="2"/>
              <a:buChar char="§"/>
            </a:pPr>
            <a:r>
              <a:rPr lang="de-DE" sz="1400" dirty="0"/>
              <a:t>Explizites Mapping der gelesenen und geschriebenen Daten</a:t>
            </a:r>
          </a:p>
        </p:txBody>
      </p:sp>
    </p:spTree>
    <p:extLst>
      <p:ext uri="{BB962C8B-B14F-4D97-AF65-F5344CB8AC3E}">
        <p14:creationId xmlns:p14="http://schemas.microsoft.com/office/powerpoint/2010/main" val="21742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Übersicht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Einbettung</a:t>
            </a:r>
            <a:r>
              <a:rPr lang="en-US" sz="2400" dirty="0" smtClean="0"/>
              <a:t> von SQL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7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6" name="Rechteck 25"/>
          <p:cNvSpPr/>
          <p:nvPr/>
        </p:nvSpPr>
        <p:spPr bwMode="auto">
          <a:xfrm>
            <a:off x="1718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Embedded SQL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699792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Stored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Procedures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5207323" y="4207842"/>
            <a:ext cx="2195850" cy="744364"/>
          </a:xfrm>
          <a:prstGeom prst="rect">
            <a:avLst/>
          </a:prstGeom>
          <a:solidFill>
            <a:srgbClr val="007A9E"/>
          </a:solidFill>
          <a:ln w="25400" cap="flat" cmpd="sng" algn="ctr">
            <a:solidFill>
              <a:srgbClr val="007A9E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OCL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nd JDBC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1718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69979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207322" y="1215411"/>
            <a:ext cx="2195850" cy="2814896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2" y="1717095"/>
            <a:ext cx="2032728" cy="20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737376" y="24258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 smtClean="0">
                <a:ln w="12700">
                  <a:solidFill>
                    <a:srgbClr val="60676A">
                      <a:satMod val="155000"/>
                    </a:srgbClr>
                  </a:solidFill>
                  <a:prstDash val="solid"/>
                </a:ln>
                <a:solidFill>
                  <a:srgbClr val="8E949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SQL</a:t>
            </a:r>
            <a:endParaRPr kumimoji="0" lang="de-DE" sz="3200" b="1" i="0" u="none" strike="noStrike" kern="0" cap="none" spc="0" normalizeH="0" baseline="0" noProof="0" dirty="0">
              <a:ln w="12700">
                <a:solidFill>
                  <a:srgbClr val="60676A">
                    <a:satMod val="155000"/>
                  </a:srgbClr>
                </a:solidFill>
                <a:prstDash val="solid"/>
              </a:ln>
              <a:solidFill>
                <a:srgbClr val="8E949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2773902" y="2087349"/>
            <a:ext cx="2037659" cy="15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llipse 35"/>
          <p:cNvSpPr/>
          <p:nvPr/>
        </p:nvSpPr>
        <p:spPr bwMode="auto">
          <a:xfrm>
            <a:off x="3241948" y="2486304"/>
            <a:ext cx="652406" cy="644056"/>
          </a:xfrm>
          <a:prstGeom prst="ellipse">
            <a:avLst/>
          </a:prstGeom>
          <a:solidFill>
            <a:srgbClr val="8E9496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7" name="Picture 4" descr="http://www.ruehberg.de/Anwendungen/a_Lupe-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48" y="2405701"/>
            <a:ext cx="1430487" cy="10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Diagramm 37"/>
          <p:cNvGraphicFramePr/>
          <p:nvPr>
            <p:extLst>
              <p:ext uri="{D42A27DB-BD31-4B8C-83A1-F6EECF244321}">
                <p14:modId xmlns:p14="http://schemas.microsoft.com/office/powerpoint/2010/main" val="2058260437"/>
              </p:ext>
            </p:extLst>
          </p:nvPr>
        </p:nvGraphicFramePr>
        <p:xfrm>
          <a:off x="3331698" y="2695522"/>
          <a:ext cx="536514" cy="23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/>
          <a:stretch/>
        </p:blipFill>
        <p:spPr bwMode="auto">
          <a:xfrm>
            <a:off x="5417352" y="2186429"/>
            <a:ext cx="1775789" cy="13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68144" y="1337553"/>
            <a:ext cx="827531" cy="10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hteck 40"/>
          <p:cNvSpPr/>
          <p:nvPr/>
        </p:nvSpPr>
        <p:spPr bwMode="auto">
          <a:xfrm>
            <a:off x="2548176" y="1182835"/>
            <a:ext cx="4940507" cy="3837187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91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Übersetzung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8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28203" y="1131590"/>
            <a:ext cx="291481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Programmiersprache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&amp;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Embedded SQL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28203" y="2917136"/>
            <a:ext cx="291481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Programmiersprache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&amp; 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Funktionsaufrufe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4890" y="4709424"/>
            <a:ext cx="3001440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Ausführbares Programm</a:t>
            </a:r>
          </a:p>
        </p:txBody>
      </p:sp>
      <p:pic>
        <p:nvPicPr>
          <p:cNvPr id="12" name="Picture 15" descr="j029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03" y="1755086"/>
            <a:ext cx="1223962" cy="1162050"/>
          </a:xfrm>
          <a:prstGeom prst="rect">
            <a:avLst/>
          </a:prstGeom>
          <a:noFill/>
        </p:spPr>
      </p:pic>
      <p:cxnSp>
        <p:nvCxnSpPr>
          <p:cNvPr id="13" name="AutoShape 16"/>
          <p:cNvCxnSpPr>
            <a:cxnSpLocks noChangeShapeType="1"/>
            <a:stCxn id="12" idx="3"/>
            <a:endCxn id="9" idx="1"/>
          </p:cNvCxnSpPr>
          <p:nvPr/>
        </p:nvCxnSpPr>
        <p:spPr bwMode="auto">
          <a:xfrm flipV="1">
            <a:off x="1421365" y="1455846"/>
            <a:ext cx="1106838" cy="88026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7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1421365" y="2336111"/>
            <a:ext cx="1106838" cy="9052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Rechteck 14"/>
          <p:cNvSpPr/>
          <p:nvPr/>
        </p:nvSpPr>
        <p:spPr bwMode="auto">
          <a:xfrm>
            <a:off x="3092856" y="2093441"/>
            <a:ext cx="1785506" cy="518477"/>
          </a:xfrm>
          <a:prstGeom prst="rect">
            <a:avLst/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itchFamily="18" charset="2"/>
              </a:rPr>
              <a:t>Präprozessor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092856" y="3875863"/>
            <a:ext cx="1785506" cy="518477"/>
          </a:xfrm>
          <a:prstGeom prst="rect">
            <a:avLst/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 pitchFamily="18" charset="2"/>
              </a:rPr>
              <a:t>Compiler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  <a:sym typeface="Symbol" pitchFamily="18" charset="2"/>
            </a:endParaRPr>
          </a:p>
        </p:txBody>
      </p:sp>
      <p:cxnSp>
        <p:nvCxnSpPr>
          <p:cNvPr id="18" name="Gerade Verbindung mit Pfeil 17"/>
          <p:cNvCxnSpPr>
            <a:stCxn id="9" idx="2"/>
            <a:endCxn id="15" idx="0"/>
          </p:cNvCxnSpPr>
          <p:nvPr/>
        </p:nvCxnSpPr>
        <p:spPr bwMode="auto">
          <a:xfrm flipH="1">
            <a:off x="3985609" y="1780102"/>
            <a:ext cx="1" cy="31333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mit Pfeil 18"/>
          <p:cNvCxnSpPr>
            <a:stCxn id="15" idx="2"/>
            <a:endCxn id="10" idx="0"/>
          </p:cNvCxnSpPr>
          <p:nvPr/>
        </p:nvCxnSpPr>
        <p:spPr bwMode="auto">
          <a:xfrm>
            <a:off x="3985609" y="2611918"/>
            <a:ext cx="1" cy="3052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Gerade Verbindung mit Pfeil 19"/>
          <p:cNvCxnSpPr>
            <a:stCxn id="10" idx="2"/>
            <a:endCxn id="16" idx="0"/>
          </p:cNvCxnSpPr>
          <p:nvPr/>
        </p:nvCxnSpPr>
        <p:spPr bwMode="auto">
          <a:xfrm flipH="1">
            <a:off x="3985609" y="3565648"/>
            <a:ext cx="1" cy="310215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>
            <a:stCxn id="16" idx="2"/>
            <a:endCxn id="11" idx="0"/>
          </p:cNvCxnSpPr>
          <p:nvPr/>
        </p:nvCxnSpPr>
        <p:spPr bwMode="auto">
          <a:xfrm>
            <a:off x="3985609" y="4394340"/>
            <a:ext cx="1" cy="31508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Geschweifte Klammer rechts 21"/>
          <p:cNvSpPr/>
          <p:nvPr/>
        </p:nvSpPr>
        <p:spPr bwMode="auto">
          <a:xfrm>
            <a:off x="5572337" y="1780102"/>
            <a:ext cx="652007" cy="3296034"/>
          </a:xfrm>
          <a:prstGeom prst="rightBrace">
            <a:avLst>
              <a:gd name="adj1" fmla="val 20714"/>
              <a:gd name="adj2" fmla="val 17172"/>
            </a:avLst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Rechteckige Legende 22"/>
          <p:cNvSpPr/>
          <p:nvPr/>
        </p:nvSpPr>
        <p:spPr bwMode="auto">
          <a:xfrm>
            <a:off x="6264096" y="1432987"/>
            <a:ext cx="2340352" cy="1835984"/>
          </a:xfrm>
          <a:prstGeom prst="wedgeRectCallout">
            <a:avLst>
              <a:gd name="adj1" fmla="val -36179"/>
              <a:gd name="adj2" fmla="val 2439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DBMS-spezifisch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d.h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Kompiliervorgang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muss für jedes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DBMS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und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möglicherweise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auch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für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verschiedene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Versionen 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desselben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DBMS) erneut </a:t>
            </a:r>
            <a:r>
              <a:rPr kumimoji="0" lang="de-DE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ausge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führt werden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31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itle 6156"/>
          <p:cNvSpPr>
            <a:spLocks noGrp="1"/>
          </p:cNvSpPr>
          <p:nvPr>
            <p:ph type="title"/>
          </p:nvPr>
        </p:nvSpPr>
        <p:spPr>
          <a:xfrm>
            <a:off x="358776" y="108001"/>
            <a:ext cx="7058025" cy="927588"/>
          </a:xfrm>
        </p:spPr>
        <p:txBody>
          <a:bodyPr/>
          <a:lstStyle/>
          <a:p>
            <a:r>
              <a:rPr lang="de-DE" sz="1600" dirty="0" smtClean="0"/>
              <a:t>Embedded SQL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Anfragen</a:t>
            </a:r>
            <a:r>
              <a:rPr lang="en-US" sz="2400" dirty="0" smtClean="0"/>
              <a:t> </a:t>
            </a:r>
            <a:r>
              <a:rPr lang="en-US" sz="2400" dirty="0" err="1" smtClean="0"/>
              <a:t>ohne</a:t>
            </a:r>
            <a:r>
              <a:rPr lang="en-US" sz="2400" dirty="0" smtClean="0"/>
              <a:t> </a:t>
            </a:r>
            <a:r>
              <a:rPr lang="en-US" sz="2400" dirty="0" err="1" smtClean="0"/>
              <a:t>Ergebnis</a:t>
            </a:r>
            <a:endParaRPr lang="en-US" dirty="0"/>
          </a:p>
        </p:txBody>
      </p:sp>
      <p:sp>
        <p:nvSpPr>
          <p:cNvPr id="6163" name="Slide Number Placeholder 6162"/>
          <p:cNvSpPr>
            <a:spLocks noGrp="1"/>
          </p:cNvSpPr>
          <p:nvPr>
            <p:ph type="sldNum" sz="quarter" idx="16"/>
          </p:nvPr>
        </p:nvSpPr>
        <p:spPr>
          <a:xfrm>
            <a:off x="7488683" y="4623195"/>
            <a:ext cx="1547813" cy="180580"/>
          </a:xfrm>
        </p:spPr>
        <p:txBody>
          <a:bodyPr/>
          <a:lstStyle/>
          <a:p>
            <a:r>
              <a:rPr lang="en-US" smtClean="0"/>
              <a:t>Chart </a:t>
            </a:r>
            <a:fld id="{91D913BA-B0D8-4B51-9328-DFAA0B370309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7488683" y="3870065"/>
            <a:ext cx="1547813" cy="369925"/>
          </a:xfrm>
        </p:spPr>
        <p:txBody>
          <a:bodyPr/>
          <a:lstStyle/>
          <a:p>
            <a:r>
              <a:rPr lang="en-US" dirty="0"/>
              <a:t>Embedded SQL, Stored Procedures, JDBC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7488683" y="3276590"/>
            <a:ext cx="1547813" cy="521465"/>
          </a:xfrm>
        </p:spPr>
        <p:txBody>
          <a:bodyPr/>
          <a:lstStyle/>
          <a:p>
            <a:r>
              <a:rPr lang="de-DE" dirty="0" smtClean="0"/>
              <a:t>DBSI - Übung</a:t>
            </a:r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 bwMode="gray">
          <a:xfrm>
            <a:off x="7488414" y="4443958"/>
            <a:ext cx="1547813" cy="179237"/>
          </a:xfrm>
          <a:prstGeom prst="rect">
            <a:avLst/>
          </a:prstGeom>
        </p:spPr>
        <p:txBody>
          <a:bodyPr vert="horz" lIns="10800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Thorsten</a:t>
            </a:r>
            <a:r>
              <a:rPr lang="en-US" sz="100" dirty="0" smtClean="0"/>
              <a:t> </a:t>
            </a:r>
            <a:r>
              <a:rPr lang="en-US" dirty="0" err="1" smtClean="0"/>
              <a:t>Papenbrock</a:t>
            </a:r>
            <a:endParaRPr lang="en-US" dirty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366064" y="1203599"/>
            <a:ext cx="7050737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325" indent="-260350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■"/>
              <a:defRPr>
                <a:solidFill>
                  <a:schemeClr val="tx1"/>
                </a:solidFill>
                <a:latin typeface="+mn-lt"/>
              </a:defRPr>
            </a:lvl2pPr>
            <a:lvl3pPr marL="896938" indent="-276225" algn="l" rtl="0" fontAlgn="base">
              <a:lnSpc>
                <a:spcPct val="115000"/>
              </a:lnSpc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□"/>
              <a:defRPr>
                <a:solidFill>
                  <a:schemeClr val="tx1"/>
                </a:solidFill>
                <a:latin typeface="+mn-lt"/>
              </a:defRPr>
            </a:lvl3pPr>
            <a:lvl4pPr marL="1339850" indent="-26352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◊"/>
              <a:defRPr>
                <a:solidFill>
                  <a:schemeClr val="tx1"/>
                </a:solidFill>
                <a:latin typeface="+mn-lt"/>
              </a:defRPr>
            </a:lvl4pPr>
            <a:lvl5pPr marL="1790700" indent="-269875" algn="l" rtl="0" fontAlgn="base">
              <a:spcBef>
                <a:spcPts val="54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●"/>
              <a:defRPr>
                <a:solidFill>
                  <a:schemeClr val="tx1"/>
                </a:solidFill>
                <a:latin typeface="+mn-lt"/>
              </a:defRPr>
            </a:lvl5pPr>
            <a:lvl6pPr marL="26241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081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538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995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+mj-lt"/>
              <a:buAutoNum type="arabicPeriod"/>
            </a:pPr>
            <a:r>
              <a:rPr lang="de-DE" sz="1400" dirty="0"/>
              <a:t>Host-Variablen deklarieren</a:t>
            </a:r>
            <a:br>
              <a:rPr lang="de-DE" sz="1400" dirty="0"/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BEGIN DECLARE SECTION;</a:t>
            </a:r>
            <a:r>
              <a:rPr lang="de-DE" sz="1400" b="1" dirty="0">
                <a:latin typeface="Courier New" pitchFamily="49" charset="0"/>
              </a:rPr>
              <a:t/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</a:rPr>
              <a:t>studioName</a:t>
            </a:r>
            <a:r>
              <a:rPr lang="de-DE" sz="1400" b="1" dirty="0">
                <a:latin typeface="Courier New" pitchFamily="49" charset="0"/>
              </a:rPr>
              <a:t>[50], 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[256];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	</a:t>
            </a:r>
            <a:r>
              <a:rPr lang="de-DE" sz="1400" b="1" dirty="0" err="1">
                <a:solidFill>
                  <a:srgbClr val="00B050"/>
                </a:solidFill>
                <a:latin typeface="Courier New" pitchFamily="49" charset="0"/>
              </a:rPr>
              <a:t>char</a:t>
            </a:r>
            <a:r>
              <a:rPr lang="de-DE" sz="1400" b="1" dirty="0">
                <a:latin typeface="Courier New" pitchFamily="49" charset="0"/>
              </a:rPr>
              <a:t> SQLSTATE[6];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END DECLARE SECTION;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  <a:p>
            <a:pPr marL="342900" lvl="1" indent="-342900">
              <a:buFont typeface="+mj-lt"/>
              <a:buAutoNum type="arabicPeriod" startAt="2"/>
              <a:tabLst>
                <a:tab pos="1701800" algn="l"/>
              </a:tabLst>
            </a:pPr>
            <a:r>
              <a:rPr lang="de-DE" sz="1400" dirty="0"/>
              <a:t>Anfrage ohne Ergebnis</a:t>
            </a:r>
            <a:br>
              <a:rPr lang="de-DE" sz="1400" dirty="0"/>
            </a:br>
            <a:r>
              <a:rPr lang="de-DE" sz="1400" b="1" dirty="0">
                <a:solidFill>
                  <a:srgbClr val="7030A0"/>
                </a:solidFill>
                <a:latin typeface="Courier New" pitchFamily="49" charset="0"/>
              </a:rPr>
              <a:t>EXEC SQL 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INSERT INTO </a:t>
            </a:r>
            <a:r>
              <a:rPr lang="de-DE" sz="1400" b="1" dirty="0">
                <a:latin typeface="Courier New" pitchFamily="49" charset="0"/>
              </a:rPr>
              <a:t>Studio(Name, Adresse) </a:t>
            </a:r>
            <a:br>
              <a:rPr lang="de-DE" sz="1400" b="1" dirty="0">
                <a:latin typeface="Courier New" pitchFamily="49" charset="0"/>
              </a:rPr>
            </a:br>
            <a:r>
              <a:rPr lang="de-DE" sz="1400" b="1" dirty="0">
                <a:latin typeface="Courier New" pitchFamily="49" charset="0"/>
              </a:rPr>
              <a:t> </a:t>
            </a:r>
            <a:r>
              <a:rPr lang="de-DE" sz="1400" b="1" dirty="0" smtClean="0">
                <a:latin typeface="Courier New" pitchFamily="49" charset="0"/>
              </a:rPr>
              <a:t>        </a:t>
            </a:r>
            <a:r>
              <a:rPr lang="de-DE" sz="1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VALUES</a:t>
            </a:r>
            <a:r>
              <a:rPr lang="de-DE" sz="1400" b="1" dirty="0" smtClean="0">
                <a:latin typeface="Courier New" pitchFamily="49" charset="0"/>
              </a:rPr>
              <a:t> </a:t>
            </a:r>
            <a:r>
              <a:rPr lang="de-DE" sz="1400" b="1" dirty="0">
                <a:latin typeface="Courier New" pitchFamily="49" charset="0"/>
              </a:rPr>
              <a:t>(:</a:t>
            </a:r>
            <a:r>
              <a:rPr lang="de-DE" sz="1400" b="1" dirty="0" err="1">
                <a:latin typeface="Courier New" pitchFamily="49" charset="0"/>
              </a:rPr>
              <a:t>studioName</a:t>
            </a:r>
            <a:r>
              <a:rPr lang="de-DE" sz="1400" b="1" dirty="0">
                <a:latin typeface="Courier New" pitchFamily="49" charset="0"/>
              </a:rPr>
              <a:t>, :</a:t>
            </a:r>
            <a:r>
              <a:rPr lang="de-DE" sz="1400" b="1" dirty="0" err="1">
                <a:latin typeface="Courier New" pitchFamily="49" charset="0"/>
              </a:rPr>
              <a:t>studioAdr</a:t>
            </a:r>
            <a:r>
              <a:rPr lang="de-DE" sz="1400" b="1" dirty="0">
                <a:latin typeface="Courier New" pitchFamily="49" charset="0"/>
              </a:rPr>
              <a:t>);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b="1" dirty="0">
              <a:latin typeface="Courier New" pitchFamily="49" charset="0"/>
            </a:endParaRPr>
          </a:p>
          <a:p>
            <a:pPr marL="798513" lvl="2" indent="-342900">
              <a:buFont typeface="Wingdings" pitchFamily="2" charset="2"/>
              <a:buChar char="§"/>
            </a:pPr>
            <a:r>
              <a:rPr lang="de-DE" sz="1400" dirty="0"/>
              <a:t>Verfahren für jeden SQL-Ausdruck, der kein Ergebnis liefert:</a:t>
            </a:r>
            <a:br>
              <a:rPr lang="de-DE" sz="1400" dirty="0"/>
            </a:br>
            <a:r>
              <a:rPr lang="de-DE" sz="1400" b="1" dirty="0">
                <a:latin typeface="Courier New" pitchFamily="49" charset="0"/>
              </a:rPr>
              <a:t>INSERT, DELETE, UPDATE, CREATE, DROP</a:t>
            </a:r>
            <a:r>
              <a:rPr lang="de-DE" sz="1400" dirty="0"/>
              <a:t>, …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637904" y="3045327"/>
            <a:ext cx="6778898" cy="528454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37904" y="1442482"/>
            <a:ext cx="6778898" cy="1018778"/>
          </a:xfrm>
          <a:prstGeom prst="rect">
            <a:avLst/>
          </a:prstGeom>
          <a:noFill/>
          <a:ln w="25400" cap="flat" cmpd="sng" algn="ctr">
            <a:solidFill>
              <a:srgbClr val="007A9E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0" name="Rechteckige Legende 29"/>
          <p:cNvSpPr/>
          <p:nvPr/>
        </p:nvSpPr>
        <p:spPr bwMode="auto">
          <a:xfrm>
            <a:off x="5580112" y="2693388"/>
            <a:ext cx="2034195" cy="583202"/>
          </a:xfrm>
          <a:prstGeom prst="wedgeRectCallout">
            <a:avLst>
              <a:gd name="adj1" fmla="val -50585"/>
              <a:gd name="adj2" fmla="val 77260"/>
            </a:avLst>
          </a:prstGeom>
          <a:solidFill>
            <a:srgbClr val="4CA2BB"/>
          </a:solidFill>
          <a:ln w="25400" cap="flat" cmpd="sng" algn="ctr">
            <a:solidFill>
              <a:srgbClr val="4CA2BB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Hostvariablen mit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Doppelpunkt</a:t>
            </a:r>
          </a:p>
        </p:txBody>
      </p:sp>
    </p:spTree>
    <p:extLst>
      <p:ext uri="{BB962C8B-B14F-4D97-AF65-F5344CB8AC3E}">
        <p14:creationId xmlns:p14="http://schemas.microsoft.com/office/powerpoint/2010/main" val="10729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6f9ffa39fde46321999f7d10a10dca1efebed"/>
  <p:tag name="ISPRING_RESOURCE_PATHS_HASH_2" val="1d4ea8cdf0e6aa9b2a4f9839c58a1f77b5ed36"/>
</p:tagLst>
</file>

<file path=ppt/theme/theme1.xml><?xml version="1.0" encoding="utf-8"?>
<a:theme xmlns:a="http://schemas.openxmlformats.org/drawingml/2006/main" name="TEMPLATE_HPI_09_EXP">
  <a:themeElements>
    <a:clrScheme name="HPI">
      <a:dk1>
        <a:srgbClr val="323232"/>
      </a:dk1>
      <a:lt1>
        <a:sysClr val="window" lastClr="FFFFFF"/>
      </a:lt1>
      <a:dk2>
        <a:srgbClr val="969696"/>
      </a:dk2>
      <a:lt2>
        <a:srgbClr val="5A6166"/>
      </a:lt2>
      <a:accent1>
        <a:srgbClr val="B1063A"/>
      </a:accent1>
      <a:accent2>
        <a:srgbClr val="DD640C"/>
      </a:accent2>
      <a:accent3>
        <a:srgbClr val="F6A800"/>
      </a:accent3>
      <a:accent4>
        <a:srgbClr val="007A9E"/>
      </a:accent4>
      <a:accent5>
        <a:srgbClr val="B4B4B4"/>
      </a:accent5>
      <a:accent6>
        <a:srgbClr val="DCDCDC"/>
      </a:accent6>
      <a:hlink>
        <a:srgbClr val="B1063A"/>
      </a:hlink>
      <a:folHlink>
        <a:srgbClr val="B1063A"/>
      </a:folHlink>
    </a:clrScheme>
    <a:fontScheme name="HP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2563" indent="-182563"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Arial" panose="020B0604020202020204" pitchFamily="34" charset="0"/>
          <a:buChar char="■"/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_HPI_05_EXP" id="{EEEEA749-3836-4DC6-BA52-AE8D0ADE122A}" vid="{1AF48529-3759-4302-91D0-708D448B88CB}"/>
    </a:ext>
  </a:extLst>
</a:theme>
</file>

<file path=ppt/theme/theme2.xml><?xml version="1.0" encoding="utf-8"?>
<a:theme xmlns:a="http://schemas.openxmlformats.org/drawingml/2006/main" name="Office Theme">
  <a:themeElements>
    <a:clrScheme name="HPI">
      <a:dk1>
        <a:srgbClr val="323232"/>
      </a:dk1>
      <a:lt1>
        <a:sysClr val="window" lastClr="FFFFFF"/>
      </a:lt1>
      <a:dk2>
        <a:srgbClr val="969696"/>
      </a:dk2>
      <a:lt2>
        <a:srgbClr val="5A6166"/>
      </a:lt2>
      <a:accent1>
        <a:srgbClr val="B1063A"/>
      </a:accent1>
      <a:accent2>
        <a:srgbClr val="DD640C"/>
      </a:accent2>
      <a:accent3>
        <a:srgbClr val="F6A800"/>
      </a:accent3>
      <a:accent4>
        <a:srgbClr val="007A9E"/>
      </a:accent4>
      <a:accent5>
        <a:srgbClr val="B4B4B4"/>
      </a:accent5>
      <a:accent6>
        <a:srgbClr val="DCDCDC"/>
      </a:accent6>
      <a:hlink>
        <a:srgbClr val="B1063A"/>
      </a:hlink>
      <a:folHlink>
        <a:srgbClr val="B1063A"/>
      </a:folHlink>
    </a:clrScheme>
    <a:fontScheme name="HP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2563" indent="-182563">
          <a:spcBef>
            <a:spcPts val="200"/>
          </a:spcBef>
          <a:spcAft>
            <a:spcPts val="200"/>
          </a:spcAft>
          <a:buClr>
            <a:schemeClr val="accent1"/>
          </a:buClr>
          <a:buSzPct val="90000"/>
          <a:buFont typeface="Arial" panose="020B0604020202020204" pitchFamily="34" charset="0"/>
          <a:buChar char="■"/>
          <a:defRPr sz="105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HPI">
      <a:dk1>
        <a:srgbClr val="323232"/>
      </a:dk1>
      <a:lt1>
        <a:sysClr val="window" lastClr="FFFFFF"/>
      </a:lt1>
      <a:dk2>
        <a:srgbClr val="969696"/>
      </a:dk2>
      <a:lt2>
        <a:srgbClr val="5A6166"/>
      </a:lt2>
      <a:accent1>
        <a:srgbClr val="B1063A"/>
      </a:accent1>
      <a:accent2>
        <a:srgbClr val="DD640C"/>
      </a:accent2>
      <a:accent3>
        <a:srgbClr val="F6A800"/>
      </a:accent3>
      <a:accent4>
        <a:srgbClr val="007A9E"/>
      </a:accent4>
      <a:accent5>
        <a:srgbClr val="B4B4B4"/>
      </a:accent5>
      <a:accent6>
        <a:srgbClr val="DCDCDC"/>
      </a:accent6>
      <a:hlink>
        <a:srgbClr val="B1063A"/>
      </a:hlink>
      <a:folHlink>
        <a:srgbClr val="B1063A"/>
      </a:folHlink>
    </a:clrScheme>
    <a:fontScheme name="HP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2563" indent="-182563">
          <a:spcBef>
            <a:spcPts val="200"/>
          </a:spcBef>
          <a:spcAft>
            <a:spcPts val="200"/>
          </a:spcAft>
          <a:buClr>
            <a:schemeClr val="accent1"/>
          </a:buClr>
          <a:buSzPct val="90000"/>
          <a:buFont typeface="Arial" panose="020B0604020202020204" pitchFamily="34" charset="0"/>
          <a:buChar char="■"/>
          <a:defRPr sz="105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TEMPLATE_HPI_09_EXP</Template>
  <TotalTime>0</TotalTime>
  <Words>1655</Words>
  <Application>Microsoft Office PowerPoint</Application>
  <PresentationFormat>Bildschirmpräsentation (16:9)</PresentationFormat>
  <Paragraphs>510</Paragraphs>
  <Slides>32</Slides>
  <Notes>32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TEMPLATE_HPI_09_EXP</vt:lpstr>
      <vt:lpstr>Übung Datenbanksysteme I Embedded SQL, Stored Procedures, JDBC</vt:lpstr>
      <vt:lpstr>Motivation Grenzen von SQL</vt:lpstr>
      <vt:lpstr>Motivation SQL und andere Programmiersprachen</vt:lpstr>
      <vt:lpstr>Motivation Impedance Mismatch</vt:lpstr>
      <vt:lpstr>Motivation Impedance Mismatch</vt:lpstr>
      <vt:lpstr>Motivation Impedance Mismatch</vt:lpstr>
      <vt:lpstr>Übersicht Einbettung von SQL</vt:lpstr>
      <vt:lpstr>Embedded SQL Übersetzung</vt:lpstr>
      <vt:lpstr>Embedded SQL Anfragen ohne Ergebnis</vt:lpstr>
      <vt:lpstr>Embedded SQL Anfragen mit einem Ergebnis-Tupel</vt:lpstr>
      <vt:lpstr>Embedded SQL Anfragen mit vielen Ergebnis-Tupeln</vt:lpstr>
      <vt:lpstr>Embedded SQL Anfragen mit vielen Ergebnis-Tupeln</vt:lpstr>
      <vt:lpstr>Embedded SQL Anfragen mit vielen Ergebnis-Tupeln</vt:lpstr>
      <vt:lpstr>Embedded SQL Anfragen mit vielen Ergebnis-Tupeln</vt:lpstr>
      <vt:lpstr>Übersicht Einbettung von SQL</vt:lpstr>
      <vt:lpstr>Stored Procedures Konzept und Umsetzung</vt:lpstr>
      <vt:lpstr>PowerPoint-Präsentation</vt:lpstr>
      <vt:lpstr>Stored Procedures Externe Definition</vt:lpstr>
      <vt:lpstr>Übersicht Einbettung von SQL</vt:lpstr>
      <vt:lpstr>OCL und JDBC Übersetzung</vt:lpstr>
      <vt:lpstr>OCL und JDBC Konzept</vt:lpstr>
      <vt:lpstr>JDBC Überblick</vt:lpstr>
      <vt:lpstr>JDBC Erste Schritte</vt:lpstr>
      <vt:lpstr>JDBC DBMS-URLs</vt:lpstr>
      <vt:lpstr>JDBC Statements</vt:lpstr>
      <vt:lpstr>JDBC Beispiele</vt:lpstr>
      <vt:lpstr>JDBC ResultSet: Cursor</vt:lpstr>
      <vt:lpstr>JDBC Paramater</vt:lpstr>
      <vt:lpstr>JDBC Zusammenfassung</vt:lpstr>
      <vt:lpstr>Exkurs 1 Foreign Keys</vt:lpstr>
      <vt:lpstr>Exkurs 2 Trigger</vt:lpstr>
      <vt:lpstr>Übung Datenbanksysteme I Embedded SQL, Stored Procedures, JDBC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Profiling in Metanome</dc:title>
  <dc:creator>Tody</dc:creator>
  <cp:lastModifiedBy>Thorsten Papenbrock</cp:lastModifiedBy>
  <cp:revision>345</cp:revision>
  <cp:lastPrinted>2014-05-07T12:19:03Z</cp:lastPrinted>
  <dcterms:created xsi:type="dcterms:W3CDTF">2014-09-22T06:54:00Z</dcterms:created>
  <dcterms:modified xsi:type="dcterms:W3CDTF">2017-06-27T13:26:52Z</dcterms:modified>
</cp:coreProperties>
</file>