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58" r:id="rId4"/>
    <p:sldId id="259" r:id="rId5"/>
    <p:sldId id="260" r:id="rId6"/>
    <p:sldId id="262" r:id="rId7"/>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203" d="100"/>
          <a:sy n="203" d="100"/>
        </p:scale>
        <p:origin x="-269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lang="de-DE"/>
          </a:p>
        </p:txBody>
      </p:sp>
      <p:sp>
        <p:nvSpPr>
          <p:cNvPr id="4" name="Datumsplatzhalter 3"/>
          <p:cNvSpPr>
            <a:spLocks noGrp="1"/>
          </p:cNvSpPr>
          <p:nvPr>
            <p:ph type="dt" sz="half" idx="10"/>
          </p:nvPr>
        </p:nvSpPr>
        <p:spPr/>
        <p:txBody>
          <a:bodyPr/>
          <a:lstStyle/>
          <a:p>
            <a:fld id="{CE748498-DC74-D74C-B441-A9B07CB54DCF}" type="datetimeFigureOut">
              <a:rPr lang="de-DE" smtClean="0"/>
              <a:t>02.05.16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051426-362F-4544-84D9-981EB86461FF}" type="slidenum">
              <a:rPr lang="de-DE" smtClean="0"/>
              <a:t>‹Nr.›</a:t>
            </a:fld>
            <a:endParaRPr lang="de-DE"/>
          </a:p>
        </p:txBody>
      </p:sp>
    </p:spTree>
    <p:extLst>
      <p:ext uri="{BB962C8B-B14F-4D97-AF65-F5344CB8AC3E}">
        <p14:creationId xmlns:p14="http://schemas.microsoft.com/office/powerpoint/2010/main" val="382394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E748498-DC74-D74C-B441-A9B07CB54DCF}" type="datetimeFigureOut">
              <a:rPr lang="de-DE" smtClean="0"/>
              <a:t>02.05.16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051426-362F-4544-84D9-981EB86461FF}" type="slidenum">
              <a:rPr lang="de-DE" smtClean="0"/>
              <a:t>‹Nr.›</a:t>
            </a:fld>
            <a:endParaRPr lang="de-DE"/>
          </a:p>
        </p:txBody>
      </p:sp>
    </p:spTree>
    <p:extLst>
      <p:ext uri="{BB962C8B-B14F-4D97-AF65-F5344CB8AC3E}">
        <p14:creationId xmlns:p14="http://schemas.microsoft.com/office/powerpoint/2010/main" val="3858394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Mastertitelformat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E748498-DC74-D74C-B441-A9B07CB54DCF}" type="datetimeFigureOut">
              <a:rPr lang="de-DE" smtClean="0"/>
              <a:t>02.05.16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051426-362F-4544-84D9-981EB86461FF}" type="slidenum">
              <a:rPr lang="de-DE" smtClean="0"/>
              <a:t>‹Nr.›</a:t>
            </a:fld>
            <a:endParaRPr lang="de-DE"/>
          </a:p>
        </p:txBody>
      </p:sp>
    </p:spTree>
    <p:extLst>
      <p:ext uri="{BB962C8B-B14F-4D97-AF65-F5344CB8AC3E}">
        <p14:creationId xmlns:p14="http://schemas.microsoft.com/office/powerpoint/2010/main" val="2873113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E748498-DC74-D74C-B441-A9B07CB54DCF}" type="datetimeFigureOut">
              <a:rPr lang="de-DE" smtClean="0"/>
              <a:t>02.05.16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051426-362F-4544-84D9-981EB86461FF}" type="slidenum">
              <a:rPr lang="de-DE" smtClean="0"/>
              <a:t>‹Nr.›</a:t>
            </a:fld>
            <a:endParaRPr lang="de-DE"/>
          </a:p>
        </p:txBody>
      </p:sp>
    </p:spTree>
    <p:extLst>
      <p:ext uri="{BB962C8B-B14F-4D97-AF65-F5344CB8AC3E}">
        <p14:creationId xmlns:p14="http://schemas.microsoft.com/office/powerpoint/2010/main" val="1743418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Mastertextformat bearbeiten</a:t>
            </a:r>
          </a:p>
        </p:txBody>
      </p:sp>
      <p:sp>
        <p:nvSpPr>
          <p:cNvPr id="4" name="Datumsplatzhalter 3"/>
          <p:cNvSpPr>
            <a:spLocks noGrp="1"/>
          </p:cNvSpPr>
          <p:nvPr>
            <p:ph type="dt" sz="half" idx="10"/>
          </p:nvPr>
        </p:nvSpPr>
        <p:spPr/>
        <p:txBody>
          <a:bodyPr/>
          <a:lstStyle/>
          <a:p>
            <a:fld id="{CE748498-DC74-D74C-B441-A9B07CB54DCF}" type="datetimeFigureOut">
              <a:rPr lang="de-DE" smtClean="0"/>
              <a:t>02.05.16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051426-362F-4544-84D9-981EB86461FF}" type="slidenum">
              <a:rPr lang="de-DE" smtClean="0"/>
              <a:t>‹Nr.›</a:t>
            </a:fld>
            <a:endParaRPr lang="de-DE"/>
          </a:p>
        </p:txBody>
      </p:sp>
    </p:spTree>
    <p:extLst>
      <p:ext uri="{BB962C8B-B14F-4D97-AF65-F5344CB8AC3E}">
        <p14:creationId xmlns:p14="http://schemas.microsoft.com/office/powerpoint/2010/main" val="1308735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E748498-DC74-D74C-B441-A9B07CB54DCF}" type="datetimeFigureOut">
              <a:rPr lang="de-DE" smtClean="0"/>
              <a:t>02.05.16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C051426-362F-4544-84D9-981EB86461FF}" type="slidenum">
              <a:rPr lang="de-DE" smtClean="0"/>
              <a:t>‹Nr.›</a:t>
            </a:fld>
            <a:endParaRPr lang="de-DE"/>
          </a:p>
        </p:txBody>
      </p:sp>
    </p:spTree>
    <p:extLst>
      <p:ext uri="{BB962C8B-B14F-4D97-AF65-F5344CB8AC3E}">
        <p14:creationId xmlns:p14="http://schemas.microsoft.com/office/powerpoint/2010/main" val="1374745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E748498-DC74-D74C-B441-A9B07CB54DCF}" type="datetimeFigureOut">
              <a:rPr lang="de-DE" smtClean="0"/>
              <a:t>02.05.16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C051426-362F-4544-84D9-981EB86461FF}" type="slidenum">
              <a:rPr lang="de-DE" smtClean="0"/>
              <a:t>‹Nr.›</a:t>
            </a:fld>
            <a:endParaRPr lang="de-DE"/>
          </a:p>
        </p:txBody>
      </p:sp>
    </p:spTree>
    <p:extLst>
      <p:ext uri="{BB962C8B-B14F-4D97-AF65-F5344CB8AC3E}">
        <p14:creationId xmlns:p14="http://schemas.microsoft.com/office/powerpoint/2010/main" val="3271752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Datumsplatzhalter 2"/>
          <p:cNvSpPr>
            <a:spLocks noGrp="1"/>
          </p:cNvSpPr>
          <p:nvPr>
            <p:ph type="dt" sz="half" idx="10"/>
          </p:nvPr>
        </p:nvSpPr>
        <p:spPr/>
        <p:txBody>
          <a:bodyPr/>
          <a:lstStyle/>
          <a:p>
            <a:fld id="{CE748498-DC74-D74C-B441-A9B07CB54DCF}" type="datetimeFigureOut">
              <a:rPr lang="de-DE" smtClean="0"/>
              <a:t>02.05.16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C051426-362F-4544-84D9-981EB86461FF}" type="slidenum">
              <a:rPr lang="de-DE" smtClean="0"/>
              <a:t>‹Nr.›</a:t>
            </a:fld>
            <a:endParaRPr lang="de-DE"/>
          </a:p>
        </p:txBody>
      </p:sp>
    </p:spTree>
    <p:extLst>
      <p:ext uri="{BB962C8B-B14F-4D97-AF65-F5344CB8AC3E}">
        <p14:creationId xmlns:p14="http://schemas.microsoft.com/office/powerpoint/2010/main" val="1792066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E748498-DC74-D74C-B441-A9B07CB54DCF}" type="datetimeFigureOut">
              <a:rPr lang="de-DE" smtClean="0"/>
              <a:t>02.05.16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C051426-362F-4544-84D9-981EB86461FF}" type="slidenum">
              <a:rPr lang="de-DE" smtClean="0"/>
              <a:t>‹Nr.›</a:t>
            </a:fld>
            <a:endParaRPr lang="de-DE"/>
          </a:p>
        </p:txBody>
      </p:sp>
    </p:spTree>
    <p:extLst>
      <p:ext uri="{BB962C8B-B14F-4D97-AF65-F5344CB8AC3E}">
        <p14:creationId xmlns:p14="http://schemas.microsoft.com/office/powerpoint/2010/main" val="3452190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CE748498-DC74-D74C-B441-A9B07CB54DCF}" type="datetimeFigureOut">
              <a:rPr lang="de-DE" smtClean="0"/>
              <a:t>02.05.16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C051426-362F-4544-84D9-981EB86461FF}" type="slidenum">
              <a:rPr lang="de-DE" smtClean="0"/>
              <a:t>‹Nr.›</a:t>
            </a:fld>
            <a:endParaRPr lang="de-DE"/>
          </a:p>
        </p:txBody>
      </p:sp>
    </p:spTree>
    <p:extLst>
      <p:ext uri="{BB962C8B-B14F-4D97-AF65-F5344CB8AC3E}">
        <p14:creationId xmlns:p14="http://schemas.microsoft.com/office/powerpoint/2010/main" val="3127463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CE748498-DC74-D74C-B441-A9B07CB54DCF}" type="datetimeFigureOut">
              <a:rPr lang="de-DE" smtClean="0"/>
              <a:t>02.05.16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C051426-362F-4544-84D9-981EB86461FF}" type="slidenum">
              <a:rPr lang="de-DE" smtClean="0"/>
              <a:t>‹Nr.›</a:t>
            </a:fld>
            <a:endParaRPr lang="de-DE"/>
          </a:p>
        </p:txBody>
      </p:sp>
    </p:spTree>
    <p:extLst>
      <p:ext uri="{BB962C8B-B14F-4D97-AF65-F5344CB8AC3E}">
        <p14:creationId xmlns:p14="http://schemas.microsoft.com/office/powerpoint/2010/main" val="8277324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Mastertitelformat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748498-DC74-D74C-B441-A9B07CB54DCF}" type="datetimeFigureOut">
              <a:rPr lang="de-DE" smtClean="0"/>
              <a:t>02.05.16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51426-362F-4544-84D9-981EB86461FF}" type="slidenum">
              <a:rPr lang="de-DE" smtClean="0"/>
              <a:t>‹Nr.›</a:t>
            </a:fld>
            <a:endParaRPr lang="de-DE"/>
          </a:p>
        </p:txBody>
      </p:sp>
    </p:spTree>
    <p:extLst>
      <p:ext uri="{BB962C8B-B14F-4D97-AF65-F5344CB8AC3E}">
        <p14:creationId xmlns:p14="http://schemas.microsoft.com/office/powerpoint/2010/main" val="965524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latin typeface="Helvetica Neue Light"/>
                <a:cs typeface="Helvetica Neue Light"/>
              </a:rPr>
              <a:t>Unternehmensanwendungen</a:t>
            </a:r>
            <a:endParaRPr lang="de-DE" dirty="0">
              <a:latin typeface="Helvetica Neue Light"/>
              <a:cs typeface="Helvetica Neue Light"/>
            </a:endParaRPr>
          </a:p>
        </p:txBody>
      </p:sp>
      <p:sp>
        <p:nvSpPr>
          <p:cNvPr id="3" name="Untertitel 2"/>
          <p:cNvSpPr>
            <a:spLocks noGrp="1"/>
          </p:cNvSpPr>
          <p:nvPr>
            <p:ph type="subTitle" idx="1"/>
          </p:nvPr>
        </p:nvSpPr>
        <p:spPr/>
        <p:txBody>
          <a:bodyPr/>
          <a:lstStyle/>
          <a:p>
            <a:pPr marL="514350" indent="-514350">
              <a:buAutoNum type="arabicPeriod"/>
            </a:pPr>
            <a:r>
              <a:rPr lang="de-DE" dirty="0" smtClean="0">
                <a:latin typeface="Helvetica Neue Light"/>
                <a:cs typeface="Helvetica Neue Light"/>
              </a:rPr>
              <a:t>Übung</a:t>
            </a:r>
          </a:p>
          <a:p>
            <a:r>
              <a:rPr lang="de-DE" dirty="0" smtClean="0">
                <a:latin typeface="Helvetica Neue Light"/>
                <a:cs typeface="Helvetica Neue Light"/>
              </a:rPr>
              <a:t>Callcenter Dashboard</a:t>
            </a:r>
            <a:endParaRPr lang="de-DE" dirty="0">
              <a:latin typeface="Helvetica Neue Light"/>
              <a:cs typeface="Helvetica Neue Light"/>
            </a:endParaRPr>
          </a:p>
        </p:txBody>
      </p:sp>
    </p:spTree>
    <p:extLst>
      <p:ext uri="{BB962C8B-B14F-4D97-AF65-F5344CB8AC3E}">
        <p14:creationId xmlns:p14="http://schemas.microsoft.com/office/powerpoint/2010/main" val="1594764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Helvetica Neue Light"/>
                <a:cs typeface="Helvetica Neue Light"/>
              </a:rPr>
              <a:t>Gruppeneinteilung</a:t>
            </a:r>
            <a:endParaRPr lang="de-DE" dirty="0">
              <a:latin typeface="Helvetica Neue Light"/>
              <a:cs typeface="Helvetica Neue Light"/>
            </a:endParaRPr>
          </a:p>
        </p:txBody>
      </p:sp>
      <p:graphicFrame>
        <p:nvGraphicFramePr>
          <p:cNvPr id="5" name="Tabelle 4"/>
          <p:cNvGraphicFramePr>
            <a:graphicFrameLocks noGrp="1"/>
          </p:cNvGraphicFramePr>
          <p:nvPr>
            <p:extLst>
              <p:ext uri="{D42A27DB-BD31-4B8C-83A1-F6EECF244321}">
                <p14:modId xmlns:p14="http://schemas.microsoft.com/office/powerpoint/2010/main" val="2213418384"/>
              </p:ext>
            </p:extLst>
          </p:nvPr>
        </p:nvGraphicFramePr>
        <p:xfrm>
          <a:off x="1330325" y="1612302"/>
          <a:ext cx="6726237" cy="4612878"/>
        </p:xfrm>
        <a:graphic>
          <a:graphicData uri="http://schemas.openxmlformats.org/drawingml/2006/table">
            <a:tbl>
              <a:tblPr/>
              <a:tblGrid>
                <a:gridCol w="1400175"/>
                <a:gridCol w="2714625"/>
                <a:gridCol w="2611437"/>
              </a:tblGrid>
              <a:tr h="253063">
                <a:tc>
                  <a:txBody>
                    <a:bodyPr/>
                    <a:lstStyle/>
                    <a:p>
                      <a:pPr algn="r" fontAlgn="b"/>
                      <a:r>
                        <a:rPr lang="de-DE" sz="1600" b="0" i="0" u="none" strike="noStrike" dirty="0">
                          <a:solidFill>
                            <a:srgbClr val="000000"/>
                          </a:solidFill>
                          <a:effectLst/>
                          <a:latin typeface="Helvetica Neue Light"/>
                          <a:cs typeface="Helvetica Neue Light"/>
                        </a:rPr>
                        <a:t>Behrendt                           </a:t>
                      </a: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r" fontAlgn="b"/>
                      <a:r>
                        <a:rPr lang="fi-FI" sz="1600" b="0" i="0" u="none" strike="noStrike">
                          <a:solidFill>
                            <a:srgbClr val="000000"/>
                          </a:solidFill>
                          <a:effectLst/>
                          <a:latin typeface="Helvetica Neue Light"/>
                          <a:cs typeface="Helvetica Neue Light"/>
                        </a:rPr>
                        <a:t>Lukas                                                          </a:t>
                      </a: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rowSpan="5">
                  <a:txBody>
                    <a:bodyPr/>
                    <a:lstStyle/>
                    <a:p>
                      <a:pPr algn="ctr" fontAlgn="b"/>
                      <a:r>
                        <a:rPr lang="de-DE" sz="1600" b="0" i="0" u="none" strike="noStrike" dirty="0" smtClean="0">
                          <a:solidFill>
                            <a:srgbClr val="000000"/>
                          </a:solidFill>
                          <a:effectLst/>
                          <a:latin typeface="Helvetica Neue Light"/>
                          <a:cs typeface="Helvetica Neue Light"/>
                        </a:rPr>
                        <a:t>Team</a:t>
                      </a:r>
                      <a:r>
                        <a:rPr lang="de-DE" sz="1600" b="0" i="0" u="none" strike="noStrike" baseline="0" dirty="0" smtClean="0">
                          <a:solidFill>
                            <a:srgbClr val="000000"/>
                          </a:solidFill>
                          <a:effectLst/>
                          <a:latin typeface="Helvetica Neue Light"/>
                          <a:cs typeface="Helvetica Neue Light"/>
                        </a:rPr>
                        <a:t> 1</a:t>
                      </a:r>
                      <a:endParaRPr lang="de-DE" sz="1600" b="0" i="0" u="none" strike="noStrike" dirty="0">
                        <a:solidFill>
                          <a:srgbClr val="000000"/>
                        </a:solidFill>
                        <a:effectLst/>
                        <a:latin typeface="Helvetica Neue Light"/>
                        <a:cs typeface="Helvetica Neue Light"/>
                      </a:endParaRPr>
                    </a:p>
                  </a:txBody>
                  <a:tcPr marL="12431" marR="12431" marT="12431" marB="0" anchor="ctr">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253063">
                <a:tc>
                  <a:txBody>
                    <a:bodyPr/>
                    <a:lstStyle/>
                    <a:p>
                      <a:pPr algn="r" fontAlgn="b"/>
                      <a:r>
                        <a:rPr lang="pl-PL" sz="1600" b="0" i="0" u="none" strike="noStrike" dirty="0">
                          <a:solidFill>
                            <a:srgbClr val="000000"/>
                          </a:solidFill>
                          <a:effectLst/>
                          <a:latin typeface="Helvetica Neue Light"/>
                          <a:cs typeface="Helvetica Neue Light"/>
                        </a:rPr>
                        <a:t>Flach                              </a:t>
                      </a: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r" fontAlgn="b"/>
                      <a:r>
                        <a:rPr lang="en-US" sz="1600" b="0" i="0" u="none" strike="noStrike" dirty="0">
                          <a:solidFill>
                            <a:srgbClr val="000000"/>
                          </a:solidFill>
                          <a:effectLst/>
                          <a:latin typeface="Helvetica Neue Light"/>
                          <a:cs typeface="Helvetica Neue Light"/>
                        </a:rPr>
                        <a:t>Christian Maximilian                                           </a:t>
                      </a: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253063">
                <a:tc>
                  <a:txBody>
                    <a:bodyPr/>
                    <a:lstStyle/>
                    <a:p>
                      <a:pPr algn="r" fontAlgn="b"/>
                      <a:r>
                        <a:rPr lang="fi-FI" sz="1600" b="0" i="0" u="none" strike="noStrike">
                          <a:solidFill>
                            <a:srgbClr val="000000"/>
                          </a:solidFill>
                          <a:effectLst/>
                          <a:latin typeface="Helvetica Neue Light"/>
                          <a:cs typeface="Helvetica Neue Light"/>
                        </a:rPr>
                        <a:t>Ramin                              </a:t>
                      </a: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r" fontAlgn="b"/>
                      <a:r>
                        <a:rPr lang="da-DK" sz="1600" b="0" i="0" u="none" strike="noStrike" dirty="0">
                          <a:solidFill>
                            <a:srgbClr val="000000"/>
                          </a:solidFill>
                          <a:effectLst/>
                          <a:latin typeface="Helvetica Neue Light"/>
                          <a:cs typeface="Helvetica Neue Light"/>
                        </a:rPr>
                        <a:t>Frederike                                                      </a:t>
                      </a: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vMerge="1">
                  <a:txBody>
                    <a:bodyPr/>
                    <a:lstStyle/>
                    <a:p>
                      <a:pPr algn="ctr" fontAlgn="b"/>
                      <a:endParaRPr lang="de-DE" sz="1600" b="0" i="0" u="none" strike="noStrike">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253063">
                <a:tc>
                  <a:txBody>
                    <a:bodyPr/>
                    <a:lstStyle/>
                    <a:p>
                      <a:pPr algn="r" fontAlgn="b"/>
                      <a:r>
                        <a:rPr lang="de-DE" sz="1600" b="0" i="0" u="none" strike="noStrike">
                          <a:solidFill>
                            <a:srgbClr val="000000"/>
                          </a:solidFill>
                          <a:effectLst/>
                          <a:latin typeface="Helvetica Neue Light"/>
                          <a:cs typeface="Helvetica Neue Light"/>
                        </a:rPr>
                        <a:t>Schneider                          </a:t>
                      </a: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r" fontAlgn="b"/>
                      <a:r>
                        <a:rPr lang="is-IS" sz="1600" b="0" i="0" u="none" strike="noStrike" dirty="0">
                          <a:solidFill>
                            <a:srgbClr val="000000"/>
                          </a:solidFill>
                          <a:effectLst/>
                          <a:latin typeface="Helvetica Neue Light"/>
                          <a:cs typeface="Helvetica Neue Light"/>
                        </a:rPr>
                        <a:t>Johannes                                                       </a:t>
                      </a: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253063">
                <a:tc>
                  <a:txBody>
                    <a:bodyPr/>
                    <a:lstStyle/>
                    <a:p>
                      <a:pPr algn="r" fontAlgn="b"/>
                      <a:r>
                        <a:rPr lang="de-DE" sz="1600" b="0" i="0" u="none" strike="noStrike">
                          <a:solidFill>
                            <a:srgbClr val="000000"/>
                          </a:solidFill>
                          <a:effectLst/>
                          <a:latin typeface="Helvetica Neue Light"/>
                          <a:cs typeface="Helvetica Neue Light"/>
                        </a:rPr>
                        <a:t>Weise                              </a:t>
                      </a: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r" fontAlgn="b"/>
                      <a:r>
                        <a:rPr lang="en-US" sz="1600" b="0" i="0" u="none" strike="noStrike" dirty="0">
                          <a:solidFill>
                            <a:srgbClr val="000000"/>
                          </a:solidFill>
                          <a:effectLst/>
                          <a:latin typeface="Helvetica Neue Light"/>
                          <a:cs typeface="Helvetica Neue Light"/>
                        </a:rPr>
                        <a:t>Julian                                                         </a:t>
                      </a: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253063">
                <a:tc>
                  <a:txBody>
                    <a:bodyPr/>
                    <a:lstStyle/>
                    <a:p>
                      <a:pPr algn="r" fontAlgn="b"/>
                      <a:r>
                        <a:rPr lang="de-DE" sz="1600" b="0" i="0" u="none" strike="noStrike" dirty="0" err="1">
                          <a:solidFill>
                            <a:srgbClr val="000000"/>
                          </a:solidFill>
                          <a:effectLst/>
                          <a:latin typeface="Helvetica Neue Light"/>
                          <a:cs typeface="Helvetica Neue Light"/>
                        </a:rPr>
                        <a:t>Eube</a:t>
                      </a:r>
                      <a:r>
                        <a:rPr lang="de-DE" sz="1600" b="0" i="0" u="none" strike="noStrike" dirty="0">
                          <a:solidFill>
                            <a:srgbClr val="000000"/>
                          </a:solidFill>
                          <a:effectLst/>
                          <a:latin typeface="Helvetica Neue Light"/>
                          <a:cs typeface="Helvetica Neue Light"/>
                        </a:rPr>
                        <a:t>                               </a:t>
                      </a: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r" fontAlgn="b"/>
                      <a:r>
                        <a:rPr lang="is-IS" sz="1600" b="0" i="0" u="none" strike="noStrike" dirty="0">
                          <a:solidFill>
                            <a:srgbClr val="000000"/>
                          </a:solidFill>
                          <a:effectLst/>
                          <a:latin typeface="Helvetica Neue Light"/>
                          <a:cs typeface="Helvetica Neue Light"/>
                        </a:rPr>
                        <a:t>Jan Henning                                                    </a:t>
                      </a: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rowSpan="4">
                  <a:txBody>
                    <a:bodyPr/>
                    <a:lstStyle/>
                    <a:p>
                      <a:pPr algn="ctr" fontAlgn="b"/>
                      <a:r>
                        <a:rPr lang="de-DE" sz="1600" b="0" i="0" u="none" strike="noStrike" dirty="0" smtClean="0">
                          <a:solidFill>
                            <a:srgbClr val="000000"/>
                          </a:solidFill>
                          <a:effectLst/>
                          <a:latin typeface="Helvetica Neue Light"/>
                          <a:cs typeface="Helvetica Neue Light"/>
                        </a:rPr>
                        <a:t>Team 2</a:t>
                      </a:r>
                      <a:endParaRPr lang="de-DE" sz="1600" b="0" i="0" u="none" strike="noStrike" dirty="0">
                        <a:solidFill>
                          <a:srgbClr val="000000"/>
                        </a:solidFill>
                        <a:effectLst/>
                        <a:latin typeface="Helvetica Neue Light"/>
                        <a:cs typeface="Helvetica Neue Light"/>
                      </a:endParaRPr>
                    </a:p>
                  </a:txBody>
                  <a:tcPr marL="12431" marR="12431" marT="12431" marB="0" anchor="ctr">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r>
              <a:tr h="253063">
                <a:tc>
                  <a:txBody>
                    <a:bodyPr/>
                    <a:lstStyle/>
                    <a:p>
                      <a:pPr algn="r" fontAlgn="b"/>
                      <a:r>
                        <a:rPr lang="da-DK" sz="1600" b="0" i="0" u="none" strike="noStrike" dirty="0" err="1">
                          <a:solidFill>
                            <a:srgbClr val="000000"/>
                          </a:solidFill>
                          <a:effectLst/>
                          <a:latin typeface="Helvetica Neue Light"/>
                          <a:cs typeface="Helvetica Neue Light"/>
                        </a:rPr>
                        <a:t>Folkerts</a:t>
                      </a:r>
                      <a:r>
                        <a:rPr lang="da-DK" sz="1600" b="0" i="0" u="none" strike="noStrike" dirty="0">
                          <a:solidFill>
                            <a:srgbClr val="000000"/>
                          </a:solidFill>
                          <a:effectLst/>
                          <a:latin typeface="Helvetica Neue Light"/>
                          <a:cs typeface="Helvetica Neue Light"/>
                        </a:rPr>
                        <a:t>                           </a:t>
                      </a: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r" fontAlgn="b"/>
                      <a:r>
                        <a:rPr lang="nb-NO" sz="1600" b="0" i="0" u="none" strike="noStrike" dirty="0">
                          <a:solidFill>
                            <a:srgbClr val="000000"/>
                          </a:solidFill>
                          <a:effectLst/>
                          <a:latin typeface="Helvetica Neue Light"/>
                          <a:cs typeface="Helvetica Neue Light"/>
                        </a:rPr>
                        <a:t>Hendrik Wilhelm                                                </a:t>
                      </a: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253063">
                <a:tc>
                  <a:txBody>
                    <a:bodyPr/>
                    <a:lstStyle/>
                    <a:p>
                      <a:pPr algn="r" fontAlgn="b"/>
                      <a:r>
                        <a:rPr lang="de-DE" sz="1600" b="0" i="0" u="none" strike="noStrike">
                          <a:solidFill>
                            <a:srgbClr val="000000"/>
                          </a:solidFill>
                          <a:effectLst/>
                          <a:latin typeface="Helvetica Neue Light"/>
                          <a:cs typeface="Helvetica Neue Light"/>
                        </a:rPr>
                        <a:t>Kuessner                           </a:t>
                      </a: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r" fontAlgn="b"/>
                      <a:r>
                        <a:rPr lang="is-IS" sz="1600" b="0" i="0" u="none" strike="noStrike" dirty="0">
                          <a:solidFill>
                            <a:srgbClr val="000000"/>
                          </a:solidFill>
                          <a:effectLst/>
                          <a:latin typeface="Helvetica Neue Light"/>
                          <a:cs typeface="Helvetica Neue Light"/>
                        </a:rPr>
                        <a:t>Ann Katrin                                                     </a:t>
                      </a: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253063">
                <a:tc>
                  <a:txBody>
                    <a:bodyPr/>
                    <a:lstStyle/>
                    <a:p>
                      <a:pPr algn="r" fontAlgn="b"/>
                      <a:r>
                        <a:rPr lang="de-DE" sz="1600" b="0" i="0" u="none" strike="noStrike">
                          <a:solidFill>
                            <a:srgbClr val="000000"/>
                          </a:solidFill>
                          <a:effectLst/>
                          <a:latin typeface="Helvetica Neue Light"/>
                          <a:cs typeface="Helvetica Neue Light"/>
                        </a:rPr>
                        <a:t>Schneider                          </a:t>
                      </a: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r" fontAlgn="b"/>
                      <a:r>
                        <a:rPr lang="en-US" sz="1600" b="0" i="0" u="none" strike="noStrike" dirty="0">
                          <a:solidFill>
                            <a:srgbClr val="000000"/>
                          </a:solidFill>
                          <a:effectLst/>
                          <a:latin typeface="Helvetica Neue Light"/>
                          <a:cs typeface="Helvetica Neue Light"/>
                        </a:rPr>
                        <a:t>Jonathan Elias                                                 </a:t>
                      </a: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253063">
                <a:tc>
                  <a:txBody>
                    <a:bodyPr/>
                    <a:lstStyle/>
                    <a:p>
                      <a:pPr algn="r" fontAlgn="b"/>
                      <a:r>
                        <a:rPr lang="es-ES_tradnl" sz="1600" b="0" i="0" u="none" strike="noStrike" dirty="0" err="1">
                          <a:solidFill>
                            <a:srgbClr val="000000"/>
                          </a:solidFill>
                          <a:effectLst/>
                          <a:latin typeface="Helvetica Neue Light"/>
                          <a:cs typeface="Helvetica Neue Light"/>
                        </a:rPr>
                        <a:t>Baron</a:t>
                      </a:r>
                      <a:r>
                        <a:rPr lang="es-ES_tradnl" sz="1600" b="0" i="0" u="none" strike="noStrike" dirty="0">
                          <a:solidFill>
                            <a:srgbClr val="000000"/>
                          </a:solidFill>
                          <a:effectLst/>
                          <a:latin typeface="Helvetica Neue Light"/>
                          <a:cs typeface="Helvetica Neue Light"/>
                        </a:rPr>
                        <a:t>                              </a:t>
                      </a: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r" fontAlgn="b"/>
                      <a:r>
                        <a:rPr lang="ro-RO" sz="1600" b="0" i="0" u="none" strike="noStrike" dirty="0">
                          <a:solidFill>
                            <a:srgbClr val="000000"/>
                          </a:solidFill>
                          <a:effectLst/>
                          <a:latin typeface="Helvetica Neue Light"/>
                          <a:cs typeface="Helvetica Neue Light"/>
                        </a:rPr>
                        <a:t>Raoul Josef Lev                                                </a:t>
                      </a: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rowSpan="4">
                  <a:txBody>
                    <a:bodyPr/>
                    <a:lstStyle/>
                    <a:p>
                      <a:pPr algn="ctr" fontAlgn="b"/>
                      <a:r>
                        <a:rPr lang="de-DE" sz="1600" b="0" i="0" u="none" strike="noStrike" dirty="0" smtClean="0">
                          <a:solidFill>
                            <a:srgbClr val="000000"/>
                          </a:solidFill>
                          <a:effectLst/>
                          <a:latin typeface="Helvetica Neue Light"/>
                          <a:cs typeface="Helvetica Neue Light"/>
                        </a:rPr>
                        <a:t>Team 3</a:t>
                      </a:r>
                      <a:endParaRPr lang="de-DE" sz="1600" b="0" i="0" u="none" strike="noStrike" dirty="0">
                        <a:solidFill>
                          <a:srgbClr val="000000"/>
                        </a:solidFill>
                        <a:effectLst/>
                        <a:latin typeface="Helvetica Neue Light"/>
                        <a:cs typeface="Helvetica Neue Light"/>
                      </a:endParaRPr>
                    </a:p>
                  </a:txBody>
                  <a:tcPr marL="12431" marR="12431" marT="12431" marB="0" anchor="ctr">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253063">
                <a:tc>
                  <a:txBody>
                    <a:bodyPr/>
                    <a:lstStyle/>
                    <a:p>
                      <a:pPr algn="r" fontAlgn="b"/>
                      <a:r>
                        <a:rPr lang="de-DE" sz="1600" b="0" i="0" u="none" strike="noStrike">
                          <a:solidFill>
                            <a:srgbClr val="000000"/>
                          </a:solidFill>
                          <a:effectLst/>
                          <a:latin typeface="Helvetica Neue Light"/>
                          <a:cs typeface="Helvetica Neue Light"/>
                        </a:rPr>
                        <a:t>Friedow</a:t>
                      </a: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r" fontAlgn="b"/>
                      <a:r>
                        <a:rPr lang="de-DE" sz="1600" b="0" i="0" u="none" strike="noStrike" dirty="0">
                          <a:solidFill>
                            <a:srgbClr val="000000"/>
                          </a:solidFill>
                          <a:effectLst/>
                          <a:latin typeface="Helvetica Neue Light"/>
                          <a:cs typeface="Helvetica Neue Light"/>
                        </a:rPr>
                        <a:t>Christian                                          </a:t>
                      </a: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253063">
                <a:tc>
                  <a:txBody>
                    <a:bodyPr/>
                    <a:lstStyle/>
                    <a:p>
                      <a:pPr algn="r" fontAlgn="b"/>
                      <a:r>
                        <a:rPr lang="de-DE" sz="1600" b="0" i="0" u="none" strike="noStrike">
                          <a:solidFill>
                            <a:srgbClr val="000000"/>
                          </a:solidFill>
                          <a:effectLst/>
                          <a:latin typeface="Helvetica Neue Light"/>
                          <a:cs typeface="Helvetica Neue Light"/>
                        </a:rPr>
                        <a:t>Kiefer                             </a:t>
                      </a: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r" fontAlgn="b"/>
                      <a:r>
                        <a:rPr lang="es-ES_tradnl" sz="1600" b="0" i="0" u="none" strike="noStrike" dirty="0" err="1">
                          <a:solidFill>
                            <a:srgbClr val="000000"/>
                          </a:solidFill>
                          <a:effectLst/>
                          <a:latin typeface="Helvetica Neue Light"/>
                          <a:cs typeface="Helvetica Neue Light"/>
                        </a:rPr>
                        <a:t>Niklas</a:t>
                      </a:r>
                      <a:r>
                        <a:rPr lang="es-ES_tradnl" sz="1600" b="0" i="0" u="none" strike="noStrike" dirty="0">
                          <a:solidFill>
                            <a:srgbClr val="000000"/>
                          </a:solidFill>
                          <a:effectLst/>
                          <a:latin typeface="Helvetica Neue Light"/>
                          <a:cs typeface="Helvetica Neue Light"/>
                        </a:rPr>
                        <a:t>                                                         </a:t>
                      </a: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253063">
                <a:tc>
                  <a:txBody>
                    <a:bodyPr/>
                    <a:lstStyle/>
                    <a:p>
                      <a:pPr algn="r" fontAlgn="b"/>
                      <a:r>
                        <a:rPr lang="tr-TR" sz="1600" b="0" i="0" u="none" strike="noStrike">
                          <a:solidFill>
                            <a:srgbClr val="000000"/>
                          </a:solidFill>
                          <a:effectLst/>
                          <a:latin typeface="Helvetica Neue Light"/>
                          <a:cs typeface="Helvetica Neue Light"/>
                        </a:rPr>
                        <a:t>Severin                            </a:t>
                      </a: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r" fontAlgn="b"/>
                      <a:r>
                        <a:rPr lang="en-US" sz="1600" b="0" i="0" u="none" strike="noStrike" dirty="0">
                          <a:solidFill>
                            <a:srgbClr val="000000"/>
                          </a:solidFill>
                          <a:effectLst/>
                          <a:latin typeface="Helvetica Neue Light"/>
                          <a:cs typeface="Helvetica Neue Light"/>
                        </a:rPr>
                        <a:t>Julius </a:t>
                      </a:r>
                      <a:r>
                        <a:rPr lang="en-US" sz="1600" b="0" i="0" u="none" strike="noStrike" dirty="0" err="1">
                          <a:solidFill>
                            <a:srgbClr val="000000"/>
                          </a:solidFill>
                          <a:effectLst/>
                          <a:latin typeface="Helvetica Neue Light"/>
                          <a:cs typeface="Helvetica Neue Light"/>
                        </a:rPr>
                        <a:t>Milian</a:t>
                      </a:r>
                      <a:r>
                        <a:rPr lang="en-US" sz="1600" b="0" i="0" u="none" strike="noStrike" dirty="0">
                          <a:solidFill>
                            <a:srgbClr val="000000"/>
                          </a:solidFill>
                          <a:effectLst/>
                          <a:latin typeface="Helvetica Neue Light"/>
                          <a:cs typeface="Helvetica Neue Light"/>
                        </a:rPr>
                        <a:t>                                                  </a:t>
                      </a: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253063">
                <a:tc>
                  <a:txBody>
                    <a:bodyPr/>
                    <a:lstStyle/>
                    <a:p>
                      <a:pPr algn="r" fontAlgn="b"/>
                      <a:r>
                        <a:rPr lang="de-DE" sz="1600" b="0" i="0" u="none" strike="noStrike" dirty="0">
                          <a:solidFill>
                            <a:srgbClr val="000000"/>
                          </a:solidFill>
                          <a:effectLst/>
                          <a:latin typeface="Helvetica Neue Light"/>
                          <a:cs typeface="Helvetica Neue Light"/>
                        </a:rPr>
                        <a:t>Bode                               </a:t>
                      </a: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fontAlgn="b"/>
                      <a:r>
                        <a:rPr lang="is-IS" sz="1600" b="0" i="0" u="none" strike="noStrike" dirty="0">
                          <a:solidFill>
                            <a:srgbClr val="000000"/>
                          </a:solidFill>
                          <a:effectLst/>
                          <a:latin typeface="Helvetica Neue Light"/>
                          <a:cs typeface="Helvetica Neue Light"/>
                        </a:rPr>
                        <a:t>Philipp                                                        </a:t>
                      </a: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rowSpan="5">
                  <a:txBody>
                    <a:bodyPr/>
                    <a:lstStyle/>
                    <a:p>
                      <a:pPr algn="ctr" fontAlgn="b"/>
                      <a:r>
                        <a:rPr lang="de-DE" sz="1600" b="0" i="0" u="none" strike="noStrike" dirty="0" smtClean="0">
                          <a:solidFill>
                            <a:srgbClr val="000000"/>
                          </a:solidFill>
                          <a:effectLst/>
                          <a:latin typeface="Helvetica Neue Light"/>
                          <a:cs typeface="Helvetica Neue Light"/>
                        </a:rPr>
                        <a:t>Team 4</a:t>
                      </a:r>
                      <a:endParaRPr lang="de-DE" sz="1600" b="0" i="0" u="none" strike="noStrike" dirty="0">
                        <a:solidFill>
                          <a:srgbClr val="000000"/>
                        </a:solidFill>
                        <a:effectLst/>
                        <a:latin typeface="Helvetica Neue Light"/>
                        <a:cs typeface="Helvetica Neue Light"/>
                      </a:endParaRPr>
                    </a:p>
                  </a:txBody>
                  <a:tcPr marL="12431" marR="12431" marT="12431" marB="0" anchor="ctr">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r h="253063">
                <a:tc>
                  <a:txBody>
                    <a:bodyPr/>
                    <a:lstStyle/>
                    <a:p>
                      <a:pPr algn="r" fontAlgn="b"/>
                      <a:r>
                        <a:rPr lang="de-DE" sz="1600" b="0" i="0" u="none" strike="noStrike">
                          <a:solidFill>
                            <a:srgbClr val="000000"/>
                          </a:solidFill>
                          <a:effectLst/>
                          <a:latin typeface="Helvetica Neue Light"/>
                          <a:cs typeface="Helvetica Neue Light"/>
                        </a:rPr>
                        <a:t>Rudolph                            </a:t>
                      </a: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fontAlgn="b"/>
                      <a:r>
                        <a:rPr lang="pt-BR" sz="1600" b="0" i="0" u="none" strike="noStrike" dirty="0">
                          <a:solidFill>
                            <a:srgbClr val="000000"/>
                          </a:solidFill>
                          <a:effectLst/>
                          <a:latin typeface="Helvetica Neue Light"/>
                          <a:cs typeface="Helvetica Neue Light"/>
                        </a:rPr>
                        <a:t>Julius Cosmo Romeo                                             </a:t>
                      </a: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253063">
                <a:tc>
                  <a:txBody>
                    <a:bodyPr/>
                    <a:lstStyle/>
                    <a:p>
                      <a:pPr algn="r" fontAlgn="b"/>
                      <a:r>
                        <a:rPr lang="de-DE" sz="1600" b="0" i="0" u="none" strike="noStrike">
                          <a:solidFill>
                            <a:srgbClr val="000000"/>
                          </a:solidFill>
                          <a:effectLst/>
                          <a:latin typeface="Helvetica Neue Light"/>
                          <a:cs typeface="Helvetica Neue Light"/>
                        </a:rPr>
                        <a:t>Schneider                          </a:t>
                      </a: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fontAlgn="b"/>
                      <a:r>
                        <a:rPr lang="fr-FR" sz="1600" b="0" i="0" u="none" strike="noStrike" dirty="0">
                          <a:solidFill>
                            <a:srgbClr val="000000"/>
                          </a:solidFill>
                          <a:effectLst/>
                          <a:latin typeface="Helvetica Neue Light"/>
                          <a:cs typeface="Helvetica Neue Light"/>
                        </a:rPr>
                        <a:t>Alec Peter                                                     </a:t>
                      </a: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253063">
                <a:tc>
                  <a:txBody>
                    <a:bodyPr/>
                    <a:lstStyle/>
                    <a:p>
                      <a:pPr algn="r" fontAlgn="b"/>
                      <a:r>
                        <a:rPr lang="en-US" sz="1600" b="0" i="0" u="none" strike="noStrike">
                          <a:solidFill>
                            <a:srgbClr val="000000"/>
                          </a:solidFill>
                          <a:effectLst/>
                          <a:latin typeface="Helvetica Neue Light"/>
                          <a:cs typeface="Helvetica Neue Light"/>
                        </a:rPr>
                        <a:t>Strelow                            </a:t>
                      </a: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fontAlgn="b"/>
                      <a:r>
                        <a:rPr lang="fr-FR" sz="1600" b="0" i="0" u="none" strike="noStrike" dirty="0">
                          <a:solidFill>
                            <a:srgbClr val="000000"/>
                          </a:solidFill>
                          <a:effectLst/>
                          <a:latin typeface="Helvetica Neue Light"/>
                          <a:cs typeface="Helvetica Neue Light"/>
                        </a:rPr>
                        <a:t>Nils Dimitri                                                   </a:t>
                      </a: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a:noFill/>
                    </a:lnB>
                    <a:lnTlToBr w="12700" cmpd="sng">
                      <a:noFill/>
                      <a:prstDash val="solid"/>
                    </a:lnTlToBr>
                    <a:lnBlToTr w="12700" cmpd="sng">
                      <a:noFill/>
                      <a:prstDash val="solid"/>
                    </a:lnBlToTr>
                  </a:tcPr>
                </a:tc>
              </a:tr>
              <a:tr h="253063">
                <a:tc>
                  <a:txBody>
                    <a:bodyPr/>
                    <a:lstStyle/>
                    <a:p>
                      <a:pPr algn="r" fontAlgn="b"/>
                      <a:r>
                        <a:rPr lang="en-US" sz="1600" b="0" i="0" u="none" strike="noStrike">
                          <a:solidFill>
                            <a:srgbClr val="000000"/>
                          </a:solidFill>
                          <a:effectLst/>
                          <a:latin typeface="Helvetica Neue Light"/>
                          <a:cs typeface="Helvetica Neue Light"/>
                        </a:rPr>
                        <a:t>Thamm                              </a:t>
                      </a:r>
                    </a:p>
                  </a:txBody>
                  <a:tcPr marL="12431" marR="12431" marT="12431" marB="0" anchor="b">
                    <a:lnL w="12700" cap="flat" cmpd="sng" algn="ctr">
                      <a:solidFill>
                        <a:scrgbClr r="0" g="0" b="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fontAlgn="b"/>
                      <a:r>
                        <a:rPr lang="fr-FR" sz="1600" b="0" i="0" u="none" strike="noStrike" dirty="0">
                          <a:solidFill>
                            <a:srgbClr val="000000"/>
                          </a:solidFill>
                          <a:effectLst/>
                          <a:latin typeface="Helvetica Neue Light"/>
                          <a:cs typeface="Helvetica Neue Light"/>
                        </a:rPr>
                        <a:t>Nils Hendrik                                                   </a:t>
                      </a:r>
                    </a:p>
                  </a:txBody>
                  <a:tcPr marL="12431" marR="12431" marT="12431"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vMerge="1">
                  <a:txBody>
                    <a:bodyPr/>
                    <a:lstStyle/>
                    <a:p>
                      <a:pPr algn="ctr" fontAlgn="b"/>
                      <a:endParaRPr lang="de-DE" sz="1600" b="0" i="0" u="none" strike="noStrike" dirty="0">
                        <a:solidFill>
                          <a:srgbClr val="000000"/>
                        </a:solidFill>
                        <a:effectLst/>
                        <a:latin typeface="Calibri"/>
                      </a:endParaRPr>
                    </a:p>
                  </a:txBody>
                  <a:tcPr marL="12431" marR="12431" marT="12431" marB="0" anchor="b">
                    <a:lnL w="635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994298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Helvetica Neue Light"/>
                <a:cs typeface="Helvetica Neue Light"/>
              </a:rPr>
              <a:t>Szenario</a:t>
            </a:r>
            <a:endParaRPr lang="de-DE" dirty="0">
              <a:latin typeface="Helvetica Neue Light"/>
              <a:cs typeface="Helvetica Neue Light"/>
            </a:endParaRPr>
          </a:p>
        </p:txBody>
      </p:sp>
      <p:sp>
        <p:nvSpPr>
          <p:cNvPr id="3" name="Inhaltsplatzhalter 2"/>
          <p:cNvSpPr>
            <a:spLocks noGrp="1"/>
          </p:cNvSpPr>
          <p:nvPr>
            <p:ph idx="1"/>
          </p:nvPr>
        </p:nvSpPr>
        <p:spPr/>
        <p:txBody>
          <a:bodyPr anchor="ctr">
            <a:normAutofit/>
          </a:bodyPr>
          <a:lstStyle/>
          <a:p>
            <a:pPr marL="0" indent="0" algn="just">
              <a:buNone/>
            </a:pPr>
            <a:r>
              <a:rPr lang="de-DE" sz="2800" dirty="0" smtClean="0">
                <a:latin typeface="Helvetica Neue Light"/>
                <a:cs typeface="Helvetica Neue Light"/>
              </a:rPr>
              <a:t>Eure Aufgabe ist die Entwicklung einer Anwendung für Callcenter Mitarbeiter. Die Anwendung soll es ermöglichen Daten zu einem bestimmten Kunden des Unternehmens anzuzeigen. Weiterhin soll es möglich sein Umsätze und Ergebnis bzgl. des anrufenden Kunden darzustellen.</a:t>
            </a:r>
          </a:p>
        </p:txBody>
      </p:sp>
    </p:spTree>
    <p:extLst>
      <p:ext uri="{BB962C8B-B14F-4D97-AF65-F5344CB8AC3E}">
        <p14:creationId xmlns:p14="http://schemas.microsoft.com/office/powerpoint/2010/main" val="1291405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Helvetica Neue Light"/>
                <a:cs typeface="Helvetica Neue Light"/>
              </a:rPr>
              <a:t>Aufgaben</a:t>
            </a:r>
            <a:endParaRPr lang="de-DE" dirty="0">
              <a:latin typeface="Helvetica Neue Light"/>
              <a:cs typeface="Helvetica Neue Light"/>
            </a:endParaRPr>
          </a:p>
        </p:txBody>
      </p:sp>
      <p:sp>
        <p:nvSpPr>
          <p:cNvPr id="3" name="Inhaltsplatzhalter 2"/>
          <p:cNvSpPr>
            <a:spLocks noGrp="1"/>
          </p:cNvSpPr>
          <p:nvPr>
            <p:ph idx="1"/>
          </p:nvPr>
        </p:nvSpPr>
        <p:spPr/>
        <p:txBody>
          <a:bodyPr anchor="ctr">
            <a:normAutofit/>
          </a:bodyPr>
          <a:lstStyle/>
          <a:p>
            <a:pPr marL="514350" lvl="0" indent="-514350">
              <a:buFont typeface="+mj-lt"/>
              <a:buAutoNum type="arabicPeriod"/>
            </a:pPr>
            <a:r>
              <a:rPr lang="de-DE" sz="1400" dirty="0">
                <a:latin typeface="Helvetica Neue Light"/>
                <a:cs typeface="Helvetica Neue Light"/>
              </a:rPr>
              <a:t>Aufgabe: Entwerft ein Programm, welches es dem Callcenter Mitarbeiter ermöglicht eine Übersicht der Daten eines Kunden zu bekommen. Der Kundenstamm soll mit</a:t>
            </a:r>
          </a:p>
          <a:p>
            <a:pPr lvl="1"/>
            <a:r>
              <a:rPr lang="de-DE" sz="1400" dirty="0" smtClean="0">
                <a:latin typeface="Helvetica Neue Light"/>
                <a:cs typeface="Helvetica Neue Light"/>
              </a:rPr>
              <a:t>Kundenummer oder</a:t>
            </a:r>
          </a:p>
          <a:p>
            <a:pPr lvl="1"/>
            <a:r>
              <a:rPr lang="de-DE" sz="1400" dirty="0" smtClean="0">
                <a:latin typeface="Helvetica Neue Light"/>
                <a:cs typeface="Helvetica Neue Light"/>
              </a:rPr>
              <a:t>Name </a:t>
            </a:r>
            <a:r>
              <a:rPr lang="de-DE" sz="1400" dirty="0">
                <a:latin typeface="Helvetica Neue Light"/>
                <a:cs typeface="Helvetica Neue Light"/>
              </a:rPr>
              <a:t>und PLZ</a:t>
            </a:r>
          </a:p>
          <a:p>
            <a:pPr marL="0" indent="0">
              <a:buNone/>
            </a:pPr>
            <a:r>
              <a:rPr lang="de-DE" sz="1400" dirty="0" smtClean="0">
                <a:latin typeface="Helvetica Neue Light"/>
                <a:cs typeface="Helvetica Neue Light"/>
              </a:rPr>
              <a:t>	identifizierbar sein.</a:t>
            </a:r>
          </a:p>
          <a:p>
            <a:pPr marL="0" indent="0">
              <a:buNone/>
            </a:pPr>
            <a:endParaRPr lang="de-DE" sz="1400" dirty="0" smtClean="0">
              <a:latin typeface="Helvetica Neue Light"/>
              <a:cs typeface="Helvetica Neue Light"/>
            </a:endParaRPr>
          </a:p>
          <a:p>
            <a:pPr marL="514350" lvl="0" indent="-514350">
              <a:buFont typeface="+mj-lt"/>
              <a:buAutoNum type="arabicPeriod" startAt="2"/>
            </a:pPr>
            <a:r>
              <a:rPr lang="de-DE" sz="1400" dirty="0" smtClean="0">
                <a:latin typeface="Helvetica Neue Light"/>
                <a:cs typeface="Helvetica Neue Light"/>
              </a:rPr>
              <a:t>Aufgabe</a:t>
            </a:r>
            <a:r>
              <a:rPr lang="de-DE" sz="1400" dirty="0">
                <a:latin typeface="Helvetica Neue Light"/>
                <a:cs typeface="Helvetica Neue Light"/>
              </a:rPr>
              <a:t>: Zusätzlich zum Kundenstamm, sollen die letzten 10 Verkäufe (Buchungssätze für Konto 0000893015) an diesen Kunden angezeigt werden.</a:t>
            </a:r>
          </a:p>
          <a:p>
            <a:pPr marL="514350" indent="-514350">
              <a:buFont typeface="+mj-lt"/>
              <a:buAutoNum type="arabicPeriod" startAt="2"/>
            </a:pPr>
            <a:endParaRPr lang="de-DE" sz="1400" dirty="0" smtClean="0">
              <a:latin typeface="Helvetica Neue Light"/>
              <a:cs typeface="Helvetica Neue Light"/>
            </a:endParaRPr>
          </a:p>
          <a:p>
            <a:pPr marL="514350" indent="-514350">
              <a:buFont typeface="+mj-lt"/>
              <a:buAutoNum type="arabicPeriod" startAt="2"/>
            </a:pPr>
            <a:r>
              <a:rPr lang="de-DE" sz="1400" dirty="0" smtClean="0">
                <a:latin typeface="Helvetica Neue Light"/>
                <a:cs typeface="Helvetica Neue Light"/>
              </a:rPr>
              <a:t>Aufgabe</a:t>
            </a:r>
            <a:r>
              <a:rPr lang="de-DE" sz="1400" dirty="0">
                <a:latin typeface="Helvetica Neue Light"/>
                <a:cs typeface="Helvetica Neue Light"/>
              </a:rPr>
              <a:t>: Ist der Kunde identifiziert, soll es möglich sein den Umsatz und das Ergebnis dieses Kunden für das Jahr 2013 und 2014 anzuzeigen. </a:t>
            </a:r>
          </a:p>
          <a:p>
            <a:pPr lvl="1"/>
            <a:r>
              <a:rPr lang="de-DE" sz="1400" dirty="0">
                <a:latin typeface="Helvetica Neue Light"/>
                <a:cs typeface="Helvetica Neue Light"/>
              </a:rPr>
              <a:t>Der Umsatz wird über eine Aufsummierung aller Beträge des Kontos (0000893015) berechnet.</a:t>
            </a:r>
          </a:p>
          <a:p>
            <a:pPr lvl="1"/>
            <a:r>
              <a:rPr lang="de-DE" sz="1400" dirty="0">
                <a:latin typeface="Helvetica Neue Light"/>
                <a:cs typeface="Helvetica Neue Light"/>
              </a:rPr>
              <a:t>Das Ergebnis berechnet sich aus dem Umsatz, abzüglich einer Aufsummierung der Beträge die auf das Konto (0000792000) gebucht wurden.</a:t>
            </a:r>
          </a:p>
        </p:txBody>
      </p:sp>
    </p:spTree>
    <p:extLst>
      <p:ext uri="{BB962C8B-B14F-4D97-AF65-F5344CB8AC3E}">
        <p14:creationId xmlns:p14="http://schemas.microsoft.com/office/powerpoint/2010/main" val="14626159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Helvetica Neue Light"/>
                <a:cs typeface="Helvetica Neue Light"/>
              </a:rPr>
              <a:t>Das Datenschema (SAPQ92)</a:t>
            </a:r>
            <a:endParaRPr lang="de-DE" dirty="0">
              <a:latin typeface="Helvetica Neue Light"/>
              <a:cs typeface="Helvetica Neue Light"/>
            </a:endParaRPr>
          </a:p>
        </p:txBody>
      </p:sp>
      <p:sp>
        <p:nvSpPr>
          <p:cNvPr id="4" name="Rechteck 3"/>
          <p:cNvSpPr/>
          <p:nvPr/>
        </p:nvSpPr>
        <p:spPr>
          <a:xfrm>
            <a:off x="968374" y="2794005"/>
            <a:ext cx="1531929" cy="145256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DE">
              <a:latin typeface="Helvetica Neue Light"/>
              <a:cs typeface="Helvetica Neue Light"/>
            </a:endParaRPr>
          </a:p>
        </p:txBody>
      </p:sp>
      <p:sp>
        <p:nvSpPr>
          <p:cNvPr id="5" name="Rechteck 4"/>
          <p:cNvSpPr/>
          <p:nvPr/>
        </p:nvSpPr>
        <p:spPr>
          <a:xfrm>
            <a:off x="968374" y="2794004"/>
            <a:ext cx="1531929" cy="57149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sz="1000" dirty="0" smtClean="0">
                <a:latin typeface="Helvetica Neue Light"/>
                <a:cs typeface="Helvetica Neue Light"/>
              </a:rPr>
              <a:t>&lt;TABLE&gt;</a:t>
            </a:r>
          </a:p>
          <a:p>
            <a:pPr algn="ctr"/>
            <a:r>
              <a:rPr lang="de-DE" sz="1600" dirty="0" smtClean="0">
                <a:latin typeface="Helvetica Neue Light"/>
                <a:cs typeface="Helvetica Neue Light"/>
              </a:rPr>
              <a:t>KNA1</a:t>
            </a:r>
            <a:endParaRPr lang="de-DE" dirty="0">
              <a:latin typeface="Helvetica Neue Light"/>
              <a:cs typeface="Helvetica Neue Light"/>
            </a:endParaRPr>
          </a:p>
        </p:txBody>
      </p:sp>
      <p:sp>
        <p:nvSpPr>
          <p:cNvPr id="8" name="Rechteck 7"/>
          <p:cNvSpPr/>
          <p:nvPr/>
        </p:nvSpPr>
        <p:spPr>
          <a:xfrm>
            <a:off x="3797298" y="2794005"/>
            <a:ext cx="1531929" cy="145256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DE" dirty="0">
              <a:latin typeface="Helvetica Neue Light"/>
              <a:cs typeface="Helvetica Neue Light"/>
            </a:endParaRPr>
          </a:p>
        </p:txBody>
      </p:sp>
      <p:sp>
        <p:nvSpPr>
          <p:cNvPr id="9" name="Rechteck 8"/>
          <p:cNvSpPr/>
          <p:nvPr/>
        </p:nvSpPr>
        <p:spPr>
          <a:xfrm>
            <a:off x="3797298" y="2794005"/>
            <a:ext cx="1531929" cy="5714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de-DE" sz="1000" dirty="0">
                <a:solidFill>
                  <a:prstClr val="black"/>
                </a:solidFill>
                <a:latin typeface="Helvetica Neue Light"/>
                <a:cs typeface="Helvetica Neue Light"/>
              </a:rPr>
              <a:t>&lt;TABLE&gt;</a:t>
            </a:r>
          </a:p>
          <a:p>
            <a:pPr algn="ctr"/>
            <a:r>
              <a:rPr lang="de-DE" sz="1600" dirty="0" smtClean="0">
                <a:latin typeface="Helvetica Neue Light"/>
                <a:cs typeface="Helvetica Neue Light"/>
              </a:rPr>
              <a:t>ACDOCA</a:t>
            </a:r>
            <a:endParaRPr lang="de-DE" dirty="0">
              <a:latin typeface="Helvetica Neue Light"/>
              <a:cs typeface="Helvetica Neue Light"/>
            </a:endParaRPr>
          </a:p>
        </p:txBody>
      </p:sp>
      <p:sp>
        <p:nvSpPr>
          <p:cNvPr id="11" name="Rechteck 10"/>
          <p:cNvSpPr/>
          <p:nvPr/>
        </p:nvSpPr>
        <p:spPr>
          <a:xfrm>
            <a:off x="6654799" y="2794005"/>
            <a:ext cx="1531929" cy="145256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DE">
              <a:latin typeface="Helvetica Neue Light"/>
              <a:cs typeface="Helvetica Neue Light"/>
            </a:endParaRPr>
          </a:p>
        </p:txBody>
      </p:sp>
      <p:sp>
        <p:nvSpPr>
          <p:cNvPr id="12" name="Rechteck 11"/>
          <p:cNvSpPr/>
          <p:nvPr/>
        </p:nvSpPr>
        <p:spPr>
          <a:xfrm>
            <a:off x="6654799" y="2794005"/>
            <a:ext cx="1531929" cy="5714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de-DE" sz="1000" dirty="0">
                <a:solidFill>
                  <a:prstClr val="black"/>
                </a:solidFill>
                <a:latin typeface="Helvetica Neue Light"/>
                <a:cs typeface="Helvetica Neue Light"/>
              </a:rPr>
              <a:t>&lt;TABLE&gt;</a:t>
            </a:r>
          </a:p>
          <a:p>
            <a:pPr algn="ctr"/>
            <a:r>
              <a:rPr lang="de-DE" sz="1600" dirty="0" smtClean="0">
                <a:latin typeface="Helvetica Neue Light"/>
                <a:cs typeface="Helvetica Neue Light"/>
              </a:rPr>
              <a:t>SKAT</a:t>
            </a:r>
            <a:endParaRPr lang="de-DE" dirty="0">
              <a:latin typeface="Helvetica Neue Light"/>
              <a:cs typeface="Helvetica Neue Light"/>
            </a:endParaRPr>
          </a:p>
        </p:txBody>
      </p:sp>
      <p:sp>
        <p:nvSpPr>
          <p:cNvPr id="14" name="Rechteck 13"/>
          <p:cNvSpPr/>
          <p:nvPr/>
        </p:nvSpPr>
        <p:spPr>
          <a:xfrm>
            <a:off x="968374" y="4740256"/>
            <a:ext cx="1531929" cy="145256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DE">
              <a:latin typeface="Helvetica Neue Light"/>
              <a:cs typeface="Helvetica Neue Light"/>
            </a:endParaRPr>
          </a:p>
        </p:txBody>
      </p:sp>
      <p:sp>
        <p:nvSpPr>
          <p:cNvPr id="15" name="Rechteck 14"/>
          <p:cNvSpPr/>
          <p:nvPr/>
        </p:nvSpPr>
        <p:spPr>
          <a:xfrm>
            <a:off x="968374" y="4740256"/>
            <a:ext cx="1531929" cy="5699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de-DE" sz="1000" dirty="0" smtClean="0">
                <a:solidFill>
                  <a:prstClr val="black"/>
                </a:solidFill>
                <a:latin typeface="Helvetica Neue Light"/>
                <a:cs typeface="Helvetica Neue Light"/>
              </a:rPr>
              <a:t>&lt;VIEW&gt;</a:t>
            </a:r>
            <a:endParaRPr lang="de-DE" sz="1000" dirty="0" smtClean="0">
              <a:latin typeface="Helvetica Neue Light"/>
              <a:cs typeface="Helvetica Neue Light"/>
            </a:endParaRPr>
          </a:p>
          <a:p>
            <a:pPr algn="ctr"/>
            <a:r>
              <a:rPr lang="de-DE" sz="1600" dirty="0" smtClean="0">
                <a:latin typeface="Helvetica Neue Light"/>
                <a:cs typeface="Helvetica Neue Light"/>
              </a:rPr>
              <a:t>KNA1_HPI</a:t>
            </a:r>
            <a:endParaRPr lang="de-DE" dirty="0">
              <a:latin typeface="Helvetica Neue Light"/>
              <a:cs typeface="Helvetica Neue Light"/>
            </a:endParaRPr>
          </a:p>
        </p:txBody>
      </p:sp>
      <p:sp>
        <p:nvSpPr>
          <p:cNvPr id="17" name="Rechteck 16"/>
          <p:cNvSpPr/>
          <p:nvPr/>
        </p:nvSpPr>
        <p:spPr>
          <a:xfrm>
            <a:off x="3797298" y="4740256"/>
            <a:ext cx="1531929" cy="145256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DE">
              <a:latin typeface="Helvetica Neue Light"/>
              <a:cs typeface="Helvetica Neue Light"/>
            </a:endParaRPr>
          </a:p>
        </p:txBody>
      </p:sp>
      <p:sp>
        <p:nvSpPr>
          <p:cNvPr id="18" name="Rechteck 17"/>
          <p:cNvSpPr/>
          <p:nvPr/>
        </p:nvSpPr>
        <p:spPr>
          <a:xfrm>
            <a:off x="3797298" y="4740256"/>
            <a:ext cx="1531929" cy="5699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de-DE" sz="1000" dirty="0">
                <a:solidFill>
                  <a:prstClr val="black"/>
                </a:solidFill>
                <a:latin typeface="Helvetica Neue Light"/>
                <a:cs typeface="Helvetica Neue Light"/>
              </a:rPr>
              <a:t>&lt;VIEW</a:t>
            </a:r>
            <a:r>
              <a:rPr lang="de-DE" sz="1000" dirty="0" smtClean="0">
                <a:solidFill>
                  <a:prstClr val="black"/>
                </a:solidFill>
                <a:latin typeface="Helvetica Neue Light"/>
                <a:cs typeface="Helvetica Neue Light"/>
              </a:rPr>
              <a:t>&gt;</a:t>
            </a:r>
          </a:p>
          <a:p>
            <a:pPr lvl="0" algn="ctr"/>
            <a:r>
              <a:rPr lang="de-DE" sz="1600" dirty="0" smtClean="0">
                <a:latin typeface="Helvetica Neue Light"/>
                <a:cs typeface="Helvetica Neue Light"/>
              </a:rPr>
              <a:t>ACDOCA_HPI</a:t>
            </a:r>
            <a:endParaRPr lang="de-DE" dirty="0">
              <a:latin typeface="Helvetica Neue Light"/>
              <a:cs typeface="Helvetica Neue Light"/>
            </a:endParaRPr>
          </a:p>
        </p:txBody>
      </p:sp>
      <p:sp>
        <p:nvSpPr>
          <p:cNvPr id="20" name="Rechteck 19"/>
          <p:cNvSpPr/>
          <p:nvPr/>
        </p:nvSpPr>
        <p:spPr>
          <a:xfrm>
            <a:off x="6654799" y="4740256"/>
            <a:ext cx="1531929" cy="145256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DE" dirty="0">
              <a:latin typeface="Helvetica Neue Light"/>
              <a:cs typeface="Helvetica Neue Light"/>
            </a:endParaRPr>
          </a:p>
        </p:txBody>
      </p:sp>
      <p:sp>
        <p:nvSpPr>
          <p:cNvPr id="21" name="Rechteck 20"/>
          <p:cNvSpPr/>
          <p:nvPr/>
        </p:nvSpPr>
        <p:spPr>
          <a:xfrm>
            <a:off x="6654799" y="4740256"/>
            <a:ext cx="1531929" cy="5699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de-DE" sz="1000" dirty="0">
                <a:solidFill>
                  <a:prstClr val="black"/>
                </a:solidFill>
                <a:latin typeface="Helvetica Neue Light"/>
                <a:cs typeface="Helvetica Neue Light"/>
              </a:rPr>
              <a:t>&lt;VIEW</a:t>
            </a:r>
            <a:r>
              <a:rPr lang="de-DE" sz="1000" dirty="0" smtClean="0">
                <a:solidFill>
                  <a:prstClr val="black"/>
                </a:solidFill>
                <a:latin typeface="Helvetica Neue Light"/>
                <a:cs typeface="Helvetica Neue Light"/>
              </a:rPr>
              <a:t>&gt;</a:t>
            </a:r>
          </a:p>
          <a:p>
            <a:pPr lvl="0" algn="ctr"/>
            <a:r>
              <a:rPr lang="de-DE" sz="1600" dirty="0" smtClean="0">
                <a:latin typeface="Helvetica Neue Light"/>
                <a:cs typeface="Helvetica Neue Light"/>
              </a:rPr>
              <a:t>SKAT_HPI</a:t>
            </a:r>
            <a:endParaRPr lang="de-DE" dirty="0">
              <a:latin typeface="Helvetica Neue Light"/>
              <a:cs typeface="Helvetica Neue Light"/>
            </a:endParaRPr>
          </a:p>
        </p:txBody>
      </p:sp>
      <p:cxnSp>
        <p:nvCxnSpPr>
          <p:cNvPr id="23" name="Gerade Verbindung mit Pfeil 22"/>
          <p:cNvCxnSpPr>
            <a:stCxn id="4" idx="2"/>
            <a:endCxn id="15" idx="0"/>
          </p:cNvCxnSpPr>
          <p:nvPr/>
        </p:nvCxnSpPr>
        <p:spPr>
          <a:xfrm>
            <a:off x="1734339" y="4246567"/>
            <a:ext cx="0" cy="493689"/>
          </a:xfrm>
          <a:prstGeom prst="straightConnector1">
            <a:avLst/>
          </a:prstGeom>
          <a:ln w="19050" cmpd="sng">
            <a:tailEnd type="arrow"/>
          </a:ln>
        </p:spPr>
        <p:style>
          <a:lnRef idx="1">
            <a:schemeClr val="dk1"/>
          </a:lnRef>
          <a:fillRef idx="0">
            <a:schemeClr val="dk1"/>
          </a:fillRef>
          <a:effectRef idx="0">
            <a:schemeClr val="dk1"/>
          </a:effectRef>
          <a:fontRef idx="minor">
            <a:schemeClr val="tx1"/>
          </a:fontRef>
        </p:style>
      </p:cxnSp>
      <p:cxnSp>
        <p:nvCxnSpPr>
          <p:cNvPr id="24" name="Gerade Verbindung mit Pfeil 23"/>
          <p:cNvCxnSpPr>
            <a:stCxn id="8" idx="2"/>
            <a:endCxn id="17" idx="0"/>
          </p:cNvCxnSpPr>
          <p:nvPr/>
        </p:nvCxnSpPr>
        <p:spPr>
          <a:xfrm>
            <a:off x="4563263" y="4246567"/>
            <a:ext cx="0" cy="493689"/>
          </a:xfrm>
          <a:prstGeom prst="straightConnector1">
            <a:avLst/>
          </a:prstGeom>
          <a:ln w="19050" cmpd="sng">
            <a:tailEnd type="arrow"/>
          </a:ln>
        </p:spPr>
        <p:style>
          <a:lnRef idx="1">
            <a:schemeClr val="dk1"/>
          </a:lnRef>
          <a:fillRef idx="0">
            <a:schemeClr val="dk1"/>
          </a:fillRef>
          <a:effectRef idx="0">
            <a:schemeClr val="dk1"/>
          </a:effectRef>
          <a:fontRef idx="minor">
            <a:schemeClr val="tx1"/>
          </a:fontRef>
        </p:style>
      </p:cxnSp>
      <p:cxnSp>
        <p:nvCxnSpPr>
          <p:cNvPr id="27" name="Gerade Verbindung mit Pfeil 26"/>
          <p:cNvCxnSpPr>
            <a:stCxn id="11" idx="2"/>
            <a:endCxn id="20" idx="0"/>
          </p:cNvCxnSpPr>
          <p:nvPr/>
        </p:nvCxnSpPr>
        <p:spPr>
          <a:xfrm>
            <a:off x="7420764" y="4246567"/>
            <a:ext cx="0" cy="493689"/>
          </a:xfrm>
          <a:prstGeom prst="straightConnector1">
            <a:avLst/>
          </a:prstGeom>
          <a:ln w="19050" cmpd="sng">
            <a:tailEnd type="arrow"/>
          </a:ln>
        </p:spPr>
        <p:style>
          <a:lnRef idx="1">
            <a:schemeClr val="dk1"/>
          </a:lnRef>
          <a:fillRef idx="0">
            <a:schemeClr val="dk1"/>
          </a:fillRef>
          <a:effectRef idx="0">
            <a:schemeClr val="dk1"/>
          </a:effectRef>
          <a:fontRef idx="minor">
            <a:schemeClr val="tx1"/>
          </a:fontRef>
        </p:style>
      </p:cxnSp>
      <p:sp>
        <p:nvSpPr>
          <p:cNvPr id="30" name="Textfeld 29"/>
          <p:cNvSpPr txBox="1"/>
          <p:nvPr/>
        </p:nvSpPr>
        <p:spPr>
          <a:xfrm>
            <a:off x="1071563" y="1392614"/>
            <a:ext cx="3084141" cy="1169551"/>
          </a:xfrm>
          <a:prstGeom prst="rect">
            <a:avLst/>
          </a:prstGeom>
          <a:noFill/>
        </p:spPr>
        <p:txBody>
          <a:bodyPr wrap="none" rtlCol="0">
            <a:spAutoFit/>
          </a:bodyPr>
          <a:lstStyle/>
          <a:p>
            <a:r>
              <a:rPr lang="de-DE" sz="1400" dirty="0">
                <a:latin typeface="Helvetica Neue Light"/>
                <a:cs typeface="Helvetica Neue Light"/>
              </a:rPr>
              <a:t>Host: </a:t>
            </a:r>
            <a:r>
              <a:rPr lang="de-DE" sz="1400" dirty="0" err="1">
                <a:latin typeface="Helvetica Neue Light"/>
                <a:cs typeface="Helvetica Neue Light"/>
              </a:rPr>
              <a:t>side.eaalab.hpi.uni-</a:t>
            </a:r>
            <a:r>
              <a:rPr lang="de-DE" sz="1400" dirty="0" err="1" smtClean="0">
                <a:latin typeface="Helvetica Neue Light"/>
                <a:cs typeface="Helvetica Neue Light"/>
              </a:rPr>
              <a:t>potsdam.de</a:t>
            </a:r>
            <a:endParaRPr lang="de-DE" sz="1400" dirty="0" smtClean="0">
              <a:latin typeface="Helvetica Neue Light"/>
              <a:cs typeface="Helvetica Neue Light"/>
            </a:endParaRPr>
          </a:p>
          <a:p>
            <a:r>
              <a:rPr lang="de-DE" sz="1400" dirty="0" smtClean="0">
                <a:latin typeface="Helvetica Neue Light"/>
                <a:cs typeface="Helvetica Neue Light"/>
              </a:rPr>
              <a:t>Port: 31815</a:t>
            </a:r>
          </a:p>
          <a:p>
            <a:r>
              <a:rPr lang="de-DE" sz="1400" dirty="0" smtClean="0">
                <a:latin typeface="Helvetica Neue Light"/>
                <a:cs typeface="Helvetica Neue Light"/>
              </a:rPr>
              <a:t>Instanz: 18</a:t>
            </a:r>
            <a:endParaRPr lang="de-DE" sz="1400" dirty="0">
              <a:latin typeface="Helvetica Neue Light"/>
              <a:cs typeface="Helvetica Neue Light"/>
            </a:endParaRPr>
          </a:p>
          <a:p>
            <a:r>
              <a:rPr lang="de-DE" sz="1400" dirty="0" smtClean="0">
                <a:latin typeface="Helvetica Neue Light"/>
                <a:cs typeface="Helvetica Neue Light"/>
              </a:rPr>
              <a:t>Username: EXERCICE_GROUP</a:t>
            </a:r>
          </a:p>
          <a:p>
            <a:r>
              <a:rPr lang="de-DE" sz="1400" dirty="0" smtClean="0">
                <a:latin typeface="Helvetica Neue Light"/>
                <a:cs typeface="Helvetica Neue Light"/>
              </a:rPr>
              <a:t>Password: Exercice2016hpi</a:t>
            </a:r>
            <a:endParaRPr lang="de-DE" sz="1400" dirty="0">
              <a:latin typeface="Helvetica Neue Light"/>
              <a:cs typeface="Helvetica Neue Light"/>
            </a:endParaRPr>
          </a:p>
        </p:txBody>
      </p:sp>
    </p:spTree>
    <p:extLst>
      <p:ext uri="{BB962C8B-B14F-4D97-AF65-F5344CB8AC3E}">
        <p14:creationId xmlns:p14="http://schemas.microsoft.com/office/powerpoint/2010/main" val="1826765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Views</a:t>
            </a:r>
            <a:endParaRPr lang="de-DE" dirty="0"/>
          </a:p>
        </p:txBody>
      </p:sp>
      <p:sp>
        <p:nvSpPr>
          <p:cNvPr id="5" name="Textfeld 4"/>
          <p:cNvSpPr txBox="1"/>
          <p:nvPr/>
        </p:nvSpPr>
        <p:spPr>
          <a:xfrm>
            <a:off x="457200" y="1282454"/>
            <a:ext cx="1428997" cy="369332"/>
          </a:xfrm>
          <a:prstGeom prst="rect">
            <a:avLst/>
          </a:prstGeom>
          <a:noFill/>
        </p:spPr>
        <p:txBody>
          <a:bodyPr wrap="none" rtlCol="0">
            <a:spAutoFit/>
          </a:bodyPr>
          <a:lstStyle/>
          <a:p>
            <a:r>
              <a:rPr lang="de-DE" dirty="0" smtClean="0"/>
              <a:t>ACDOCA_HPI</a:t>
            </a:r>
            <a:endParaRPr lang="de-DE" dirty="0"/>
          </a:p>
        </p:txBody>
      </p:sp>
      <p:sp>
        <p:nvSpPr>
          <p:cNvPr id="6" name="Textfeld 5"/>
          <p:cNvSpPr txBox="1"/>
          <p:nvPr/>
        </p:nvSpPr>
        <p:spPr>
          <a:xfrm>
            <a:off x="457200" y="3809828"/>
            <a:ext cx="1140344" cy="369332"/>
          </a:xfrm>
          <a:prstGeom prst="rect">
            <a:avLst/>
          </a:prstGeom>
          <a:noFill/>
        </p:spPr>
        <p:txBody>
          <a:bodyPr wrap="none" rtlCol="0">
            <a:spAutoFit/>
          </a:bodyPr>
          <a:lstStyle/>
          <a:p>
            <a:r>
              <a:rPr lang="de-DE" dirty="0" smtClean="0"/>
              <a:t>KNA1_HPI</a:t>
            </a:r>
            <a:endParaRPr lang="de-DE" dirty="0"/>
          </a:p>
        </p:txBody>
      </p:sp>
      <p:sp>
        <p:nvSpPr>
          <p:cNvPr id="8" name="Textfeld 7"/>
          <p:cNvSpPr txBox="1"/>
          <p:nvPr/>
        </p:nvSpPr>
        <p:spPr>
          <a:xfrm>
            <a:off x="3793930" y="3809828"/>
            <a:ext cx="1092892" cy="369332"/>
          </a:xfrm>
          <a:prstGeom prst="rect">
            <a:avLst/>
          </a:prstGeom>
          <a:noFill/>
        </p:spPr>
        <p:txBody>
          <a:bodyPr wrap="none" rtlCol="0">
            <a:spAutoFit/>
          </a:bodyPr>
          <a:lstStyle/>
          <a:p>
            <a:r>
              <a:rPr lang="de-DE" dirty="0" smtClean="0"/>
              <a:t>SKAT_HPI</a:t>
            </a:r>
            <a:endParaRPr lang="de-DE" dirty="0"/>
          </a:p>
        </p:txBody>
      </p:sp>
      <p:pic>
        <p:nvPicPr>
          <p:cNvPr id="11" name="Bild 10"/>
          <p:cNvPicPr>
            <a:picLocks noChangeAspect="1"/>
          </p:cNvPicPr>
          <p:nvPr/>
        </p:nvPicPr>
        <p:blipFill>
          <a:blip r:embed="rId2"/>
          <a:stretch>
            <a:fillRect/>
          </a:stretch>
        </p:blipFill>
        <p:spPr>
          <a:xfrm>
            <a:off x="457200" y="4179160"/>
            <a:ext cx="2045220" cy="1448332"/>
          </a:xfrm>
          <a:prstGeom prst="rect">
            <a:avLst/>
          </a:prstGeom>
        </p:spPr>
      </p:pic>
      <p:pic>
        <p:nvPicPr>
          <p:cNvPr id="12" name="Bild 11"/>
          <p:cNvPicPr>
            <a:picLocks noChangeAspect="1"/>
          </p:cNvPicPr>
          <p:nvPr/>
        </p:nvPicPr>
        <p:blipFill>
          <a:blip r:embed="rId3"/>
          <a:stretch>
            <a:fillRect/>
          </a:stretch>
        </p:blipFill>
        <p:spPr>
          <a:xfrm>
            <a:off x="3793930" y="4179160"/>
            <a:ext cx="1717651" cy="780750"/>
          </a:xfrm>
          <a:prstGeom prst="rect">
            <a:avLst/>
          </a:prstGeom>
        </p:spPr>
      </p:pic>
      <p:pic>
        <p:nvPicPr>
          <p:cNvPr id="13" name="Bild 12"/>
          <p:cNvPicPr>
            <a:picLocks noChangeAspect="1"/>
          </p:cNvPicPr>
          <p:nvPr/>
        </p:nvPicPr>
        <p:blipFill>
          <a:blip r:embed="rId4"/>
          <a:stretch>
            <a:fillRect/>
          </a:stretch>
        </p:blipFill>
        <p:spPr>
          <a:xfrm>
            <a:off x="457200" y="1651786"/>
            <a:ext cx="2320486" cy="1902458"/>
          </a:xfrm>
          <a:prstGeom prst="rect">
            <a:avLst/>
          </a:prstGeom>
        </p:spPr>
      </p:pic>
    </p:spTree>
    <p:extLst>
      <p:ext uri="{BB962C8B-B14F-4D97-AF65-F5344CB8AC3E}">
        <p14:creationId xmlns:p14="http://schemas.microsoft.com/office/powerpoint/2010/main" val="4238212309"/>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184</Words>
  <Application>Microsoft Macintosh PowerPoint</Application>
  <PresentationFormat>Bildschirmpräsentation (4:3)</PresentationFormat>
  <Paragraphs>79</Paragraphs>
  <Slides>6</Slides>
  <Notes>0</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Office-Design</vt:lpstr>
      <vt:lpstr>Unternehmensanwendungen</vt:lpstr>
      <vt:lpstr>Gruppeneinteilung</vt:lpstr>
      <vt:lpstr>Szenario</vt:lpstr>
      <vt:lpstr>Aufgaben</vt:lpstr>
      <vt:lpstr>Das Datenschema (SAPQ92)</vt:lpstr>
      <vt:lpstr>Views</vt:lpstr>
    </vt:vector>
  </TitlesOfParts>
  <Company>Hasso-Plattner-Institut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Unternehmensanwendungen</dc:title>
  <dc:creator>Martin Lorenz</dc:creator>
  <cp:lastModifiedBy>Martin Lorenz</cp:lastModifiedBy>
  <cp:revision>6</cp:revision>
  <dcterms:created xsi:type="dcterms:W3CDTF">2016-05-02T08:00:29Z</dcterms:created>
  <dcterms:modified xsi:type="dcterms:W3CDTF">2016-05-02T10:13:43Z</dcterms:modified>
</cp:coreProperties>
</file>