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8" r:id="rId4"/>
    <p:sldId id="258" r:id="rId5"/>
    <p:sldId id="287" r:id="rId6"/>
    <p:sldId id="259" r:id="rId7"/>
    <p:sldId id="275" r:id="rId8"/>
    <p:sldId id="277" r:id="rId9"/>
    <p:sldId id="278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76" r:id="rId18"/>
    <p:sldId id="260" r:id="rId19"/>
    <p:sldId id="274" r:id="rId20"/>
    <p:sldId id="261" r:id="rId21"/>
    <p:sldId id="262" r:id="rId22"/>
    <p:sldId id="263" r:id="rId23"/>
    <p:sldId id="264" r:id="rId24"/>
    <p:sldId id="265" r:id="rId25"/>
    <p:sldId id="271" r:id="rId26"/>
    <p:sldId id="272" r:id="rId27"/>
    <p:sldId id="273" r:id="rId28"/>
    <p:sldId id="266" r:id="rId29"/>
    <p:sldId id="267" r:id="rId30"/>
    <p:sldId id="268" r:id="rId31"/>
    <p:sldId id="269" r:id="rId32"/>
    <p:sldId id="270" r:id="rId3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0" autoAdjust="0"/>
    <p:restoredTop sz="87805" autoAdjust="0"/>
  </p:normalViewPr>
  <p:slideViewPr>
    <p:cSldViewPr snapToGrid="0" snapToObjects="1">
      <p:cViewPr varScale="1">
        <p:scale>
          <a:sx n="195" d="100"/>
          <a:sy n="195" d="100"/>
        </p:scale>
        <p:origin x="-2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BF6F9-086D-B94C-B493-3C10F6A1FABC}" type="doc">
      <dgm:prSet loTypeId="urn:microsoft.com/office/officeart/2005/8/layout/matrix1" loCatId="matrix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1545CD0-BCEB-5548-B98E-4CA5274D1280}">
      <dgm:prSet phldrT="[Text]" custT="1"/>
      <dgm:spPr/>
      <dgm:t>
        <a:bodyPr/>
        <a:lstStyle/>
        <a:p>
          <a:r>
            <a:rPr lang="en-US" sz="3600" dirty="0" smtClean="0">
              <a:solidFill>
                <a:srgbClr val="000000"/>
              </a:solidFill>
            </a:rPr>
            <a:t>ERP</a:t>
          </a:r>
        </a:p>
        <a:p>
          <a:r>
            <a:rPr lang="en-US" sz="1400" dirty="0" smtClean="0">
              <a:solidFill>
                <a:srgbClr val="000000"/>
              </a:solidFill>
            </a:rPr>
            <a:t>(Enterprise Resource Planning)</a:t>
          </a:r>
          <a:endParaRPr lang="en-US" sz="1400" dirty="0">
            <a:solidFill>
              <a:srgbClr val="000000"/>
            </a:solidFill>
          </a:endParaRPr>
        </a:p>
      </dgm:t>
    </dgm:pt>
    <dgm:pt modelId="{C28AA181-5E83-7249-8382-0BD7EDD84A63}" type="parTrans" cxnId="{EACA845F-F129-D145-8AB6-E232A0FBC69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A0B6D50-8FE6-584D-916B-361462B68AF5}" type="sibTrans" cxnId="{EACA845F-F129-D145-8AB6-E232A0FBC69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9782165-E41C-D547-B1E1-1C67BD219AA8}">
      <dgm:prSet phldrT="[Text]" custT="1"/>
      <dgm:spPr/>
      <dgm:t>
        <a:bodyPr/>
        <a:lstStyle/>
        <a:p>
          <a:r>
            <a:rPr lang="en-US" sz="3200" smtClean="0">
              <a:solidFill>
                <a:srgbClr val="000000"/>
              </a:solidFill>
            </a:rPr>
            <a:t>PLM</a:t>
          </a:r>
        </a:p>
        <a:p>
          <a:r>
            <a:rPr lang="en-US" sz="1600" smtClean="0">
              <a:solidFill>
                <a:srgbClr val="000000"/>
              </a:solidFill>
            </a:rPr>
            <a:t>(Product Lifecycle Mgmt.)</a:t>
          </a:r>
          <a:endParaRPr lang="en-US" sz="1600" dirty="0">
            <a:solidFill>
              <a:srgbClr val="000000"/>
            </a:solidFill>
          </a:endParaRPr>
        </a:p>
      </dgm:t>
    </dgm:pt>
    <dgm:pt modelId="{01F4637C-C4BB-E845-ACC6-0E13832F9164}" type="parTrans" cxnId="{02DC4580-57A0-FE44-9F6B-F6515690242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9B44D57-1593-1249-B0C5-30BF308219D9}" type="sibTrans" cxnId="{02DC4580-57A0-FE44-9F6B-F6515690242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312E01B-577F-9B41-89E4-4A95DF684E0D}">
      <dgm:prSet phldrT="[Text]" custT="1"/>
      <dgm:spPr/>
      <dgm:t>
        <a:bodyPr/>
        <a:lstStyle/>
        <a:p>
          <a:r>
            <a:rPr lang="en-US" sz="3200" smtClean="0">
              <a:solidFill>
                <a:srgbClr val="000000"/>
              </a:solidFill>
            </a:rPr>
            <a:t>CRM</a:t>
          </a:r>
        </a:p>
        <a:p>
          <a:r>
            <a:rPr lang="en-US" sz="1600" smtClean="0">
              <a:solidFill>
                <a:srgbClr val="000000"/>
              </a:solidFill>
            </a:rPr>
            <a:t>(Customer Relationship Mgmt.)</a:t>
          </a:r>
          <a:endParaRPr lang="en-US" sz="1600" dirty="0">
            <a:solidFill>
              <a:srgbClr val="000000"/>
            </a:solidFill>
          </a:endParaRPr>
        </a:p>
      </dgm:t>
    </dgm:pt>
    <dgm:pt modelId="{559F36C8-44CA-2344-A663-07A24BE2A882}" type="parTrans" cxnId="{597FDC03-7D79-3D4C-BB1F-6E642B56DA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3176E75-8406-B643-948F-4754072D618D}" type="sibTrans" cxnId="{597FDC03-7D79-3D4C-BB1F-6E642B56DA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9734327-EEF3-9341-B8F7-0D129C486D94}">
      <dgm:prSet phldrT="[Text]" custT="1"/>
      <dgm:spPr/>
      <dgm:t>
        <a:bodyPr/>
        <a:lstStyle/>
        <a:p>
          <a:r>
            <a:rPr lang="en-US" sz="3200" smtClean="0">
              <a:solidFill>
                <a:srgbClr val="000000"/>
              </a:solidFill>
            </a:rPr>
            <a:t>SRM</a:t>
          </a:r>
        </a:p>
        <a:p>
          <a:r>
            <a:rPr lang="en-US" sz="1600" smtClean="0">
              <a:solidFill>
                <a:srgbClr val="000000"/>
              </a:solidFill>
            </a:rPr>
            <a:t>(Supplier Relationship Mgmt.)</a:t>
          </a:r>
          <a:endParaRPr lang="en-US" sz="1600" dirty="0">
            <a:solidFill>
              <a:srgbClr val="000000"/>
            </a:solidFill>
          </a:endParaRPr>
        </a:p>
      </dgm:t>
    </dgm:pt>
    <dgm:pt modelId="{ABB6A8F5-EA27-844F-BB67-2E59A7F26F10}" type="parTrans" cxnId="{AB3FA165-CE46-2D41-9A07-FDD980D233D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C89CA83-3FC9-994A-A1D3-795C306F726D}" type="sibTrans" cxnId="{AB3FA165-CE46-2D41-9A07-FDD980D233D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F8BD186-79A5-A343-AC6C-19D51DD79955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0000"/>
              </a:solidFill>
            </a:rPr>
            <a:t>SCM</a:t>
          </a:r>
        </a:p>
        <a:p>
          <a:r>
            <a:rPr lang="en-US" sz="1600" dirty="0" smtClean="0">
              <a:solidFill>
                <a:srgbClr val="000000"/>
              </a:solidFill>
            </a:rPr>
            <a:t>(Supply Chain Mgmt.)</a:t>
          </a:r>
          <a:endParaRPr lang="en-US" sz="1600" dirty="0">
            <a:solidFill>
              <a:srgbClr val="000000"/>
            </a:solidFill>
          </a:endParaRPr>
        </a:p>
      </dgm:t>
    </dgm:pt>
    <dgm:pt modelId="{71096ED0-8068-A744-BA47-B02C92B9C0DF}" type="parTrans" cxnId="{F7D43F03-C4FE-C143-AE5A-490EA722CC7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7549E50-1768-AC4D-BE0C-CA0D943C16E0}" type="sibTrans" cxnId="{F7D43F03-C4FE-C143-AE5A-490EA722CC7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1F48ED1-7AD7-8D4E-A8A6-75525A71953F}" type="pres">
      <dgm:prSet presAssocID="{CFEBF6F9-086D-B94C-B493-3C10F6A1FA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D78563-F5AD-6B4D-AD6C-4DE134F24541}" type="pres">
      <dgm:prSet presAssocID="{CFEBF6F9-086D-B94C-B493-3C10F6A1FABC}" presName="matrix" presStyleCnt="0"/>
      <dgm:spPr/>
    </dgm:pt>
    <dgm:pt modelId="{F6FCE98C-804A-4946-ABE4-B718DFBAF8B4}" type="pres">
      <dgm:prSet presAssocID="{CFEBF6F9-086D-B94C-B493-3C10F6A1FABC}" presName="tile1" presStyleLbl="node1" presStyleIdx="0" presStyleCnt="4"/>
      <dgm:spPr/>
      <dgm:t>
        <a:bodyPr/>
        <a:lstStyle/>
        <a:p>
          <a:endParaRPr lang="en-US"/>
        </a:p>
      </dgm:t>
    </dgm:pt>
    <dgm:pt modelId="{456DF88C-ED89-7544-ADFF-EE26FB9301AB}" type="pres">
      <dgm:prSet presAssocID="{CFEBF6F9-086D-B94C-B493-3C10F6A1FA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37DE1-128F-0948-8A1F-A99218B3306C}" type="pres">
      <dgm:prSet presAssocID="{CFEBF6F9-086D-B94C-B493-3C10F6A1FABC}" presName="tile2" presStyleLbl="node1" presStyleIdx="1" presStyleCnt="4"/>
      <dgm:spPr/>
      <dgm:t>
        <a:bodyPr/>
        <a:lstStyle/>
        <a:p>
          <a:endParaRPr lang="en-US"/>
        </a:p>
      </dgm:t>
    </dgm:pt>
    <dgm:pt modelId="{40077745-6505-ED43-B3B5-472495EAB2AD}" type="pres">
      <dgm:prSet presAssocID="{CFEBF6F9-086D-B94C-B493-3C10F6A1FA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1486B-B5A1-1444-BB50-99ECCD6516EF}" type="pres">
      <dgm:prSet presAssocID="{CFEBF6F9-086D-B94C-B493-3C10F6A1FABC}" presName="tile3" presStyleLbl="node1" presStyleIdx="2" presStyleCnt="4"/>
      <dgm:spPr/>
      <dgm:t>
        <a:bodyPr/>
        <a:lstStyle/>
        <a:p>
          <a:endParaRPr lang="en-US"/>
        </a:p>
      </dgm:t>
    </dgm:pt>
    <dgm:pt modelId="{7E531840-1CDA-774A-AA14-ABF5039E641F}" type="pres">
      <dgm:prSet presAssocID="{CFEBF6F9-086D-B94C-B493-3C10F6A1FA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FF78E-7449-2D47-88B1-D3DD00043C9A}" type="pres">
      <dgm:prSet presAssocID="{CFEBF6F9-086D-B94C-B493-3C10F6A1FABC}" presName="tile4" presStyleLbl="node1" presStyleIdx="3" presStyleCnt="4"/>
      <dgm:spPr/>
      <dgm:t>
        <a:bodyPr/>
        <a:lstStyle/>
        <a:p>
          <a:endParaRPr lang="en-US"/>
        </a:p>
      </dgm:t>
    </dgm:pt>
    <dgm:pt modelId="{774F9D11-27EB-8841-9D34-226DDCEFFCC0}" type="pres">
      <dgm:prSet presAssocID="{CFEBF6F9-086D-B94C-B493-3C10F6A1FA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9AC2E-028E-AA47-BC52-618E5612625C}" type="pres">
      <dgm:prSet presAssocID="{CFEBF6F9-086D-B94C-B493-3C10F6A1FABC}" presName="centerTile" presStyleLbl="fgShp" presStyleIdx="0" presStyleCnt="1" custScaleX="122262" custScaleY="13523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221F2D7-BEF6-5D40-B84F-6A6AACA94121}" type="presOf" srcId="{CFEBF6F9-086D-B94C-B493-3C10F6A1FABC}" destId="{71F48ED1-7AD7-8D4E-A8A6-75525A71953F}" srcOrd="0" destOrd="0" presId="urn:microsoft.com/office/officeart/2005/8/layout/matrix1"/>
    <dgm:cxn modelId="{88C8B3BC-568E-FB48-AFBC-8A682F6AF190}" type="presOf" srcId="{A9782165-E41C-D547-B1E1-1C67BD219AA8}" destId="{456DF88C-ED89-7544-ADFF-EE26FB9301AB}" srcOrd="1" destOrd="0" presId="urn:microsoft.com/office/officeart/2005/8/layout/matrix1"/>
    <dgm:cxn modelId="{53E18E3E-C15C-794E-BD24-7C7F293E0564}" type="presOf" srcId="{6F8BD186-79A5-A343-AC6C-19D51DD79955}" destId="{774F9D11-27EB-8841-9D34-226DDCEFFCC0}" srcOrd="1" destOrd="0" presId="urn:microsoft.com/office/officeart/2005/8/layout/matrix1"/>
    <dgm:cxn modelId="{DC75F88B-07E1-8E47-A182-E069D71EE8D8}" type="presOf" srcId="{29734327-EEF3-9341-B8F7-0D129C486D94}" destId="{F9E1486B-B5A1-1444-BB50-99ECCD6516EF}" srcOrd="0" destOrd="0" presId="urn:microsoft.com/office/officeart/2005/8/layout/matrix1"/>
    <dgm:cxn modelId="{1E1DF472-AC06-8E40-A3EF-1B2FE8E0B222}" type="presOf" srcId="{D312E01B-577F-9B41-89E4-4A95DF684E0D}" destId="{D3F37DE1-128F-0948-8A1F-A99218B3306C}" srcOrd="0" destOrd="0" presId="urn:microsoft.com/office/officeart/2005/8/layout/matrix1"/>
    <dgm:cxn modelId="{02DC4580-57A0-FE44-9F6B-F65156902429}" srcId="{A1545CD0-BCEB-5548-B98E-4CA5274D1280}" destId="{A9782165-E41C-D547-B1E1-1C67BD219AA8}" srcOrd="0" destOrd="0" parTransId="{01F4637C-C4BB-E845-ACC6-0E13832F9164}" sibTransId="{59B44D57-1593-1249-B0C5-30BF308219D9}"/>
    <dgm:cxn modelId="{EACA845F-F129-D145-8AB6-E232A0FBC69E}" srcId="{CFEBF6F9-086D-B94C-B493-3C10F6A1FABC}" destId="{A1545CD0-BCEB-5548-B98E-4CA5274D1280}" srcOrd="0" destOrd="0" parTransId="{C28AA181-5E83-7249-8382-0BD7EDD84A63}" sibTransId="{8A0B6D50-8FE6-584D-916B-361462B68AF5}"/>
    <dgm:cxn modelId="{597FDC03-7D79-3D4C-BB1F-6E642B56DAFB}" srcId="{A1545CD0-BCEB-5548-B98E-4CA5274D1280}" destId="{D312E01B-577F-9B41-89E4-4A95DF684E0D}" srcOrd="1" destOrd="0" parTransId="{559F36C8-44CA-2344-A663-07A24BE2A882}" sibTransId="{F3176E75-8406-B643-948F-4754072D618D}"/>
    <dgm:cxn modelId="{7F38C7C5-BEEB-9E46-A57A-36073168655A}" type="presOf" srcId="{29734327-EEF3-9341-B8F7-0D129C486D94}" destId="{7E531840-1CDA-774A-AA14-ABF5039E641F}" srcOrd="1" destOrd="0" presId="urn:microsoft.com/office/officeart/2005/8/layout/matrix1"/>
    <dgm:cxn modelId="{20B5B990-40E6-3545-8A24-212A1C4977D9}" type="presOf" srcId="{A9782165-E41C-D547-B1E1-1C67BD219AA8}" destId="{F6FCE98C-804A-4946-ABE4-B718DFBAF8B4}" srcOrd="0" destOrd="0" presId="urn:microsoft.com/office/officeart/2005/8/layout/matrix1"/>
    <dgm:cxn modelId="{AB3FA165-CE46-2D41-9A07-FDD980D233D0}" srcId="{A1545CD0-BCEB-5548-B98E-4CA5274D1280}" destId="{29734327-EEF3-9341-B8F7-0D129C486D94}" srcOrd="2" destOrd="0" parTransId="{ABB6A8F5-EA27-844F-BB67-2E59A7F26F10}" sibTransId="{BC89CA83-3FC9-994A-A1D3-795C306F726D}"/>
    <dgm:cxn modelId="{F27C950E-9DA9-1546-8B1E-F9FE10633C14}" type="presOf" srcId="{A1545CD0-BCEB-5548-B98E-4CA5274D1280}" destId="{8DE9AC2E-028E-AA47-BC52-618E5612625C}" srcOrd="0" destOrd="0" presId="urn:microsoft.com/office/officeart/2005/8/layout/matrix1"/>
    <dgm:cxn modelId="{9775F2D9-429B-3F49-9B78-B7ACBB3505C5}" type="presOf" srcId="{D312E01B-577F-9B41-89E4-4A95DF684E0D}" destId="{40077745-6505-ED43-B3B5-472495EAB2AD}" srcOrd="1" destOrd="0" presId="urn:microsoft.com/office/officeart/2005/8/layout/matrix1"/>
    <dgm:cxn modelId="{F7D43F03-C4FE-C143-AE5A-490EA722CC7E}" srcId="{A1545CD0-BCEB-5548-B98E-4CA5274D1280}" destId="{6F8BD186-79A5-A343-AC6C-19D51DD79955}" srcOrd="3" destOrd="0" parTransId="{71096ED0-8068-A744-BA47-B02C92B9C0DF}" sibTransId="{57549E50-1768-AC4D-BE0C-CA0D943C16E0}"/>
    <dgm:cxn modelId="{48FEB812-1CB0-D447-993D-1BEC8387FB3F}" type="presOf" srcId="{6F8BD186-79A5-A343-AC6C-19D51DD79955}" destId="{2C8FF78E-7449-2D47-88B1-D3DD00043C9A}" srcOrd="0" destOrd="0" presId="urn:microsoft.com/office/officeart/2005/8/layout/matrix1"/>
    <dgm:cxn modelId="{210EE8DE-EE79-204A-8AB5-DDB18E5B43CF}" type="presParOf" srcId="{71F48ED1-7AD7-8D4E-A8A6-75525A71953F}" destId="{33D78563-F5AD-6B4D-AD6C-4DE134F24541}" srcOrd="0" destOrd="0" presId="urn:microsoft.com/office/officeart/2005/8/layout/matrix1"/>
    <dgm:cxn modelId="{904832C8-4A47-B24A-B6BD-876A78624F4B}" type="presParOf" srcId="{33D78563-F5AD-6B4D-AD6C-4DE134F24541}" destId="{F6FCE98C-804A-4946-ABE4-B718DFBAF8B4}" srcOrd="0" destOrd="0" presId="urn:microsoft.com/office/officeart/2005/8/layout/matrix1"/>
    <dgm:cxn modelId="{1B27787D-250B-AA4D-A6E6-135105089CBD}" type="presParOf" srcId="{33D78563-F5AD-6B4D-AD6C-4DE134F24541}" destId="{456DF88C-ED89-7544-ADFF-EE26FB9301AB}" srcOrd="1" destOrd="0" presId="urn:microsoft.com/office/officeart/2005/8/layout/matrix1"/>
    <dgm:cxn modelId="{52456D55-C517-0649-9C0D-372FCE289658}" type="presParOf" srcId="{33D78563-F5AD-6B4D-AD6C-4DE134F24541}" destId="{D3F37DE1-128F-0948-8A1F-A99218B3306C}" srcOrd="2" destOrd="0" presId="urn:microsoft.com/office/officeart/2005/8/layout/matrix1"/>
    <dgm:cxn modelId="{FEF1E900-D539-D745-9630-1580C34CD89B}" type="presParOf" srcId="{33D78563-F5AD-6B4D-AD6C-4DE134F24541}" destId="{40077745-6505-ED43-B3B5-472495EAB2AD}" srcOrd="3" destOrd="0" presId="urn:microsoft.com/office/officeart/2005/8/layout/matrix1"/>
    <dgm:cxn modelId="{77DF6C70-2BE5-E847-914C-0A4088E99C52}" type="presParOf" srcId="{33D78563-F5AD-6B4D-AD6C-4DE134F24541}" destId="{F9E1486B-B5A1-1444-BB50-99ECCD6516EF}" srcOrd="4" destOrd="0" presId="urn:microsoft.com/office/officeart/2005/8/layout/matrix1"/>
    <dgm:cxn modelId="{5898C50B-874D-804F-9972-F0D22F88F660}" type="presParOf" srcId="{33D78563-F5AD-6B4D-AD6C-4DE134F24541}" destId="{7E531840-1CDA-774A-AA14-ABF5039E641F}" srcOrd="5" destOrd="0" presId="urn:microsoft.com/office/officeart/2005/8/layout/matrix1"/>
    <dgm:cxn modelId="{8073F151-C905-0748-A0EC-FA5020BFDA25}" type="presParOf" srcId="{33D78563-F5AD-6B4D-AD6C-4DE134F24541}" destId="{2C8FF78E-7449-2D47-88B1-D3DD00043C9A}" srcOrd="6" destOrd="0" presId="urn:microsoft.com/office/officeart/2005/8/layout/matrix1"/>
    <dgm:cxn modelId="{57984AA0-5C02-D042-A318-E86FA3BDB8AF}" type="presParOf" srcId="{33D78563-F5AD-6B4D-AD6C-4DE134F24541}" destId="{774F9D11-27EB-8841-9D34-226DDCEFFCC0}" srcOrd="7" destOrd="0" presId="urn:microsoft.com/office/officeart/2005/8/layout/matrix1"/>
    <dgm:cxn modelId="{A45D754C-DB98-9345-82FF-6151541E3B1B}" type="presParOf" srcId="{71F48ED1-7AD7-8D4E-A8A6-75525A71953F}" destId="{8DE9AC2E-028E-AA47-BC52-618E5612625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B1FDC-8EC2-C043-8B7C-95B3D45720CB}" type="datetimeFigureOut">
              <a:rPr lang="de-DE" smtClean="0"/>
              <a:pPr/>
              <a:t>14.04.15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68410-0E35-7C41-B3DB-8D09DC3313A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324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01489-B28C-D34F-89ED-90366F0CDF38}" type="datetimeFigureOut">
              <a:rPr lang="de-DE" smtClean="0"/>
              <a:pPr/>
              <a:t>14.04.15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7E17B-8705-814F-BFB5-6302C20F05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984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</a:t>
            </a:r>
          </a:p>
          <a:p>
            <a:r>
              <a:rPr lang="en-US" dirty="0" smtClean="0"/>
              <a:t>Apple</a:t>
            </a:r>
          </a:p>
          <a:p>
            <a:r>
              <a:rPr lang="en-US" dirty="0" smtClean="0"/>
              <a:t>Dell</a:t>
            </a:r>
          </a:p>
          <a:p>
            <a:r>
              <a:rPr lang="en-US" dirty="0" smtClean="0"/>
              <a:t>Microsoft</a:t>
            </a:r>
          </a:p>
          <a:p>
            <a:r>
              <a:rPr lang="en-US" dirty="0" smtClean="0"/>
              <a:t>McKinsey</a:t>
            </a:r>
          </a:p>
          <a:p>
            <a:r>
              <a:rPr lang="en-US" dirty="0" smtClean="0"/>
              <a:t>Infosys</a:t>
            </a:r>
          </a:p>
          <a:p>
            <a:r>
              <a:rPr lang="en-US" dirty="0" smtClean="0"/>
              <a:t>SAP</a:t>
            </a:r>
          </a:p>
          <a:p>
            <a:r>
              <a:rPr lang="en-US" dirty="0" err="1" smtClean="0"/>
              <a:t>Zynga</a:t>
            </a:r>
            <a:endParaRPr lang="en-US" dirty="0" smtClean="0"/>
          </a:p>
          <a:p>
            <a:r>
              <a:rPr lang="en-US" dirty="0" err="1" smtClean="0"/>
              <a:t>Rovio</a:t>
            </a:r>
            <a:endParaRPr lang="en-US" dirty="0" smtClean="0"/>
          </a:p>
          <a:p>
            <a:r>
              <a:rPr lang="en-US" dirty="0" err="1" smtClean="0"/>
              <a:t>Foxconn</a:t>
            </a:r>
            <a:endParaRPr lang="en-US" dirty="0" smtClean="0"/>
          </a:p>
          <a:p>
            <a:r>
              <a:rPr lang="en-US" dirty="0" smtClean="0"/>
              <a:t>Adidas</a:t>
            </a:r>
          </a:p>
          <a:p>
            <a:r>
              <a:rPr lang="en-US" dirty="0" smtClean="0"/>
              <a:t>VW</a:t>
            </a:r>
          </a:p>
          <a:p>
            <a:r>
              <a:rPr lang="en-US" dirty="0" smtClean="0"/>
              <a:t>BMW</a:t>
            </a:r>
          </a:p>
          <a:p>
            <a:r>
              <a:rPr lang="en-US" dirty="0" smtClean="0"/>
              <a:t>Daimler</a:t>
            </a:r>
          </a:p>
          <a:p>
            <a:r>
              <a:rPr lang="en-US" dirty="0" smtClean="0"/>
              <a:t>K+S</a:t>
            </a:r>
          </a:p>
          <a:p>
            <a:r>
              <a:rPr lang="en-US" dirty="0" smtClean="0"/>
              <a:t>Airbus</a:t>
            </a:r>
          </a:p>
          <a:p>
            <a:r>
              <a:rPr lang="en-US" dirty="0" smtClean="0"/>
              <a:t>RWE</a:t>
            </a:r>
          </a:p>
          <a:p>
            <a:r>
              <a:rPr lang="en-US" dirty="0" smtClean="0"/>
              <a:t>Siemens</a:t>
            </a:r>
          </a:p>
          <a:p>
            <a:r>
              <a:rPr lang="en-US" dirty="0" smtClean="0"/>
              <a:t>Coca-Cola</a:t>
            </a:r>
          </a:p>
          <a:p>
            <a:r>
              <a:rPr lang="en-US" dirty="0" smtClean="0"/>
              <a:t>Meyer-</a:t>
            </a:r>
            <a:r>
              <a:rPr lang="en-US" dirty="0" err="1" smtClean="0"/>
              <a:t>Werft</a:t>
            </a:r>
            <a:endParaRPr lang="en-US" dirty="0" smtClean="0"/>
          </a:p>
          <a:p>
            <a:r>
              <a:rPr lang="en-US" dirty="0" err="1" smtClean="0"/>
              <a:t>guenstiger.de</a:t>
            </a:r>
            <a:endParaRPr lang="en-US" dirty="0" smtClean="0"/>
          </a:p>
          <a:p>
            <a:r>
              <a:rPr lang="en-US" dirty="0" smtClean="0"/>
              <a:t>eBay</a:t>
            </a:r>
          </a:p>
          <a:p>
            <a:r>
              <a:rPr lang="en-US" dirty="0" smtClean="0"/>
              <a:t>PayPal</a:t>
            </a:r>
          </a:p>
          <a:p>
            <a:r>
              <a:rPr lang="en-US" dirty="0" err="1" smtClean="0"/>
              <a:t>mobile.de</a:t>
            </a:r>
            <a:endParaRPr lang="en-US" dirty="0" smtClean="0"/>
          </a:p>
          <a:p>
            <a:r>
              <a:rPr lang="en-US" dirty="0" smtClean="0"/>
              <a:t>Hasso-Plattner-</a:t>
            </a:r>
            <a:r>
              <a:rPr lang="en-US" dirty="0" err="1" smtClean="0"/>
              <a:t>Institut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E17B-8705-814F-BFB5-6302C20F052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10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Ressources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definieren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“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Rohstoffe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Erfüllung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Value Proposition?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beinhaltet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Felder von CRM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Distribution Channels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Revenue Streams.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Rohstoffen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</a:t>
            </a:r>
          </a:p>
          <a:p>
            <a:pPr marL="171450" indent="-171450">
              <a:buFontTx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Intellectual</a:t>
            </a:r>
          </a:p>
          <a:p>
            <a:pPr marL="171450" indent="-171450">
              <a:buFontTx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</a:t>
            </a:r>
          </a:p>
          <a:p>
            <a:pPr marL="171450" indent="-171450">
              <a:buFontTx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E17B-8705-814F-BFB5-6302C20F0525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Kernaktivitäten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 Proposition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ausführen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muss?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beinhaltet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Felder von CRM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Distribution Channels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Revenue Streams.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err="1" smtClean="0"/>
              <a:t>Welche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Arten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Kernaktivitäten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gibt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?</a:t>
            </a:r>
            <a:endParaRPr lang="en-US" dirty="0" smtClean="0"/>
          </a:p>
          <a:p>
            <a:pPr marL="171450" indent="-171450">
              <a:buFontTx/>
              <a:buChar char="•"/>
            </a:pPr>
            <a:r>
              <a:rPr lang="en-US" dirty="0" smtClean="0"/>
              <a:t>Production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Problem solving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Platform/Network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Software Development</a:t>
            </a:r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E17B-8705-814F-BFB5-6302C20F0525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Partnerships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definieren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Verbindungen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Abhängigkeiten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Unternehmen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Gründe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Partnerschaften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einzugehen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baseline="0" dirty="0" err="1" smtClean="0"/>
              <a:t>Optimierung</a:t>
            </a:r>
            <a:r>
              <a:rPr lang="en-US" baseline="0" dirty="0" smtClean="0"/>
              <a:t> und Economy of Scale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 - </a:t>
            </a:r>
            <a:r>
              <a:rPr lang="en-US" baseline="0" dirty="0" err="1" smtClean="0"/>
              <a:t>Reduzierung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Risiko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Unsicherheit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Verträge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schaffen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Sicherheit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lassen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planen</a:t>
            </a:r>
            <a:r>
              <a:rPr lang="en-US" baseline="0" dirty="0" smtClean="0"/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Partnerschaften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Strategische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Allianzen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Nicht-Konkurrenten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Strategische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Allianzen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Konkurrenten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Joint ventures to develop new businesses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Buyer-supplier relationships to assure reliable supplies </a:t>
            </a:r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E17B-8705-814F-BFB5-6302C20F0525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</a:t>
            </a:r>
            <a:r>
              <a:rPr lang="en-US" baseline="0" dirty="0" smtClean="0"/>
              <a:t> Structures </a:t>
            </a:r>
            <a:r>
              <a:rPr lang="en-US" baseline="0" dirty="0" err="1" smtClean="0"/>
              <a:t>machen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Kostentreiber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Unternehmen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sichtbar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Wo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Kosten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verursacht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Beispiele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Kostenstrukturen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Fixe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Kosten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Variable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Kosten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Economies of scale</a:t>
            </a: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Economies of scope (n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nutzen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selben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Vertriebskanal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Fragen</a:t>
            </a:r>
            <a:r>
              <a:rPr lang="en-US" dirty="0" smtClean="0"/>
              <a:t>:</a:t>
            </a:r>
          </a:p>
          <a:p>
            <a:pPr marL="0" indent="0">
              <a:buFontTx/>
              <a:buNone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What are the most important costs inherent in our business model?</a:t>
            </a:r>
          </a:p>
          <a:p>
            <a:pPr marL="0" indent="0">
              <a:buFontTx/>
              <a:buNone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Which Key Resources are most expensive?</a:t>
            </a:r>
          </a:p>
          <a:p>
            <a:pPr marL="0" indent="0">
              <a:buFontTx/>
              <a:buNone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Which Key Activities are most expensive? </a:t>
            </a:r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Models:</a:t>
            </a: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Cost-driven</a:t>
            </a:r>
          </a:p>
          <a:p>
            <a:pPr marL="0" indent="0">
              <a:buFontTx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Value-driven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E17B-8705-814F-BFB5-6302C20F0525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 Geschäftsmodel</a:t>
            </a:r>
            <a:r>
              <a:rPr lang="de-DE" baseline="0" dirty="0" smtClean="0"/>
              <a:t> kann also durch 9 grundlegende Bestandteile beschrieben werden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Kundensegmente</a:t>
            </a:r>
          </a:p>
          <a:p>
            <a:pPr marL="685800" lvl="1" indent="-228600">
              <a:buAutoNum type="arabicPeriod"/>
            </a:pPr>
            <a:r>
              <a:rPr lang="de-DE" baseline="0" dirty="0" smtClean="0"/>
              <a:t>Wie unterscheide ich meine Kunden?</a:t>
            </a:r>
          </a:p>
          <a:p>
            <a:pPr marL="228600" indent="-228600">
              <a:buAutoNum type="arabicPeriod"/>
            </a:pPr>
            <a:r>
              <a:rPr lang="de-DE" dirty="0" smtClean="0"/>
              <a:t>Value Proposition für jedes Kundensegment</a:t>
            </a:r>
          </a:p>
          <a:p>
            <a:pPr marL="685800" lvl="1" indent="-228600">
              <a:buAutoNum type="arabicPeriod"/>
            </a:pPr>
            <a:r>
              <a:rPr lang="de-DE" dirty="0" smtClean="0"/>
              <a:t>Was</a:t>
            </a:r>
            <a:r>
              <a:rPr lang="de-DE" baseline="0" dirty="0" smtClean="0"/>
              <a:t> kann/will ich den einzelnen Kundengruppen bieten?</a:t>
            </a:r>
            <a:endParaRPr lang="de-DE" dirty="0" smtClean="0"/>
          </a:p>
          <a:p>
            <a:pPr marL="228600" indent="-228600">
              <a:buAutoNum type="arabicPeriod"/>
            </a:pPr>
            <a:r>
              <a:rPr lang="de-DE" dirty="0" smtClean="0"/>
              <a:t>Vertriebskanäle</a:t>
            </a:r>
          </a:p>
          <a:p>
            <a:pPr marL="685800" lvl="1" indent="-228600">
              <a:buAutoNum type="arabicPeriod"/>
            </a:pPr>
            <a:r>
              <a:rPr lang="de-DE" dirty="0" smtClean="0"/>
              <a:t>Welche</a:t>
            </a:r>
            <a:r>
              <a:rPr lang="de-DE" baseline="0" dirty="0" smtClean="0"/>
              <a:t> Vertriebskanäle biete ich meinen Kunden?</a:t>
            </a:r>
          </a:p>
          <a:p>
            <a:pPr marL="228600" lvl="0" indent="-228600">
              <a:buAutoNum type="arabicPeriod"/>
            </a:pPr>
            <a:r>
              <a:rPr lang="de-DE" dirty="0" smtClean="0"/>
              <a:t>Kundenbeziehungen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E17B-8705-814F-BFB5-6302C20F0525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SAP Suite</a:t>
            </a:r>
            <a:r>
              <a:rPr lang="de-DE" baseline="0" dirty="0" smtClean="0"/>
              <a:t> Module bieten Funktionalität zur Unterstützung von:</a:t>
            </a:r>
          </a:p>
          <a:p>
            <a:pPr>
              <a:buFontTx/>
              <a:buChar char="-"/>
            </a:pPr>
            <a:r>
              <a:rPr lang="de-DE" baseline="0" dirty="0" smtClean="0"/>
              <a:t>Marketing</a:t>
            </a:r>
          </a:p>
          <a:p>
            <a:pPr>
              <a:buFontTx/>
              <a:buChar char="-"/>
            </a:pPr>
            <a:r>
              <a:rPr lang="de-DE" baseline="0" dirty="0" smtClean="0"/>
              <a:t>Vertrieb</a:t>
            </a:r>
          </a:p>
          <a:p>
            <a:pPr>
              <a:buFontTx/>
              <a:buChar char="-"/>
            </a:pPr>
            <a:r>
              <a:rPr lang="de-DE" baseline="0" dirty="0" smtClean="0"/>
              <a:t>Kundenservice</a:t>
            </a:r>
          </a:p>
          <a:p>
            <a:pPr>
              <a:buFontTx/>
              <a:buChar char="-"/>
            </a:pPr>
            <a:r>
              <a:rPr lang="de-DE" baseline="0" dirty="0" smtClean="0"/>
              <a:t>Beschaffung</a:t>
            </a:r>
          </a:p>
          <a:p>
            <a:pPr>
              <a:buFontTx/>
              <a:buChar char="-"/>
            </a:pPr>
            <a:r>
              <a:rPr lang="de-DE" baseline="0" dirty="0" err="1" smtClean="0"/>
              <a:t>Logistikmgmt</a:t>
            </a:r>
            <a:r>
              <a:rPr lang="de-DE" baseline="0" dirty="0" smtClean="0"/>
              <a:t>.</a:t>
            </a:r>
          </a:p>
          <a:p>
            <a:pPr>
              <a:buFontTx/>
              <a:buChar char="-"/>
            </a:pPr>
            <a:r>
              <a:rPr lang="de-DE" baseline="0" dirty="0" smtClean="0"/>
              <a:t>Fertigung</a:t>
            </a:r>
          </a:p>
          <a:p>
            <a:pPr>
              <a:buFontTx/>
              <a:buChar char="-"/>
            </a:pPr>
            <a:r>
              <a:rPr lang="de-DE" baseline="0" dirty="0" smtClean="0"/>
              <a:t>Forschung, Entwicklung und Konstruktion</a:t>
            </a:r>
          </a:p>
          <a:p>
            <a:pPr>
              <a:buFontTx/>
              <a:buChar char="-"/>
            </a:pPr>
            <a:r>
              <a:rPr lang="de-DE" baseline="0" dirty="0" smtClean="0"/>
              <a:t>Informationstechnologie</a:t>
            </a:r>
          </a:p>
          <a:p>
            <a:pPr>
              <a:buFontTx/>
              <a:buChar char="-"/>
            </a:pPr>
            <a:r>
              <a:rPr lang="de-DE" baseline="0" dirty="0" smtClean="0"/>
              <a:t>Finanzen und Controlling</a:t>
            </a:r>
          </a:p>
          <a:p>
            <a:pPr>
              <a:buFontTx/>
              <a:buChar char="-"/>
            </a:pPr>
            <a:r>
              <a:rPr lang="de-DE" baseline="0" dirty="0" smtClean="0"/>
              <a:t>Personalwesen</a:t>
            </a:r>
          </a:p>
          <a:p>
            <a:pPr>
              <a:buFontTx/>
              <a:buChar char="-"/>
            </a:pPr>
            <a:r>
              <a:rPr lang="de-DE" baseline="0" dirty="0" smtClean="0"/>
              <a:t>Unternehmensstrategie und Nachhaltigkeit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A75ED-02EF-414E-8F0E-A05BADFE4D08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</a:t>
            </a:r>
          </a:p>
          <a:p>
            <a:r>
              <a:rPr lang="en-US" dirty="0" smtClean="0"/>
              <a:t>Apple</a:t>
            </a:r>
          </a:p>
          <a:p>
            <a:r>
              <a:rPr lang="en-US" dirty="0" smtClean="0"/>
              <a:t>Dell</a:t>
            </a:r>
          </a:p>
          <a:p>
            <a:r>
              <a:rPr lang="en-US" dirty="0" smtClean="0"/>
              <a:t>Microsoft</a:t>
            </a:r>
          </a:p>
          <a:p>
            <a:r>
              <a:rPr lang="en-US" dirty="0" smtClean="0"/>
              <a:t>McKinsey</a:t>
            </a:r>
          </a:p>
          <a:p>
            <a:r>
              <a:rPr lang="en-US" dirty="0" smtClean="0"/>
              <a:t>Infosys</a:t>
            </a:r>
          </a:p>
          <a:p>
            <a:r>
              <a:rPr lang="en-US" dirty="0" smtClean="0"/>
              <a:t>SAP</a:t>
            </a:r>
          </a:p>
          <a:p>
            <a:r>
              <a:rPr lang="en-US" dirty="0" err="1" smtClean="0"/>
              <a:t>Zynga</a:t>
            </a:r>
            <a:endParaRPr lang="en-US" dirty="0" smtClean="0"/>
          </a:p>
          <a:p>
            <a:r>
              <a:rPr lang="en-US" dirty="0" err="1" smtClean="0"/>
              <a:t>Rovio</a:t>
            </a:r>
            <a:endParaRPr lang="en-US" dirty="0" smtClean="0"/>
          </a:p>
          <a:p>
            <a:r>
              <a:rPr lang="en-US" dirty="0" err="1" smtClean="0"/>
              <a:t>Foxconn</a:t>
            </a:r>
            <a:endParaRPr lang="en-US" dirty="0" smtClean="0"/>
          </a:p>
          <a:p>
            <a:r>
              <a:rPr lang="en-US" dirty="0" smtClean="0"/>
              <a:t>Adidas</a:t>
            </a:r>
          </a:p>
          <a:p>
            <a:r>
              <a:rPr lang="en-US" dirty="0" smtClean="0"/>
              <a:t>VW</a:t>
            </a:r>
          </a:p>
          <a:p>
            <a:r>
              <a:rPr lang="en-US" dirty="0" smtClean="0"/>
              <a:t>BMW</a:t>
            </a:r>
          </a:p>
          <a:p>
            <a:r>
              <a:rPr lang="en-US" dirty="0" smtClean="0"/>
              <a:t>Daimler</a:t>
            </a:r>
          </a:p>
          <a:p>
            <a:r>
              <a:rPr lang="en-US" dirty="0" smtClean="0"/>
              <a:t>K+S</a:t>
            </a:r>
          </a:p>
          <a:p>
            <a:r>
              <a:rPr lang="en-US" dirty="0" smtClean="0"/>
              <a:t>Airbus</a:t>
            </a:r>
          </a:p>
          <a:p>
            <a:r>
              <a:rPr lang="en-US" dirty="0" smtClean="0"/>
              <a:t>RWE</a:t>
            </a:r>
          </a:p>
          <a:p>
            <a:r>
              <a:rPr lang="en-US" dirty="0" smtClean="0"/>
              <a:t>Siemens</a:t>
            </a:r>
          </a:p>
          <a:p>
            <a:r>
              <a:rPr lang="en-US" dirty="0" smtClean="0"/>
              <a:t>Coca-Cola</a:t>
            </a:r>
          </a:p>
          <a:p>
            <a:r>
              <a:rPr lang="en-US" dirty="0" smtClean="0"/>
              <a:t>Meyer-</a:t>
            </a:r>
            <a:r>
              <a:rPr lang="en-US" dirty="0" err="1" smtClean="0"/>
              <a:t>Werft</a:t>
            </a:r>
            <a:endParaRPr lang="en-US" dirty="0" smtClean="0"/>
          </a:p>
          <a:p>
            <a:r>
              <a:rPr lang="en-US" dirty="0" err="1" smtClean="0"/>
              <a:t>guenstiger.de</a:t>
            </a:r>
            <a:endParaRPr lang="en-US" dirty="0" smtClean="0"/>
          </a:p>
          <a:p>
            <a:r>
              <a:rPr lang="en-US" dirty="0" smtClean="0"/>
              <a:t>eBay</a:t>
            </a:r>
          </a:p>
          <a:p>
            <a:r>
              <a:rPr lang="en-US" dirty="0" smtClean="0"/>
              <a:t>PayPal</a:t>
            </a:r>
          </a:p>
          <a:p>
            <a:r>
              <a:rPr lang="en-US" dirty="0" err="1" smtClean="0"/>
              <a:t>mobile.de</a:t>
            </a:r>
            <a:endParaRPr lang="en-US" dirty="0" smtClean="0"/>
          </a:p>
          <a:p>
            <a:r>
              <a:rPr lang="en-US" dirty="0" smtClean="0"/>
              <a:t>Hasso-Plattner-</a:t>
            </a:r>
            <a:r>
              <a:rPr lang="en-US" dirty="0" err="1" smtClean="0"/>
              <a:t>Institut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E17B-8705-814F-BFB5-6302C20F052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10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Interaktiv: Studenten nach Unternehmen befragen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E17B-8705-814F-BFB5-6302C20F0525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E17B-8705-814F-BFB5-6302C20F0525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Segmentation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Prozess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Aufteilung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potentiellen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unterschiedliche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Kundengruppen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um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Bedürfnisse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herauszuarbeiten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gezielt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anzusprechen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unterteile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Einkommen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Geschlecht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E17B-8705-814F-BFB5-6302C20F0525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Value Proposition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Aussage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darüber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warum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kaufen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sollte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klaren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 Proposition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Je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klarer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Value Proposition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Kundengruppe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ausgearbeitet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desto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einfacher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fällt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ihnen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Entscheidung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 Proposition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prägnant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zielt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die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Entscheidungstreiber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könnten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Aspekte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 Proposition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Leistung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Individualisierung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Pragmatik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/Status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Preis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Risiko</a:t>
            </a:r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E17B-8705-814F-BFB5-6302C20F0525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Vertriebskanäle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definieren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Zugang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Produkten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beeinflußen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Wahl des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Vertriebskanals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Kundenwunsch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Kundensegment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wünscht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Kanal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Kostenfaktor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verursacht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Kosten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Beispiele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Vertriebskanäle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171450" indent="-171450">
              <a:buFontTx/>
              <a:buChar char="-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Shops</a:t>
            </a:r>
          </a:p>
          <a:p>
            <a:pPr marL="171450" indent="-171450">
              <a:buFontTx/>
              <a:buChar char="-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 Stores</a:t>
            </a:r>
          </a:p>
          <a:p>
            <a:pPr marL="171450" indent="-171450">
              <a:buFontTx/>
              <a:buChar char="-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 Stores</a:t>
            </a:r>
          </a:p>
          <a:p>
            <a:pPr marL="171450" indent="-171450">
              <a:buFontTx/>
              <a:buChar char="-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Wholesale</a:t>
            </a:r>
          </a:p>
          <a:p>
            <a:pPr marL="171450" indent="-171450">
              <a:buFontTx/>
              <a:buChar char="-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Sales 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E17B-8705-814F-BFB5-6302C20F0525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dirty="0" smtClean="0"/>
              <a:t>Customer Relationships </a:t>
            </a:r>
            <a:r>
              <a:rPr lang="en-US" dirty="0" err="1" smtClean="0"/>
              <a:t>definieren</a:t>
            </a:r>
            <a:r>
              <a:rPr lang="en-US" dirty="0" smtClean="0"/>
              <a:t> </a:t>
            </a:r>
            <a:r>
              <a:rPr lang="en-US" dirty="0" err="1" smtClean="0"/>
              <a:t>Kundenaquise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Kundenbindung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Verkaufsoptimierung</a:t>
            </a:r>
            <a:r>
              <a:rPr lang="en-US" baseline="0" dirty="0" smtClean="0"/>
              <a:t> (Upselling)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Was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Kernfragen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CRM?</a:t>
            </a:r>
          </a:p>
          <a:p>
            <a:pPr marL="0" indent="0">
              <a:buFontTx/>
              <a:buNone/>
            </a:pPr>
            <a:r>
              <a:rPr lang="en-US" dirty="0" smtClean="0"/>
              <a:t> -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Interaktion</a:t>
            </a:r>
            <a:r>
              <a:rPr lang="en-US" dirty="0" smtClean="0"/>
              <a:t> </a:t>
            </a:r>
            <a:r>
              <a:rPr lang="en-US" dirty="0" err="1" smtClean="0"/>
              <a:t>erwarten</a:t>
            </a:r>
            <a:r>
              <a:rPr lang="en-US" dirty="0" smtClean="0"/>
              <a:t> </a:t>
            </a:r>
            <a:r>
              <a:rPr lang="en-US" dirty="0" err="1" smtClean="0"/>
              <a:t>unsere</a:t>
            </a:r>
            <a:r>
              <a:rPr lang="en-US" dirty="0" smtClean="0"/>
              <a:t> </a:t>
            </a:r>
            <a:r>
              <a:rPr lang="en-US" dirty="0" err="1" smtClean="0"/>
              <a:t>Kundengruppen</a:t>
            </a:r>
            <a:r>
              <a:rPr lang="en-US" dirty="0" smtClean="0"/>
              <a:t> von </a:t>
            </a:r>
            <a:r>
              <a:rPr lang="en-US" dirty="0" err="1" smtClean="0"/>
              <a:t>uns</a:t>
            </a:r>
            <a:r>
              <a:rPr lang="en-US" dirty="0" smtClean="0"/>
              <a:t>?</a:t>
            </a:r>
          </a:p>
          <a:p>
            <a:pPr marL="0" indent="0">
              <a:buFontTx/>
              <a:buNone/>
            </a:pPr>
            <a:r>
              <a:rPr lang="en-US" dirty="0" smtClean="0"/>
              <a:t> - </a:t>
            </a:r>
            <a:r>
              <a:rPr lang="en-US" dirty="0" err="1" smtClean="0"/>
              <a:t>Wie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kostet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uns</a:t>
            </a:r>
            <a:r>
              <a:rPr lang="en-US" baseline="0" dirty="0" smtClean="0"/>
              <a:t>?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 - </a:t>
            </a:r>
            <a:r>
              <a:rPr lang="en-US" baseline="0" dirty="0" err="1" smtClean="0"/>
              <a:t>Wie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integriere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ich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Kundeninteraktion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</a:t>
            </a:r>
            <a:r>
              <a:rPr lang="en-US" baseline="0" dirty="0" smtClean="0"/>
              <a:t> Rest </a:t>
            </a:r>
            <a:r>
              <a:rPr lang="en-US" baseline="0" dirty="0" err="1" smtClean="0"/>
              <a:t>meines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Geschäftsmodels</a:t>
            </a:r>
            <a:r>
              <a:rPr lang="en-US" baseline="0" dirty="0" smtClean="0"/>
              <a:t>?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Möglichkeiten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CRM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persönlicher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(“Call Center”),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Dedizierter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persönlicher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(fester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Vertreter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Self service (FAQ,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Computerstimme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Communities (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Blogs)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E17B-8705-814F-BFB5-6302C20F0525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Revenue Streams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definieren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möglichen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Einnahmequellen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Kernfragen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Revenue Streams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beantwortet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sollten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Was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bereit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Wofür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bezahlen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(Value Proposition)?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Was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bezahlen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Konkurenten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 die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Einnahmequelle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Gesamtumsatz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Revenue Streams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Einmalige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Zahlungen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Asset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Wiederkehrende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Zahlungen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direkt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 Proposition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Usage fee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Subscription fee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Lending/Renting/Leasing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Licensing</a:t>
            </a:r>
            <a:endParaRPr lang="en-US" dirty="0" smtClean="0"/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7E17B-8705-814F-BFB5-6302C20F0525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AEF2-7E22-434F-9482-5D33FF40FA44}" type="datetime1">
              <a:rPr lang="de-DE" smtClean="0"/>
              <a:t>14.04.15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164F-722B-AF44-8CDC-972C86B94E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27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12C5-5E06-EC42-A810-8E1C64EE3118}" type="datetime1">
              <a:rPr lang="de-DE" smtClean="0"/>
              <a:t>14.04.15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164F-722B-AF44-8CDC-972C86B94E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9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458A-4F70-B545-803E-DC9C95B4CF86}" type="datetime1">
              <a:rPr lang="de-DE" smtClean="0"/>
              <a:t>14.04.15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164F-722B-AF44-8CDC-972C86B94E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85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0AC6-088B-1842-BFA3-A997A303D32B}" type="datetime1">
              <a:rPr lang="de-DE" smtClean="0"/>
              <a:t>14.04.15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164F-722B-AF44-8CDC-972C86B94E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12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EDC2-FE12-C142-969F-FC20E0C269E4}" type="datetime1">
              <a:rPr lang="de-DE" smtClean="0"/>
              <a:t>14.04.15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164F-722B-AF44-8CDC-972C86B94E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39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A663-14D1-6449-AC3C-D32024E8B7BD}" type="datetime1">
              <a:rPr lang="de-DE" smtClean="0"/>
              <a:t>14.04.15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164F-722B-AF44-8CDC-972C86B94E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16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8148-890E-ED4D-855B-C2CCB627B3EE}" type="datetime1">
              <a:rPr lang="de-DE" smtClean="0"/>
              <a:t>14.04.15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164F-722B-AF44-8CDC-972C86B94E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64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C40F-004F-C140-BF6C-15D75C9F24B4}" type="datetime1">
              <a:rPr lang="de-DE" smtClean="0"/>
              <a:t>14.04.15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164F-722B-AF44-8CDC-972C86B94E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33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32B5-763A-C846-AB14-57B723C53783}" type="datetime1">
              <a:rPr lang="de-DE" smtClean="0"/>
              <a:t>14.04.15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164F-722B-AF44-8CDC-972C86B94E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46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EBBE-24F4-AC45-835B-C805AEFADFB4}" type="datetime1">
              <a:rPr lang="de-DE" smtClean="0"/>
              <a:t>14.04.15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164F-722B-AF44-8CDC-972C86B94E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9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9A2A-61AB-634A-917F-2B653CEE86C8}" type="datetime1">
              <a:rPr lang="de-DE" smtClean="0"/>
              <a:t>14.04.15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164F-722B-AF44-8CDC-972C86B94E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47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E0CA8-7FDC-B446-9774-28E71064B918}" type="datetime1">
              <a:rPr lang="de-DE" smtClean="0"/>
              <a:t>14.04.15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Unternehmensanwendungen | Martin Lorenz | SS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164F-722B-AF44-8CDC-972C86B94E1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89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Einführung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38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prstClr val="black"/>
                </a:solidFill>
              </a:rPr>
              <a:t>Channels I/II</a:t>
            </a:r>
            <a:endParaRPr lang="de-DE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0"/>
            <a:ext cx="9144000" cy="43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1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prstClr val="black"/>
                </a:solidFill>
              </a:rPr>
              <a:t>Customer </a:t>
            </a:r>
            <a:r>
              <a:rPr lang="de-DE" sz="3600" dirty="0" err="1" smtClean="0">
                <a:solidFill>
                  <a:prstClr val="black"/>
                </a:solidFill>
              </a:rPr>
              <a:t>Relationships</a:t>
            </a:r>
            <a:endParaRPr lang="de-DE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1143"/>
            <a:ext cx="9144000" cy="48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prstClr val="black"/>
                </a:solidFill>
              </a:rPr>
              <a:t>Revenue Streams</a:t>
            </a:r>
            <a:endParaRPr lang="de-DE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5302"/>
            <a:ext cx="9144000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1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prstClr val="black"/>
                </a:solidFill>
              </a:rPr>
              <a:t>Key Resources</a:t>
            </a:r>
            <a:endParaRPr lang="de-DE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4840"/>
            <a:ext cx="9144000" cy="47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8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prstClr val="black"/>
                </a:solidFill>
              </a:rPr>
              <a:t>Key </a:t>
            </a:r>
            <a:r>
              <a:rPr lang="de-DE" sz="3600" dirty="0" err="1" smtClean="0">
                <a:solidFill>
                  <a:prstClr val="black"/>
                </a:solidFill>
              </a:rPr>
              <a:t>Activities</a:t>
            </a:r>
            <a:endParaRPr lang="de-DE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0762"/>
            <a:ext cx="9144000" cy="47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prstClr val="black"/>
                </a:solidFill>
              </a:rPr>
              <a:t>Key </a:t>
            </a:r>
            <a:r>
              <a:rPr lang="de-DE" sz="3600" dirty="0" err="1" smtClean="0">
                <a:solidFill>
                  <a:prstClr val="black"/>
                </a:solidFill>
              </a:rPr>
              <a:t>Partnerships</a:t>
            </a:r>
            <a:endParaRPr lang="de-DE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678"/>
            <a:ext cx="9144000" cy="442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7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err="1" smtClean="0">
                <a:solidFill>
                  <a:prstClr val="black"/>
                </a:solidFill>
              </a:rPr>
              <a:t>Cost</a:t>
            </a:r>
            <a:r>
              <a:rPr lang="de-DE" sz="3600" dirty="0" smtClean="0">
                <a:solidFill>
                  <a:prstClr val="black"/>
                </a:solidFill>
              </a:rPr>
              <a:t> </a:t>
            </a:r>
            <a:r>
              <a:rPr lang="de-DE" sz="3600" dirty="0" err="1" smtClean="0">
                <a:solidFill>
                  <a:prstClr val="black"/>
                </a:solidFill>
              </a:rPr>
              <a:t>Structure</a:t>
            </a:r>
            <a:endParaRPr lang="de-DE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8104"/>
            <a:ext cx="9144000" cy="44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4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69797" y="6509395"/>
            <a:ext cx="3674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mtClean="0"/>
              <a:t>www.BusinessModelGeneration.com</a:t>
            </a:r>
            <a:endParaRPr lang="de-DE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190705"/>
            <a:ext cx="7772400" cy="365125"/>
          </a:xfrm>
        </p:spPr>
        <p:txBody>
          <a:bodyPr/>
          <a:lstStyle/>
          <a:p>
            <a:r>
              <a:rPr lang="de-DE" smtClean="0"/>
              <a:t>Unternehmensanwendungen | Martin Lorenz | SS 2015</a:t>
            </a:r>
            <a:endParaRPr lang="de-DE"/>
          </a:p>
        </p:txBody>
      </p:sp>
      <p:pic>
        <p:nvPicPr>
          <p:cNvPr id="3" name="Picture 2" descr="business_model_canvas_pos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7170616" y="664307"/>
            <a:ext cx="1725897" cy="3705796"/>
          </a:xfrm>
          <a:prstGeom prst="rect">
            <a:avLst/>
          </a:prstGeom>
          <a:solidFill>
            <a:schemeClr val="lt1">
              <a:alpha val="1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1100" smtClean="0">
                <a:solidFill>
                  <a:prstClr val="black"/>
                </a:solidFill>
              </a:rPr>
              <a:t>Definiert die Unterteilung meiner Kunden in individualisierte Gruppen ein.</a:t>
            </a:r>
            <a:endParaRPr lang="de-DE" sz="1100">
              <a:solidFill>
                <a:prstClr val="black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701888" y="664307"/>
            <a:ext cx="1725897" cy="3705796"/>
          </a:xfrm>
          <a:prstGeom prst="rect">
            <a:avLst/>
          </a:prstGeom>
          <a:solidFill>
            <a:schemeClr val="lt1">
              <a:alpha val="1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1100" smtClean="0">
                <a:solidFill>
                  <a:prstClr val="black"/>
                </a:solidFill>
              </a:rPr>
              <a:t>Die Value Proposition macht eine Aussage darüber, warum ein Kunde ein Produkt oder Service kaufen sollte.</a:t>
            </a:r>
            <a:endParaRPr lang="de-DE" sz="1100">
              <a:solidFill>
                <a:prstClr val="black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427785" y="666911"/>
            <a:ext cx="1725897" cy="1840525"/>
          </a:xfrm>
          <a:prstGeom prst="rect">
            <a:avLst/>
          </a:prstGeom>
          <a:solidFill>
            <a:schemeClr val="lt1">
              <a:alpha val="1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de-DE" sz="1200" smtClean="0">
              <a:solidFill>
                <a:prstClr val="black"/>
              </a:solidFill>
            </a:endParaRPr>
          </a:p>
          <a:p>
            <a:pPr lvl="0"/>
            <a:endParaRPr lang="de-DE" sz="1100" smtClean="0">
              <a:solidFill>
                <a:prstClr val="black"/>
              </a:solidFill>
            </a:endParaRPr>
          </a:p>
          <a:p>
            <a:endParaRPr lang="de-DE" sz="1100" smtClean="0"/>
          </a:p>
          <a:p>
            <a:endParaRPr lang="de-DE" sz="1100" smtClean="0"/>
          </a:p>
          <a:p>
            <a:endParaRPr lang="de-DE" sz="1100" smtClean="0"/>
          </a:p>
          <a:p>
            <a:r>
              <a:rPr lang="de-DE" sz="1100" smtClean="0"/>
              <a:t>Customer Relationships definieren Kundenaquise, Kundenbindung und Verkaufsoptimierung (Upselling).</a:t>
            </a:r>
            <a:endParaRPr lang="de-DE" sz="1100"/>
          </a:p>
        </p:txBody>
      </p:sp>
      <p:sp>
        <p:nvSpPr>
          <p:cNvPr id="8" name="Rechteck 7"/>
          <p:cNvSpPr/>
          <p:nvPr/>
        </p:nvSpPr>
        <p:spPr>
          <a:xfrm>
            <a:off x="5444719" y="2507436"/>
            <a:ext cx="1725897" cy="1862667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de-DE" sz="1200" smtClean="0">
              <a:solidFill>
                <a:prstClr val="black"/>
              </a:solidFill>
            </a:endParaRPr>
          </a:p>
          <a:p>
            <a:pPr lvl="0"/>
            <a:endParaRPr lang="de-DE" sz="1200" smtClean="0">
              <a:solidFill>
                <a:prstClr val="black"/>
              </a:solidFill>
            </a:endParaRPr>
          </a:p>
          <a:p>
            <a:pPr lvl="0"/>
            <a:endParaRPr lang="de-DE" sz="1200" smtClean="0">
              <a:solidFill>
                <a:prstClr val="black"/>
              </a:solidFill>
            </a:endParaRPr>
          </a:p>
          <a:p>
            <a:pPr lvl="0"/>
            <a:endParaRPr lang="de-DE" sz="1100" smtClean="0">
              <a:solidFill>
                <a:prstClr val="black"/>
              </a:solidFill>
            </a:endParaRPr>
          </a:p>
          <a:p>
            <a:endParaRPr lang="de-DE" sz="1100" smtClean="0">
              <a:solidFill>
                <a:schemeClr val="tx1"/>
              </a:solidFill>
            </a:endParaRPr>
          </a:p>
          <a:p>
            <a:endParaRPr lang="de-DE" sz="1100" smtClean="0">
              <a:solidFill>
                <a:schemeClr val="tx1"/>
              </a:solidFill>
            </a:endParaRPr>
          </a:p>
          <a:p>
            <a:r>
              <a:rPr lang="de-DE" sz="1100" smtClean="0">
                <a:solidFill>
                  <a:schemeClr val="tx1"/>
                </a:solidFill>
              </a:rPr>
              <a:t>Die Vertriebskanäle definieren den Zugang der Kunden zu den Produkten</a:t>
            </a:r>
            <a:endParaRPr lang="de-DE" sz="110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975991" y="666911"/>
            <a:ext cx="1725897" cy="1840525"/>
          </a:xfrm>
          <a:prstGeom prst="rect">
            <a:avLst/>
          </a:prstGeom>
          <a:solidFill>
            <a:schemeClr val="lt1">
              <a:alpha val="1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de-DE" sz="1200" smtClean="0">
              <a:solidFill>
                <a:prstClr val="black"/>
              </a:solidFill>
            </a:endParaRPr>
          </a:p>
          <a:p>
            <a:pPr lvl="0"/>
            <a:endParaRPr lang="de-DE" sz="1100" smtClean="0">
              <a:solidFill>
                <a:prstClr val="black"/>
              </a:solidFill>
            </a:endParaRPr>
          </a:p>
          <a:p>
            <a:pPr lvl="0"/>
            <a:endParaRPr lang="de-DE" sz="1100" smtClean="0">
              <a:solidFill>
                <a:prstClr val="black"/>
              </a:solidFill>
            </a:endParaRPr>
          </a:p>
          <a:p>
            <a:pPr lvl="0"/>
            <a:endParaRPr lang="de-DE" sz="1100" smtClean="0">
              <a:solidFill>
                <a:prstClr val="black"/>
              </a:solidFill>
            </a:endParaRPr>
          </a:p>
          <a:p>
            <a:pPr lvl="0"/>
            <a:r>
              <a:rPr lang="de-DE" sz="1100" smtClean="0">
                <a:solidFill>
                  <a:prstClr val="black"/>
                </a:solidFill>
              </a:rPr>
              <a:t>Was sind die Kernaktivitäten, die ich für meine Value Proposition ausführen muss? </a:t>
            </a:r>
            <a:endParaRPr lang="de-DE" sz="1100">
              <a:solidFill>
                <a:prstClr val="black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975991" y="2517205"/>
            <a:ext cx="1725897" cy="1852898"/>
          </a:xfrm>
          <a:prstGeom prst="rect">
            <a:avLst/>
          </a:prstGeom>
          <a:solidFill>
            <a:schemeClr val="lt1">
              <a:alpha val="1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1100" smtClean="0">
              <a:solidFill>
                <a:schemeClr val="tx1"/>
              </a:solidFill>
            </a:endParaRPr>
          </a:p>
          <a:p>
            <a:endParaRPr lang="de-DE" sz="1100" smtClean="0">
              <a:solidFill>
                <a:schemeClr val="tx1"/>
              </a:solidFill>
            </a:endParaRPr>
          </a:p>
          <a:p>
            <a:endParaRPr lang="de-DE" sz="1100" smtClean="0">
              <a:solidFill>
                <a:schemeClr val="tx1"/>
              </a:solidFill>
            </a:endParaRPr>
          </a:p>
          <a:p>
            <a:r>
              <a:rPr lang="de-DE" sz="1100" smtClean="0">
                <a:solidFill>
                  <a:schemeClr val="tx1"/>
                </a:solidFill>
              </a:rPr>
              <a:t>Key Ressources definieren die “Rohstoffe” zur Erfüllung der Value Proposition?</a:t>
            </a:r>
            <a:endParaRPr lang="de-DE" sz="110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0094" y="654538"/>
            <a:ext cx="1725897" cy="3705796"/>
          </a:xfrm>
          <a:prstGeom prst="rect">
            <a:avLst/>
          </a:prstGeom>
          <a:solidFill>
            <a:schemeClr val="lt1">
              <a:alpha val="1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1100">
                <a:solidFill>
                  <a:prstClr val="black"/>
                </a:solidFill>
              </a:rPr>
              <a:t>Partnerships definieren Verbindungen und Abhängigkeiten zu anderen Unternehmen.</a:t>
            </a:r>
          </a:p>
        </p:txBody>
      </p:sp>
      <p:sp>
        <p:nvSpPr>
          <p:cNvPr id="12" name="Rechteck 11"/>
          <p:cNvSpPr/>
          <p:nvPr/>
        </p:nvSpPr>
        <p:spPr>
          <a:xfrm>
            <a:off x="250094" y="4370103"/>
            <a:ext cx="4308880" cy="1367692"/>
          </a:xfrm>
          <a:prstGeom prst="rect">
            <a:avLst/>
          </a:prstGeom>
          <a:solidFill>
            <a:schemeClr val="lt1">
              <a:alpha val="1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de-DE" sz="1200" smtClean="0">
              <a:solidFill>
                <a:prstClr val="black"/>
              </a:solidFill>
            </a:endParaRPr>
          </a:p>
          <a:p>
            <a:pPr lvl="0"/>
            <a:endParaRPr lang="de-DE" sz="1200">
              <a:solidFill>
                <a:prstClr val="black"/>
              </a:solidFill>
            </a:endParaRPr>
          </a:p>
          <a:p>
            <a:pPr lvl="0"/>
            <a:endParaRPr lang="de-DE" sz="1200" smtClean="0">
              <a:solidFill>
                <a:prstClr val="black"/>
              </a:solidFill>
            </a:endParaRPr>
          </a:p>
          <a:p>
            <a:pPr lvl="0"/>
            <a:endParaRPr lang="de-DE" sz="1200" smtClean="0">
              <a:solidFill>
                <a:prstClr val="black"/>
              </a:solidFill>
            </a:endParaRPr>
          </a:p>
          <a:p>
            <a:pPr lvl="0"/>
            <a:r>
              <a:rPr lang="de-DE" sz="1100">
                <a:solidFill>
                  <a:prstClr val="black"/>
                </a:solidFill>
              </a:rPr>
              <a:t>Cost Structures machen die Kostentreiber im Unternehmen sichtbar. Wo werden wie Kosten verursacht.</a:t>
            </a:r>
          </a:p>
        </p:txBody>
      </p:sp>
      <p:sp>
        <p:nvSpPr>
          <p:cNvPr id="13" name="Rechteck 12"/>
          <p:cNvSpPr/>
          <p:nvPr/>
        </p:nvSpPr>
        <p:spPr>
          <a:xfrm>
            <a:off x="4558974" y="4370103"/>
            <a:ext cx="4337539" cy="1363784"/>
          </a:xfrm>
          <a:prstGeom prst="rect">
            <a:avLst/>
          </a:prstGeom>
          <a:solidFill>
            <a:schemeClr val="lt1">
              <a:alpha val="1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de-DE" sz="1200" smtClean="0">
              <a:solidFill>
                <a:prstClr val="black"/>
              </a:solidFill>
            </a:endParaRPr>
          </a:p>
          <a:p>
            <a:pPr lvl="0"/>
            <a:endParaRPr lang="de-DE" sz="1200" smtClean="0">
              <a:solidFill>
                <a:prstClr val="black"/>
              </a:solidFill>
            </a:endParaRPr>
          </a:p>
          <a:p>
            <a:pPr lvl="0"/>
            <a:endParaRPr lang="de-DE" sz="1200" smtClean="0">
              <a:solidFill>
                <a:prstClr val="black"/>
              </a:solidFill>
            </a:endParaRPr>
          </a:p>
          <a:p>
            <a:pPr lvl="0"/>
            <a:endParaRPr lang="de-DE" sz="1200" smtClean="0">
              <a:solidFill>
                <a:prstClr val="black"/>
              </a:solidFill>
            </a:endParaRPr>
          </a:p>
          <a:p>
            <a:r>
              <a:rPr lang="de-DE" sz="1100" smtClean="0">
                <a:solidFill>
                  <a:schemeClr val="tx1"/>
                </a:solidFill>
              </a:rPr>
              <a:t>Revenue Streams definieren die möglichen Einnahmequellen</a:t>
            </a:r>
            <a:r>
              <a:rPr lang="de-DE" sz="1200" smtClean="0">
                <a:solidFill>
                  <a:schemeClr val="tx1"/>
                </a:solidFill>
              </a:rPr>
              <a:t>.</a:t>
            </a:r>
            <a:endParaRPr lang="de-D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2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Ausflug in die BWL - Prozessorganisation</a:t>
            </a:r>
            <a:endParaRPr lang="de-DE" sz="3600" dirty="0"/>
          </a:p>
        </p:txBody>
      </p:sp>
      <p:sp>
        <p:nvSpPr>
          <p:cNvPr id="58" name="Richtungspfeil 9"/>
          <p:cNvSpPr/>
          <p:nvPr/>
        </p:nvSpPr>
        <p:spPr>
          <a:xfrm>
            <a:off x="457199" y="3194846"/>
            <a:ext cx="8229599" cy="1685088"/>
          </a:xfrm>
          <a:prstGeom prst="homePlat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rgbClr val="000000"/>
                </a:solidFill>
              </a:rPr>
              <a:t>Kern-Prozesse</a:t>
            </a:r>
            <a:endParaRPr lang="de-DE" sz="3200" dirty="0">
              <a:solidFill>
                <a:srgbClr val="000000"/>
              </a:solidFill>
            </a:endParaRPr>
          </a:p>
        </p:txBody>
      </p:sp>
      <p:sp>
        <p:nvSpPr>
          <p:cNvPr id="62" name="Richtungspfeil 19"/>
          <p:cNvSpPr/>
          <p:nvPr/>
        </p:nvSpPr>
        <p:spPr>
          <a:xfrm>
            <a:off x="457198" y="5304182"/>
            <a:ext cx="8229600" cy="932372"/>
          </a:xfrm>
          <a:prstGeom prst="homePlate">
            <a:avLst>
              <a:gd name="adj" fmla="val 97938"/>
            </a:avLst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 smtClean="0">
                <a:solidFill>
                  <a:schemeClr val="tx1"/>
                </a:solidFill>
              </a:rPr>
              <a:t>Unterstützende Prozesse</a:t>
            </a:r>
            <a:endParaRPr lang="de-DE" sz="2200" dirty="0">
              <a:solidFill>
                <a:schemeClr val="tx1"/>
              </a:solidFill>
            </a:endParaRPr>
          </a:p>
        </p:txBody>
      </p:sp>
      <p:cxnSp>
        <p:nvCxnSpPr>
          <p:cNvPr id="63" name="Gerade Verbindung mit Pfeil 20"/>
          <p:cNvCxnSpPr/>
          <p:nvPr/>
        </p:nvCxnSpPr>
        <p:spPr>
          <a:xfrm rot="5400000" flipH="1" flipV="1">
            <a:off x="830263" y="5081198"/>
            <a:ext cx="31989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21"/>
          <p:cNvCxnSpPr/>
          <p:nvPr/>
        </p:nvCxnSpPr>
        <p:spPr>
          <a:xfrm rot="5400000" flipH="1" flipV="1">
            <a:off x="1590510" y="5081597"/>
            <a:ext cx="319104" cy="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22"/>
          <p:cNvCxnSpPr/>
          <p:nvPr/>
        </p:nvCxnSpPr>
        <p:spPr>
          <a:xfrm rot="5400000" flipH="1" flipV="1">
            <a:off x="2267789" y="5081603"/>
            <a:ext cx="31910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23"/>
          <p:cNvCxnSpPr/>
          <p:nvPr/>
        </p:nvCxnSpPr>
        <p:spPr>
          <a:xfrm rot="5400000" flipH="1" flipV="1">
            <a:off x="2952683" y="5081602"/>
            <a:ext cx="31910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24"/>
          <p:cNvCxnSpPr/>
          <p:nvPr/>
        </p:nvCxnSpPr>
        <p:spPr>
          <a:xfrm rot="5400000" flipH="1" flipV="1">
            <a:off x="3672105" y="5080066"/>
            <a:ext cx="31604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25"/>
          <p:cNvCxnSpPr/>
          <p:nvPr/>
        </p:nvCxnSpPr>
        <p:spPr>
          <a:xfrm rot="5400000" flipH="1" flipV="1">
            <a:off x="4333654" y="5081998"/>
            <a:ext cx="31830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26"/>
          <p:cNvCxnSpPr/>
          <p:nvPr/>
        </p:nvCxnSpPr>
        <p:spPr>
          <a:xfrm rot="5400000" flipH="1" flipV="1">
            <a:off x="5016658" y="5080861"/>
            <a:ext cx="31445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27"/>
          <p:cNvCxnSpPr/>
          <p:nvPr/>
        </p:nvCxnSpPr>
        <p:spPr>
          <a:xfrm rot="5400000" flipH="1" flipV="1">
            <a:off x="5717584" y="5077836"/>
            <a:ext cx="31158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28"/>
          <p:cNvCxnSpPr/>
          <p:nvPr/>
        </p:nvCxnSpPr>
        <p:spPr>
          <a:xfrm rot="5400000" flipH="1" flipV="1">
            <a:off x="6417074" y="5077836"/>
            <a:ext cx="31158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29"/>
          <p:cNvCxnSpPr/>
          <p:nvPr/>
        </p:nvCxnSpPr>
        <p:spPr>
          <a:xfrm rot="5400000" flipH="1" flipV="1">
            <a:off x="7168030" y="5081596"/>
            <a:ext cx="31910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ichtungspfeil 19"/>
          <p:cNvSpPr/>
          <p:nvPr/>
        </p:nvSpPr>
        <p:spPr>
          <a:xfrm>
            <a:off x="457200" y="1880911"/>
            <a:ext cx="8229600" cy="932372"/>
          </a:xfrm>
          <a:prstGeom prst="homePlate">
            <a:avLst>
              <a:gd name="adj" fmla="val 97938"/>
            </a:avLst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 smtClean="0">
                <a:solidFill>
                  <a:schemeClr val="tx1"/>
                </a:solidFill>
              </a:rPr>
              <a:t>Management-Prozesse</a:t>
            </a:r>
            <a:endParaRPr lang="de-DE" sz="2200" dirty="0">
              <a:solidFill>
                <a:schemeClr val="tx1"/>
              </a:solidFill>
            </a:endParaRPr>
          </a:p>
        </p:txBody>
      </p:sp>
      <p:cxnSp>
        <p:nvCxnSpPr>
          <p:cNvPr id="86" name="Gerade Verbindung mit Pfeil 27"/>
          <p:cNvCxnSpPr/>
          <p:nvPr/>
        </p:nvCxnSpPr>
        <p:spPr>
          <a:xfrm rot="5400000">
            <a:off x="866390" y="3000906"/>
            <a:ext cx="24447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27"/>
          <p:cNvCxnSpPr/>
          <p:nvPr/>
        </p:nvCxnSpPr>
        <p:spPr>
          <a:xfrm rot="5400000">
            <a:off x="3706302" y="3000907"/>
            <a:ext cx="24447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27"/>
          <p:cNvCxnSpPr/>
          <p:nvPr/>
        </p:nvCxnSpPr>
        <p:spPr>
          <a:xfrm rot="5400000">
            <a:off x="6588393" y="3000905"/>
            <a:ext cx="24447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44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Ausflug in die BWL – Integrationssicht</a:t>
            </a:r>
            <a:endParaRPr lang="de-DE" sz="3600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90" y="1343235"/>
            <a:ext cx="7608666" cy="50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4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ist eine Unternehmung?</a:t>
            </a:r>
          </a:p>
          <a:p>
            <a:r>
              <a:rPr lang="de-DE" dirty="0" smtClean="0"/>
              <a:t>Was sind Unternehmensanwendungen?</a:t>
            </a:r>
            <a:endParaRPr lang="de-D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6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11633" cy="1143000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/>
              <a:t>Ausflug </a:t>
            </a:r>
            <a:r>
              <a:rPr lang="de-DE" sz="3600" dirty="0"/>
              <a:t>in die </a:t>
            </a:r>
            <a:r>
              <a:rPr lang="de-DE" sz="3600" dirty="0" smtClean="0"/>
              <a:t>BWL - Beispiel: Autohersteller</a:t>
            </a:r>
            <a:endParaRPr lang="de-DE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57199" y="1249918"/>
            <a:ext cx="1936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Kern-Prozesse</a:t>
            </a:r>
            <a:endParaRPr lang="de-DE" sz="2400" dirty="0"/>
          </a:p>
        </p:txBody>
      </p:sp>
      <p:pic>
        <p:nvPicPr>
          <p:cNvPr id="32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7" y="3357890"/>
            <a:ext cx="1561605" cy="1561605"/>
          </a:xfrm>
          <a:prstGeom prst="rect">
            <a:avLst/>
          </a:prstGeom>
        </p:spPr>
      </p:pic>
      <p:sp>
        <p:nvSpPr>
          <p:cNvPr id="33" name="Richtungspfeil 9"/>
          <p:cNvSpPr/>
          <p:nvPr/>
        </p:nvSpPr>
        <p:spPr>
          <a:xfrm>
            <a:off x="457199" y="3194846"/>
            <a:ext cx="2653693" cy="1685088"/>
          </a:xfrm>
          <a:prstGeom prst="homePlat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Beschaffung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34" name="Bild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23" y="3422620"/>
            <a:ext cx="1971998" cy="1310064"/>
          </a:xfrm>
          <a:prstGeom prst="rect">
            <a:avLst/>
          </a:prstGeom>
        </p:spPr>
      </p:pic>
      <p:sp>
        <p:nvSpPr>
          <p:cNvPr id="35" name="Eingebuchteter Richtungspfeil 11"/>
          <p:cNvSpPr/>
          <p:nvPr/>
        </p:nvSpPr>
        <p:spPr>
          <a:xfrm>
            <a:off x="5482487" y="3198618"/>
            <a:ext cx="3204312" cy="1685088"/>
          </a:xfrm>
          <a:prstGeom prst="chevron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Vertrieb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6" name="Eingebuchteter Richtungspfeil 10"/>
          <p:cNvSpPr/>
          <p:nvPr/>
        </p:nvSpPr>
        <p:spPr>
          <a:xfrm>
            <a:off x="2426546" y="3194846"/>
            <a:ext cx="3722371" cy="1685088"/>
          </a:xfrm>
          <a:prstGeom prst="chevron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Produktion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3" name="Bild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810" y="3556304"/>
            <a:ext cx="1189192" cy="1144631"/>
          </a:xfrm>
          <a:prstGeom prst="rect">
            <a:avLst/>
          </a:prstGeom>
        </p:spPr>
      </p:pic>
      <p:pic>
        <p:nvPicPr>
          <p:cNvPr id="11" name="Bild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861" y="3751800"/>
            <a:ext cx="1461225" cy="1036643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48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53967" cy="1143000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/>
              <a:t>Ausflug </a:t>
            </a:r>
            <a:r>
              <a:rPr lang="de-DE" sz="3600" dirty="0"/>
              <a:t>in die </a:t>
            </a:r>
            <a:r>
              <a:rPr lang="de-DE" sz="3600" dirty="0" smtClean="0"/>
              <a:t>BWL - Beispiel: Autohersteller</a:t>
            </a:r>
            <a:endParaRPr lang="de-DE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457199" y="1249918"/>
            <a:ext cx="3275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Unterstützende Prozesse</a:t>
            </a:r>
            <a:endParaRPr lang="de-DE" sz="2400" dirty="0"/>
          </a:p>
        </p:txBody>
      </p:sp>
      <p:pic>
        <p:nvPicPr>
          <p:cNvPr id="35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7" y="3357890"/>
            <a:ext cx="1561605" cy="1561605"/>
          </a:xfrm>
          <a:prstGeom prst="rect">
            <a:avLst/>
          </a:prstGeom>
        </p:spPr>
      </p:pic>
      <p:sp>
        <p:nvSpPr>
          <p:cNvPr id="36" name="Richtungspfeil 9"/>
          <p:cNvSpPr/>
          <p:nvPr/>
        </p:nvSpPr>
        <p:spPr>
          <a:xfrm>
            <a:off x="457199" y="3194846"/>
            <a:ext cx="2653693" cy="1685088"/>
          </a:xfrm>
          <a:prstGeom prst="homePlat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Beschaffung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37" name="Bild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23" y="3422620"/>
            <a:ext cx="1971998" cy="1310064"/>
          </a:xfrm>
          <a:prstGeom prst="rect">
            <a:avLst/>
          </a:prstGeom>
        </p:spPr>
      </p:pic>
      <p:sp>
        <p:nvSpPr>
          <p:cNvPr id="38" name="Eingebuchteter Richtungspfeil 11"/>
          <p:cNvSpPr/>
          <p:nvPr/>
        </p:nvSpPr>
        <p:spPr>
          <a:xfrm>
            <a:off x="5482487" y="3198618"/>
            <a:ext cx="3204312" cy="1685088"/>
          </a:xfrm>
          <a:prstGeom prst="chevron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Vertrieb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9" name="Eingebuchteter Richtungspfeil 10"/>
          <p:cNvSpPr/>
          <p:nvPr/>
        </p:nvSpPr>
        <p:spPr>
          <a:xfrm>
            <a:off x="2426546" y="3194846"/>
            <a:ext cx="3722371" cy="1685088"/>
          </a:xfrm>
          <a:prstGeom prst="chevron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Produktion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Richtungspfeil 19"/>
          <p:cNvSpPr/>
          <p:nvPr/>
        </p:nvSpPr>
        <p:spPr>
          <a:xfrm>
            <a:off x="457198" y="5304182"/>
            <a:ext cx="8229600" cy="932372"/>
          </a:xfrm>
          <a:prstGeom prst="homePlate">
            <a:avLst>
              <a:gd name="adj" fmla="val 97938"/>
            </a:avLst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41" name="Gerade Verbindung mit Pfeil 20"/>
          <p:cNvCxnSpPr/>
          <p:nvPr/>
        </p:nvCxnSpPr>
        <p:spPr>
          <a:xfrm rot="5400000" flipH="1" flipV="1">
            <a:off x="830263" y="5081198"/>
            <a:ext cx="31989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21"/>
          <p:cNvCxnSpPr/>
          <p:nvPr/>
        </p:nvCxnSpPr>
        <p:spPr>
          <a:xfrm rot="5400000" flipH="1" flipV="1">
            <a:off x="1590510" y="5081597"/>
            <a:ext cx="319104" cy="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22"/>
          <p:cNvCxnSpPr/>
          <p:nvPr/>
        </p:nvCxnSpPr>
        <p:spPr>
          <a:xfrm rot="5400000" flipH="1" flipV="1">
            <a:off x="2267789" y="5081603"/>
            <a:ext cx="31910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23"/>
          <p:cNvCxnSpPr/>
          <p:nvPr/>
        </p:nvCxnSpPr>
        <p:spPr>
          <a:xfrm rot="5400000" flipH="1" flipV="1">
            <a:off x="2952683" y="5081602"/>
            <a:ext cx="31910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24"/>
          <p:cNvCxnSpPr/>
          <p:nvPr/>
        </p:nvCxnSpPr>
        <p:spPr>
          <a:xfrm rot="5400000" flipH="1" flipV="1">
            <a:off x="3672105" y="5080066"/>
            <a:ext cx="31604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25"/>
          <p:cNvCxnSpPr/>
          <p:nvPr/>
        </p:nvCxnSpPr>
        <p:spPr>
          <a:xfrm rot="5400000" flipH="1" flipV="1">
            <a:off x="4333654" y="5081998"/>
            <a:ext cx="31830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26"/>
          <p:cNvCxnSpPr/>
          <p:nvPr/>
        </p:nvCxnSpPr>
        <p:spPr>
          <a:xfrm rot="5400000" flipH="1" flipV="1">
            <a:off x="5016658" y="5080861"/>
            <a:ext cx="31445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27"/>
          <p:cNvCxnSpPr/>
          <p:nvPr/>
        </p:nvCxnSpPr>
        <p:spPr>
          <a:xfrm rot="5400000" flipH="1" flipV="1">
            <a:off x="5717584" y="5077836"/>
            <a:ext cx="31158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28"/>
          <p:cNvCxnSpPr/>
          <p:nvPr/>
        </p:nvCxnSpPr>
        <p:spPr>
          <a:xfrm rot="5400000" flipH="1" flipV="1">
            <a:off x="6417074" y="5077836"/>
            <a:ext cx="31158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29"/>
          <p:cNvCxnSpPr/>
          <p:nvPr/>
        </p:nvCxnSpPr>
        <p:spPr>
          <a:xfrm rot="5400000" flipH="1" flipV="1">
            <a:off x="7168030" y="5081596"/>
            <a:ext cx="31910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4"/>
          <p:cNvSpPr txBox="1"/>
          <p:nvPr/>
        </p:nvSpPr>
        <p:spPr>
          <a:xfrm>
            <a:off x="2916065" y="52857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Personalprozesse</a:t>
            </a:r>
            <a:endParaRPr lang="de-DE" sz="1600" dirty="0"/>
          </a:p>
        </p:txBody>
      </p:sp>
      <p:sp>
        <p:nvSpPr>
          <p:cNvPr id="52" name="Textfeld 30"/>
          <p:cNvSpPr txBox="1"/>
          <p:nvPr/>
        </p:nvSpPr>
        <p:spPr>
          <a:xfrm>
            <a:off x="2916065" y="5583213"/>
            <a:ext cx="2640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Finanz- und Rechnungswesen</a:t>
            </a:r>
            <a:endParaRPr lang="de-DE" sz="1600" dirty="0"/>
          </a:p>
        </p:txBody>
      </p:sp>
      <p:cxnSp>
        <p:nvCxnSpPr>
          <p:cNvPr id="53" name="Gerade Verbindung 8"/>
          <p:cNvCxnSpPr/>
          <p:nvPr/>
        </p:nvCxnSpPr>
        <p:spPr>
          <a:xfrm>
            <a:off x="457199" y="5601618"/>
            <a:ext cx="786305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31"/>
          <p:cNvCxnSpPr/>
          <p:nvPr/>
        </p:nvCxnSpPr>
        <p:spPr>
          <a:xfrm>
            <a:off x="457198" y="5952545"/>
            <a:ext cx="786305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feld 32"/>
          <p:cNvSpPr txBox="1"/>
          <p:nvPr/>
        </p:nvSpPr>
        <p:spPr>
          <a:xfrm>
            <a:off x="3354527" y="5898000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...</a:t>
            </a:r>
            <a:endParaRPr lang="de-DE" sz="1600" b="1" dirty="0"/>
          </a:p>
        </p:txBody>
      </p:sp>
      <p:pic>
        <p:nvPicPr>
          <p:cNvPr id="56" name="Bild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810" y="3556304"/>
            <a:ext cx="1189192" cy="1144631"/>
          </a:xfrm>
          <a:prstGeom prst="rect">
            <a:avLst/>
          </a:prstGeom>
        </p:spPr>
      </p:pic>
      <p:pic>
        <p:nvPicPr>
          <p:cNvPr id="27" name="Bild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861" y="3751800"/>
            <a:ext cx="1461225" cy="1036643"/>
          </a:xfrm>
          <a:prstGeom prst="rect">
            <a:avLst/>
          </a:prstGeom>
        </p:spPr>
      </p:pic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27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/>
              <a:t>Ausflug </a:t>
            </a:r>
            <a:r>
              <a:rPr lang="de-DE" sz="3600" dirty="0"/>
              <a:t>in die </a:t>
            </a:r>
            <a:r>
              <a:rPr lang="de-DE" sz="3600" dirty="0" smtClean="0"/>
              <a:t>BWL - Beispiel: Autohersteller</a:t>
            </a:r>
            <a:endParaRPr lang="de-DE" sz="36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7" y="3357890"/>
            <a:ext cx="1561605" cy="1561605"/>
          </a:xfrm>
          <a:prstGeom prst="rect">
            <a:avLst/>
          </a:prstGeom>
        </p:spPr>
      </p:pic>
      <p:sp>
        <p:nvSpPr>
          <p:cNvPr id="10" name="Richtungspfeil 9"/>
          <p:cNvSpPr/>
          <p:nvPr/>
        </p:nvSpPr>
        <p:spPr>
          <a:xfrm>
            <a:off x="457199" y="3194846"/>
            <a:ext cx="2653693" cy="1685088"/>
          </a:xfrm>
          <a:prstGeom prst="homePlat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Beschaffung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23" y="3422620"/>
            <a:ext cx="1971998" cy="1310064"/>
          </a:xfrm>
          <a:prstGeom prst="rect">
            <a:avLst/>
          </a:prstGeom>
        </p:spPr>
      </p:pic>
      <p:sp>
        <p:nvSpPr>
          <p:cNvPr id="12" name="Eingebuchteter Richtungspfeil 11"/>
          <p:cNvSpPr/>
          <p:nvPr/>
        </p:nvSpPr>
        <p:spPr>
          <a:xfrm>
            <a:off x="5482487" y="3198618"/>
            <a:ext cx="3204312" cy="1685088"/>
          </a:xfrm>
          <a:prstGeom prst="chevron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Vertrieb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Eingebuchteter Richtungspfeil 10"/>
          <p:cNvSpPr/>
          <p:nvPr/>
        </p:nvSpPr>
        <p:spPr>
          <a:xfrm>
            <a:off x="2426546" y="3194846"/>
            <a:ext cx="3722371" cy="1685088"/>
          </a:xfrm>
          <a:prstGeom prst="chevron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Produktion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rot="5400000" flipH="1" flipV="1">
            <a:off x="830263" y="5081198"/>
            <a:ext cx="31989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rot="5400000" flipH="1" flipV="1">
            <a:off x="1590510" y="5081597"/>
            <a:ext cx="319104" cy="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rot="5400000" flipH="1" flipV="1">
            <a:off x="2267789" y="5081603"/>
            <a:ext cx="31910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rot="5400000" flipH="1" flipV="1">
            <a:off x="2952683" y="5081602"/>
            <a:ext cx="31910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rot="5400000" flipH="1" flipV="1">
            <a:off x="3672105" y="5080066"/>
            <a:ext cx="31604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rot="5400000" flipH="1" flipV="1">
            <a:off x="4333654" y="5081998"/>
            <a:ext cx="31830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rot="5400000" flipH="1" flipV="1">
            <a:off x="5016658" y="5080861"/>
            <a:ext cx="31445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rot="5400000" flipH="1" flipV="1">
            <a:off x="5717584" y="5077836"/>
            <a:ext cx="31158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rot="5400000" flipH="1" flipV="1">
            <a:off x="6417074" y="5077836"/>
            <a:ext cx="31158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rot="5400000" flipH="1" flipV="1">
            <a:off x="7168030" y="5081596"/>
            <a:ext cx="31910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457198" y="5285776"/>
            <a:ext cx="8229600" cy="950778"/>
            <a:chOff x="457198" y="5285776"/>
            <a:chExt cx="8229600" cy="950778"/>
          </a:xfrm>
        </p:grpSpPr>
        <p:sp>
          <p:nvSpPr>
            <p:cNvPr id="20" name="Richtungspfeil 19"/>
            <p:cNvSpPr/>
            <p:nvPr/>
          </p:nvSpPr>
          <p:spPr>
            <a:xfrm>
              <a:off x="457198" y="5304182"/>
              <a:ext cx="8229600" cy="932372"/>
            </a:xfrm>
            <a:prstGeom prst="homePlate">
              <a:avLst>
                <a:gd name="adj" fmla="val 97938"/>
              </a:avLst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916065" y="5285776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Personalprozesse</a:t>
              </a:r>
              <a:endParaRPr lang="de-DE" sz="1600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916065" y="5583213"/>
              <a:ext cx="2640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Finanz- und Rechnungswesen</a:t>
              </a:r>
              <a:endParaRPr lang="de-DE" sz="1600" dirty="0"/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457199" y="5601618"/>
              <a:ext cx="78630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457198" y="5952545"/>
              <a:ext cx="78630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/>
            <p:nvPr/>
          </p:nvSpPr>
          <p:spPr>
            <a:xfrm>
              <a:off x="3354527" y="5898000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...</a:t>
              </a:r>
              <a:endParaRPr lang="de-DE" sz="16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57199" y="1249918"/>
            <a:ext cx="3026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Management-Prozesse</a:t>
            </a:r>
            <a:endParaRPr lang="de-DE" sz="2400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810" y="3556304"/>
            <a:ext cx="1189192" cy="1144631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861" y="3751800"/>
            <a:ext cx="1461225" cy="1036643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57200" y="1851922"/>
            <a:ext cx="8229600" cy="961361"/>
            <a:chOff x="457200" y="1851922"/>
            <a:chExt cx="8229600" cy="961361"/>
          </a:xfrm>
        </p:grpSpPr>
        <p:sp>
          <p:nvSpPr>
            <p:cNvPr id="41" name="Richtungspfeil 19"/>
            <p:cNvSpPr/>
            <p:nvPr/>
          </p:nvSpPr>
          <p:spPr>
            <a:xfrm>
              <a:off x="457200" y="1880911"/>
              <a:ext cx="8229600" cy="932372"/>
            </a:xfrm>
            <a:prstGeom prst="homePlate">
              <a:avLst>
                <a:gd name="adj" fmla="val 97938"/>
              </a:avLst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feld 4"/>
            <p:cNvSpPr txBox="1"/>
            <p:nvPr/>
          </p:nvSpPr>
          <p:spPr>
            <a:xfrm>
              <a:off x="2916067" y="1851922"/>
              <a:ext cx="19355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Strategieentwicklung</a:t>
              </a:r>
              <a:endParaRPr lang="de-DE" sz="1600" dirty="0"/>
            </a:p>
          </p:txBody>
        </p:sp>
        <p:sp>
          <p:nvSpPr>
            <p:cNvPr id="43" name="Textfeld 30"/>
            <p:cNvSpPr txBox="1"/>
            <p:nvPr/>
          </p:nvSpPr>
          <p:spPr>
            <a:xfrm>
              <a:off x="2916067" y="2170525"/>
              <a:ext cx="15602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Personalführung</a:t>
              </a:r>
              <a:endParaRPr lang="de-DE" sz="1600" dirty="0"/>
            </a:p>
          </p:txBody>
        </p:sp>
        <p:cxnSp>
          <p:nvCxnSpPr>
            <p:cNvPr id="44" name="Gerade Verbindung 8"/>
            <p:cNvCxnSpPr/>
            <p:nvPr/>
          </p:nvCxnSpPr>
          <p:spPr>
            <a:xfrm>
              <a:off x="457201" y="2167764"/>
              <a:ext cx="78630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31"/>
            <p:cNvCxnSpPr/>
            <p:nvPr/>
          </p:nvCxnSpPr>
          <p:spPr>
            <a:xfrm>
              <a:off x="457200" y="2529274"/>
              <a:ext cx="78630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32"/>
            <p:cNvSpPr txBox="1"/>
            <p:nvPr/>
          </p:nvSpPr>
          <p:spPr>
            <a:xfrm>
              <a:off x="3354529" y="2474729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...</a:t>
              </a:r>
              <a:endParaRPr lang="de-DE" sz="1600" b="1" dirty="0"/>
            </a:p>
          </p:txBody>
        </p:sp>
      </p:grpSp>
      <p:cxnSp>
        <p:nvCxnSpPr>
          <p:cNvPr id="147" name="Gerade Verbindung mit Pfeil 27"/>
          <p:cNvCxnSpPr/>
          <p:nvPr/>
        </p:nvCxnSpPr>
        <p:spPr>
          <a:xfrm rot="5400000">
            <a:off x="866390" y="3000906"/>
            <a:ext cx="24447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mit Pfeil 27"/>
          <p:cNvCxnSpPr/>
          <p:nvPr/>
        </p:nvCxnSpPr>
        <p:spPr>
          <a:xfrm rot="5400000">
            <a:off x="3706302" y="3000907"/>
            <a:ext cx="24447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mit Pfeil 27"/>
          <p:cNvCxnSpPr/>
          <p:nvPr/>
        </p:nvCxnSpPr>
        <p:spPr>
          <a:xfrm rot="5400000">
            <a:off x="6588393" y="3000905"/>
            <a:ext cx="24447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3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Rekapitulation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Geschäftsprozesse sind ein adäquates Instrument zur Organisation von Aktivitäten innerhalb eines Unternehmens.</a:t>
            </a:r>
          </a:p>
          <a:p>
            <a:endParaRPr lang="de-DE" dirty="0" smtClean="0"/>
          </a:p>
          <a:p>
            <a:r>
              <a:rPr lang="de-DE" dirty="0" smtClean="0"/>
              <a:t>Sie ermöglichen ein verbessertes Verständnis der Beziehungen zwischen Aktivitäten und erlauben die Optimierung von Arbeitsabläufen.</a:t>
            </a:r>
          </a:p>
          <a:p>
            <a:endParaRPr lang="de-DE" dirty="0" smtClean="0"/>
          </a:p>
          <a:p>
            <a:r>
              <a:rPr lang="de-DE" dirty="0" smtClean="0"/>
              <a:t>Sie erlauben die Identifikation von Wertschöpfungsaktivitäten und schaffen somit Transparenz für die Fokussierung des Unternehmens auf seine Geschäftsziele.</a:t>
            </a:r>
          </a:p>
          <a:p>
            <a:endParaRPr lang="de-DE" dirty="0" smtClean="0"/>
          </a:p>
          <a:p>
            <a:r>
              <a:rPr lang="de-DE" dirty="0" smtClean="0"/>
              <a:t>Sie ermöglichen die Definition von Key Performance Indikatoren (</a:t>
            </a:r>
            <a:r>
              <a:rPr lang="de-DE" dirty="0" err="1" smtClean="0"/>
              <a:t>KPIs</a:t>
            </a:r>
            <a:r>
              <a:rPr lang="de-DE" dirty="0" smtClean="0"/>
              <a:t>), welche zur Effizienzsteigerung und Kostenreduzierung genutzt werden können. (Bsp.: Prozessdurchlaufzeiten, Ressourcenverbrauch, etc.)</a:t>
            </a:r>
            <a:endParaRPr lang="de-D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26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Was sind Unternehmensanwendungen?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457200" y="1472852"/>
            <a:ext cx="82296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Unternehmensanwendungen sind </a:t>
            </a:r>
            <a:r>
              <a:rPr lang="de-DE" sz="2000" b="1" dirty="0" smtClean="0"/>
              <a:t>Informationssysteme</a:t>
            </a:r>
            <a:r>
              <a:rPr lang="de-DE" sz="2000" dirty="0" smtClean="0"/>
              <a:t>, die die </a:t>
            </a:r>
            <a:r>
              <a:rPr lang="de-DE" sz="2000" b="1" dirty="0" smtClean="0"/>
              <a:t>Planung</a:t>
            </a:r>
            <a:r>
              <a:rPr lang="de-DE" sz="2000" dirty="0" smtClean="0"/>
              <a:t>, </a:t>
            </a:r>
            <a:r>
              <a:rPr lang="de-DE" sz="2000" b="1" dirty="0" smtClean="0"/>
              <a:t>Durchführung</a:t>
            </a:r>
            <a:r>
              <a:rPr lang="de-DE" sz="2000" dirty="0" smtClean="0"/>
              <a:t>/</a:t>
            </a:r>
            <a:r>
              <a:rPr lang="de-DE" sz="2000" b="1" dirty="0" smtClean="0"/>
              <a:t>Automatisierung </a:t>
            </a:r>
            <a:r>
              <a:rPr lang="de-DE" sz="2000" dirty="0" smtClean="0"/>
              <a:t>und </a:t>
            </a:r>
            <a:r>
              <a:rPr lang="de-DE" sz="2000" b="1" dirty="0" smtClean="0"/>
              <a:t>Kontrolle </a:t>
            </a:r>
            <a:r>
              <a:rPr lang="de-DE" sz="2000" dirty="0" smtClean="0"/>
              <a:t>von </a:t>
            </a:r>
            <a:r>
              <a:rPr lang="de-DE" sz="2000" b="1" dirty="0" smtClean="0"/>
              <a:t>Aktivitäten </a:t>
            </a:r>
            <a:r>
              <a:rPr lang="de-DE" sz="2000" dirty="0" smtClean="0"/>
              <a:t>und </a:t>
            </a:r>
            <a:r>
              <a:rPr lang="de-DE" sz="2000" b="1" dirty="0" smtClean="0"/>
              <a:t>Prozessen </a:t>
            </a:r>
            <a:r>
              <a:rPr lang="de-DE" sz="2000" dirty="0" smtClean="0"/>
              <a:t>einer Unternehmung unterstützen.</a:t>
            </a:r>
          </a:p>
          <a:p>
            <a:endParaRPr lang="de-DE" sz="2000" dirty="0" smtClean="0"/>
          </a:p>
          <a:p>
            <a:r>
              <a:rPr lang="de-DE" sz="2000" dirty="0" smtClean="0"/>
              <a:t>Vorteile der Nutzung von Unternehmensanwendungen: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de-DE" sz="2000" dirty="0" smtClean="0"/>
              <a:t> Automatisierung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de-DE" sz="2000" dirty="0" smtClean="0"/>
              <a:t> Effizienzsteigerung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de-DE" sz="2000" dirty="0" smtClean="0"/>
              <a:t> Kostenreduzierung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de-DE" sz="2000" dirty="0" smtClean="0"/>
              <a:t> Planungssicherheit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de-DE" sz="2000" dirty="0" smtClean="0"/>
              <a:t> Risikominimierung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de-DE" sz="2000" dirty="0" smtClean="0"/>
              <a:t> Qualitätssteigerung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939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Kategorien von Unternehmensanwendungen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BI, CRM, ERP, FI, HR, PLM, SCM, Security, BI, Collaborative-Workspaces, CRM, FI, HR, Manufacturing, Project-Management, Retail/POS, SCM</a:t>
            </a:r>
          </a:p>
          <a:p>
            <a:r>
              <a:rPr lang="en-US" sz="1600" dirty="0" smtClean="0"/>
              <a:t>Enterprise Performance Mgmt., BP-Outsourcing, CRM, Customer-Self-Services, FI, Governance, </a:t>
            </a:r>
            <a:r>
              <a:rPr lang="en-US" sz="1600" dirty="0" err="1" smtClean="0"/>
              <a:t>Risk&amp;Compliance</a:t>
            </a:r>
            <a:r>
              <a:rPr lang="en-US" sz="1600" dirty="0" smtClean="0"/>
              <a:t> Management, HR, </a:t>
            </a:r>
            <a:r>
              <a:rPr lang="en-US" sz="1600" dirty="0" err="1" smtClean="0"/>
              <a:t>Masterdata</a:t>
            </a:r>
            <a:r>
              <a:rPr lang="en-US" sz="1600" dirty="0" smtClean="0"/>
              <a:t> Management, Procurement, Project-Management., SCM, Industry Applications, IT-Service-Management, Sustainability, Mobility-Solutions, Transportation Management</a:t>
            </a:r>
          </a:p>
          <a:p>
            <a:r>
              <a:rPr lang="en-US" sz="1600" dirty="0" smtClean="0"/>
              <a:t>CRM, PLM, SCM, Manufacturing, </a:t>
            </a:r>
            <a:r>
              <a:rPr lang="en-US" sz="1600" dirty="0" err="1" smtClean="0"/>
              <a:t>Service&amp;Asset</a:t>
            </a:r>
            <a:r>
              <a:rPr lang="en-US" sz="1600" dirty="0" smtClean="0"/>
              <a:t> Management, ERP, FI, HR, Operations, Corporate-Services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>
            <a:off x="467784" y="2245857"/>
            <a:ext cx="8335430" cy="4255544"/>
          </a:xfrm>
          <a:prstGeom prst="cloud">
            <a:avLst/>
          </a:prstGeom>
          <a:noFill/>
          <a:ln w="666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Kategorien von Unternehmensanwendungen</a:t>
            </a:r>
            <a:endParaRPr lang="de-DE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372" y="2140026"/>
            <a:ext cx="6824124" cy="3912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730974"/>
            <a:ext cx="2548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Microsoft</a:t>
            </a:r>
            <a:endParaRPr lang="de-DE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9330" y="1730974"/>
            <a:ext cx="110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SAP</a:t>
            </a:r>
            <a:endParaRPr lang="de-DE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941676"/>
            <a:ext cx="2548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Oracle</a:t>
            </a:r>
            <a:endParaRPr lang="de-DE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0167" y="5941676"/>
            <a:ext cx="163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IBM</a:t>
            </a:r>
            <a:endParaRPr lang="de-DE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515095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Ausgewählte Kategorien von Unternehmensanwendungen</a:t>
            </a:r>
            <a:endParaRPr lang="de-DE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199" y="1968500"/>
          <a:ext cx="7956551" cy="2529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808"/>
                <a:gridCol w="622346"/>
                <a:gridCol w="698857"/>
                <a:gridCol w="722449"/>
                <a:gridCol w="686616"/>
                <a:gridCol w="707656"/>
                <a:gridCol w="424946"/>
                <a:gridCol w="1108478"/>
                <a:gridCol w="1757395"/>
              </a:tblGrid>
              <a:tr h="50588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ERP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SCM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CRM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PLM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SRM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BI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0000"/>
                          </a:solidFill>
                        </a:rPr>
                        <a:t>Strategy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Project </a:t>
                      </a:r>
                      <a:r>
                        <a:rPr lang="de-DE" dirty="0" err="1" smtClean="0">
                          <a:solidFill>
                            <a:srgbClr val="000000"/>
                          </a:solidFill>
                        </a:rPr>
                        <a:t>Mgmt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de-D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505883">
                <a:tc>
                  <a:txBody>
                    <a:bodyPr/>
                    <a:lstStyle/>
                    <a:p>
                      <a:r>
                        <a:rPr lang="de-DE" dirty="0" smtClean="0"/>
                        <a:t>IBM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</a:tr>
              <a:tr h="505883">
                <a:tc>
                  <a:txBody>
                    <a:bodyPr/>
                    <a:lstStyle/>
                    <a:p>
                      <a:r>
                        <a:rPr lang="de-DE" dirty="0" smtClean="0"/>
                        <a:t>Microsoft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</a:tr>
              <a:tr h="505883">
                <a:tc>
                  <a:txBody>
                    <a:bodyPr/>
                    <a:lstStyle/>
                    <a:p>
                      <a:r>
                        <a:rPr lang="de-DE" dirty="0" smtClean="0"/>
                        <a:t>Oracle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</a:tr>
              <a:tr h="505883">
                <a:tc>
                  <a:txBody>
                    <a:bodyPr/>
                    <a:lstStyle/>
                    <a:p>
                      <a:r>
                        <a:rPr lang="de-DE" dirty="0" smtClean="0"/>
                        <a:t>SAP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869418"/>
            <a:ext cx="7956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Quellen:</a:t>
            </a:r>
          </a:p>
          <a:p>
            <a:r>
              <a:rPr lang="de-DE" sz="1200" dirty="0" smtClean="0"/>
              <a:t>IBM: </a:t>
            </a:r>
            <a:r>
              <a:rPr lang="en-US" sz="1200" dirty="0" smtClean="0"/>
              <a:t>IBM Business Solutions. http://www.ibm.com/solutions/us/en/, Last checked Jan 2012</a:t>
            </a:r>
          </a:p>
          <a:p>
            <a:r>
              <a:rPr lang="en-US" sz="1200" dirty="0" smtClean="0"/>
              <a:t>Microsoft. Business solutions. http://www.microsoft.com/dynamics, Last checked Jan 2012</a:t>
            </a:r>
          </a:p>
          <a:p>
            <a:r>
              <a:rPr lang="en-US" sz="1200" dirty="0" smtClean="0"/>
              <a:t>Oracle. Oracle Application Solutions. http://www.oracle.com/applications/, Last checked Jan 2012</a:t>
            </a:r>
          </a:p>
          <a:p>
            <a:r>
              <a:rPr lang="en-US" sz="1200" dirty="0" smtClean="0"/>
              <a:t>SAP: SAP Enterprise Applications. http://www.sap.com/solutions/, Last checked Jan 2012</a:t>
            </a:r>
            <a:endParaRPr lang="de-DE" sz="12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64550" cy="1143000"/>
          </a:xfrm>
        </p:spPr>
        <p:txBody>
          <a:bodyPr>
            <a:noAutofit/>
          </a:bodyPr>
          <a:lstStyle/>
          <a:p>
            <a:pPr algn="l"/>
            <a:r>
              <a:rPr lang="de-DE" sz="3600" dirty="0" smtClean="0"/>
              <a:t>Unternehmenssoftware am Beispiel der SAP</a:t>
            </a:r>
            <a:endParaRPr lang="de-DE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0641882"/>
              </p:ext>
            </p:extLst>
          </p:nvPr>
        </p:nvGraphicFramePr>
        <p:xfrm>
          <a:off x="1541885" y="19873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94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066130" y="2868100"/>
            <a:ext cx="4918749" cy="3658084"/>
            <a:chOff x="2066130" y="2868100"/>
            <a:chExt cx="4918749" cy="3658084"/>
          </a:xfrm>
        </p:grpSpPr>
        <p:sp>
          <p:nvSpPr>
            <p:cNvPr id="41" name="Rounded Rectangle 40"/>
            <p:cNvSpPr/>
            <p:nvPr/>
          </p:nvSpPr>
          <p:spPr>
            <a:xfrm rot="5400000">
              <a:off x="4510743" y="4040178"/>
              <a:ext cx="3646213" cy="1302057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400" b="1" dirty="0">
                <a:solidFill>
                  <a:srgbClr val="000000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5400000">
              <a:off x="782241" y="4151989"/>
              <a:ext cx="3646214" cy="1078436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400" b="1" dirty="0">
                <a:solidFill>
                  <a:srgbClr val="000000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077408" y="5353454"/>
              <a:ext cx="4907471" cy="117273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b="1" dirty="0" smtClean="0">
                  <a:solidFill>
                    <a:srgbClr val="000000"/>
                  </a:solidFill>
                </a:rPr>
                <a:t>SCM</a:t>
              </a:r>
              <a:endParaRPr lang="de-DE" sz="5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600" dirty="0" smtClean="0">
                <a:solidFill>
                  <a:prstClr val="black"/>
                </a:solidFill>
              </a:rPr>
              <a:t>Einordnung der Systeme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3441664" y="3037417"/>
            <a:ext cx="1966424" cy="16827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862" y="3224271"/>
            <a:ext cx="92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Ressourcen</a:t>
            </a:r>
            <a:endParaRPr lang="de-D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307572" y="3710016"/>
            <a:ext cx="80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Produkt A</a:t>
            </a:r>
            <a:endParaRPr lang="de-DE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281011" y="2868099"/>
            <a:ext cx="1665827" cy="22225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600" b="1" dirty="0" smtClean="0"/>
              <a:t>Zulieferermarkt</a:t>
            </a:r>
            <a:endParaRPr lang="de-DE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8258" y="3598914"/>
            <a:ext cx="92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Ressourcen</a:t>
            </a:r>
            <a:endParaRPr lang="de-DE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121638" y="4179511"/>
            <a:ext cx="92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Ressourcen</a:t>
            </a:r>
            <a:endParaRPr lang="de-DE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5364" y="3898516"/>
            <a:ext cx="92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Ressourcen</a:t>
            </a:r>
            <a:endParaRPr lang="de-DE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8533" y="4476756"/>
            <a:ext cx="92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Ressourcen</a:t>
            </a:r>
            <a:endParaRPr lang="de-DE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7117078" y="2868099"/>
            <a:ext cx="1761341" cy="22225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600" b="1" dirty="0" smtClean="0"/>
              <a:t>Kundenmarkt</a:t>
            </a:r>
            <a:endParaRPr lang="de-DE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64719" y="4615255"/>
            <a:ext cx="80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Produkt D</a:t>
            </a:r>
            <a:endParaRPr lang="de-DE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612372" y="4014816"/>
            <a:ext cx="80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Produkt E</a:t>
            </a:r>
            <a:endParaRPr lang="de-DE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860025" y="3501270"/>
            <a:ext cx="80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Produkt C</a:t>
            </a:r>
            <a:endParaRPr lang="de-DE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917172" y="4319616"/>
            <a:ext cx="80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Produkt F</a:t>
            </a:r>
            <a:endParaRPr lang="de-DE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12319" y="3224271"/>
            <a:ext cx="80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Produkt B</a:t>
            </a:r>
            <a:endParaRPr lang="de-DE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3310746" y="2868099"/>
            <a:ext cx="2213755" cy="2222499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600" b="1" dirty="0" smtClean="0"/>
              <a:t>Unternehmung</a:t>
            </a:r>
            <a:endParaRPr lang="de-DE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10746" y="3725354"/>
            <a:ext cx="221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Wertschöpfung</a:t>
            </a:r>
            <a:endParaRPr lang="de-DE" sz="1400" b="1" dirty="0"/>
          </a:p>
        </p:txBody>
      </p:sp>
      <p:sp>
        <p:nvSpPr>
          <p:cNvPr id="28" name="Curved Up Arrow 27"/>
          <p:cNvSpPr/>
          <p:nvPr/>
        </p:nvSpPr>
        <p:spPr>
          <a:xfrm>
            <a:off x="3672419" y="3969110"/>
            <a:ext cx="1566333" cy="529732"/>
          </a:xfrm>
          <a:prstGeom prst="curvedUp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 rot="10800000">
            <a:off x="3598334" y="3301452"/>
            <a:ext cx="1576917" cy="529732"/>
          </a:xfrm>
          <a:prstGeom prst="curvedUp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077408" y="3710016"/>
            <a:ext cx="1067158" cy="581799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Einkauf</a:t>
            </a:r>
            <a:endParaRPr lang="de-DE" dirty="0"/>
          </a:p>
        </p:txBody>
      </p:sp>
      <p:sp>
        <p:nvSpPr>
          <p:cNvPr id="30" name="Right Arrow 29"/>
          <p:cNvSpPr/>
          <p:nvPr/>
        </p:nvSpPr>
        <p:spPr>
          <a:xfrm>
            <a:off x="5682823" y="3710016"/>
            <a:ext cx="1302056" cy="581799"/>
          </a:xfrm>
          <a:prstGeom prst="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Verkauf</a:t>
            </a:r>
            <a:endParaRPr lang="de-DE" dirty="0"/>
          </a:p>
        </p:txBody>
      </p:sp>
      <p:sp>
        <p:nvSpPr>
          <p:cNvPr id="32" name="Rounded Rectangle 31"/>
          <p:cNvSpPr/>
          <p:nvPr/>
        </p:nvSpPr>
        <p:spPr>
          <a:xfrm>
            <a:off x="3310746" y="2868099"/>
            <a:ext cx="2213755" cy="222249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6000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 smtClean="0">
                <a:solidFill>
                  <a:srgbClr val="000000"/>
                </a:solidFill>
              </a:rPr>
              <a:t>ERP</a:t>
            </a:r>
            <a:endParaRPr lang="de-DE" sz="5400" b="1" dirty="0">
              <a:solidFill>
                <a:srgbClr val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59239" y="2857860"/>
            <a:ext cx="1687600" cy="222249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6000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 smtClean="0">
                <a:solidFill>
                  <a:srgbClr val="000000"/>
                </a:solidFill>
              </a:rPr>
              <a:t>SRM</a:t>
            </a:r>
            <a:endParaRPr lang="de-DE" sz="5400" b="1" dirty="0">
              <a:solidFill>
                <a:srgbClr val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117078" y="2857860"/>
            <a:ext cx="1761341" cy="222249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6000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 smtClean="0">
                <a:solidFill>
                  <a:srgbClr val="000000"/>
                </a:solidFill>
              </a:rPr>
              <a:t>CRM</a:t>
            </a:r>
            <a:endParaRPr lang="de-DE" sz="5400" b="1" dirty="0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10746" y="2006405"/>
            <a:ext cx="2213755" cy="78023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75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7500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 smtClean="0">
                <a:solidFill>
                  <a:srgbClr val="000000"/>
                </a:solidFill>
              </a:rPr>
              <a:t>PLM</a:t>
            </a:r>
            <a:endParaRPr lang="de-DE" sz="5400" b="1" dirty="0">
              <a:solidFill>
                <a:srgbClr val="000000"/>
              </a:solidFill>
            </a:endParaRP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493929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380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Was ist eine Unternehmung?</a:t>
            </a:r>
            <a:endParaRPr lang="de-DE" sz="36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382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Arbeiten alle Unternehmen gleich?</a:t>
            </a:r>
            <a:endParaRPr lang="de-DE" sz="3600" dirty="0"/>
          </a:p>
        </p:txBody>
      </p:sp>
      <p:sp>
        <p:nvSpPr>
          <p:cNvPr id="58" name="Richtungspfeil 9"/>
          <p:cNvSpPr/>
          <p:nvPr/>
        </p:nvSpPr>
        <p:spPr>
          <a:xfrm>
            <a:off x="3467110" y="3003326"/>
            <a:ext cx="5219688" cy="1685088"/>
          </a:xfrm>
          <a:prstGeom prst="homePlat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rgbClr val="000000"/>
                </a:solidFill>
              </a:rPr>
              <a:t>Kern-Prozesse</a:t>
            </a:r>
            <a:endParaRPr lang="de-DE" sz="3200" dirty="0">
              <a:solidFill>
                <a:srgbClr val="000000"/>
              </a:solidFill>
            </a:endParaRPr>
          </a:p>
        </p:txBody>
      </p:sp>
      <p:cxnSp>
        <p:nvCxnSpPr>
          <p:cNvPr id="68" name="Gerade Verbindung mit Pfeil 25"/>
          <p:cNvCxnSpPr/>
          <p:nvPr/>
        </p:nvCxnSpPr>
        <p:spPr>
          <a:xfrm rot="5400000" flipH="1" flipV="1">
            <a:off x="4444523" y="4890478"/>
            <a:ext cx="31830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26"/>
          <p:cNvCxnSpPr/>
          <p:nvPr/>
        </p:nvCxnSpPr>
        <p:spPr>
          <a:xfrm rot="5400000" flipH="1" flipV="1">
            <a:off x="5117448" y="4889341"/>
            <a:ext cx="31445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27"/>
          <p:cNvCxnSpPr/>
          <p:nvPr/>
        </p:nvCxnSpPr>
        <p:spPr>
          <a:xfrm rot="5400000" flipH="1" flipV="1">
            <a:off x="5788137" y="4886316"/>
            <a:ext cx="31158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28"/>
          <p:cNvCxnSpPr/>
          <p:nvPr/>
        </p:nvCxnSpPr>
        <p:spPr>
          <a:xfrm rot="5400000" flipH="1" flipV="1">
            <a:off x="6467469" y="4886316"/>
            <a:ext cx="31158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29"/>
          <p:cNvCxnSpPr/>
          <p:nvPr/>
        </p:nvCxnSpPr>
        <p:spPr>
          <a:xfrm rot="5400000" flipH="1" flipV="1">
            <a:off x="7168030" y="4890076"/>
            <a:ext cx="31910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27"/>
          <p:cNvCxnSpPr/>
          <p:nvPr/>
        </p:nvCxnSpPr>
        <p:spPr>
          <a:xfrm rot="5400000">
            <a:off x="4662861" y="2809385"/>
            <a:ext cx="24447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27"/>
          <p:cNvCxnSpPr/>
          <p:nvPr/>
        </p:nvCxnSpPr>
        <p:spPr>
          <a:xfrm rot="5400000">
            <a:off x="6588393" y="2809385"/>
            <a:ext cx="24447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4"/>
          <p:cNvSpPr txBox="1"/>
          <p:nvPr/>
        </p:nvSpPr>
        <p:spPr>
          <a:xfrm>
            <a:off x="4669813" y="1660402"/>
            <a:ext cx="1935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Strategieentwicklung</a:t>
            </a:r>
            <a:endParaRPr lang="de-DE" sz="1600" dirty="0"/>
          </a:p>
        </p:txBody>
      </p:sp>
      <p:sp>
        <p:nvSpPr>
          <p:cNvPr id="22" name="Textfeld 30"/>
          <p:cNvSpPr txBox="1"/>
          <p:nvPr/>
        </p:nvSpPr>
        <p:spPr>
          <a:xfrm>
            <a:off x="4669813" y="1979005"/>
            <a:ext cx="1560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Personalführung</a:t>
            </a:r>
            <a:endParaRPr lang="de-DE" sz="1600" dirty="0"/>
          </a:p>
        </p:txBody>
      </p:sp>
      <p:cxnSp>
        <p:nvCxnSpPr>
          <p:cNvPr id="23" name="Gerade Verbindung 8"/>
          <p:cNvCxnSpPr/>
          <p:nvPr/>
        </p:nvCxnSpPr>
        <p:spPr>
          <a:xfrm>
            <a:off x="3467110" y="2007572"/>
            <a:ext cx="4853149" cy="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1"/>
          <p:cNvCxnSpPr/>
          <p:nvPr/>
        </p:nvCxnSpPr>
        <p:spPr>
          <a:xfrm>
            <a:off x="3467110" y="2339342"/>
            <a:ext cx="485314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32"/>
          <p:cNvSpPr txBox="1"/>
          <p:nvPr/>
        </p:nvSpPr>
        <p:spPr>
          <a:xfrm>
            <a:off x="5108275" y="2283209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...</a:t>
            </a:r>
            <a:endParaRPr lang="de-DE" sz="1600" b="1" dirty="0"/>
          </a:p>
        </p:txBody>
      </p:sp>
      <p:sp>
        <p:nvSpPr>
          <p:cNvPr id="27" name="Richtungspfeil 19"/>
          <p:cNvSpPr/>
          <p:nvPr/>
        </p:nvSpPr>
        <p:spPr>
          <a:xfrm>
            <a:off x="3467110" y="5112662"/>
            <a:ext cx="5219687" cy="932372"/>
          </a:xfrm>
          <a:prstGeom prst="homePlate">
            <a:avLst>
              <a:gd name="adj" fmla="val 97938"/>
            </a:avLst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8" name="Textfeld 4"/>
          <p:cNvSpPr txBox="1"/>
          <p:nvPr/>
        </p:nvSpPr>
        <p:spPr>
          <a:xfrm>
            <a:off x="4784304" y="511266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Personalprozesse</a:t>
            </a:r>
            <a:endParaRPr lang="de-DE" sz="1600" dirty="0"/>
          </a:p>
        </p:txBody>
      </p:sp>
      <p:sp>
        <p:nvSpPr>
          <p:cNvPr id="29" name="Textfeld 30"/>
          <p:cNvSpPr txBox="1"/>
          <p:nvPr/>
        </p:nvSpPr>
        <p:spPr>
          <a:xfrm>
            <a:off x="4784304" y="5410099"/>
            <a:ext cx="2640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Finanz- und Rechnungswesen</a:t>
            </a:r>
            <a:endParaRPr lang="de-DE" sz="1600" dirty="0"/>
          </a:p>
        </p:txBody>
      </p:sp>
      <p:cxnSp>
        <p:nvCxnSpPr>
          <p:cNvPr id="30" name="Gerade Verbindung 8"/>
          <p:cNvCxnSpPr/>
          <p:nvPr/>
        </p:nvCxnSpPr>
        <p:spPr>
          <a:xfrm>
            <a:off x="3467110" y="5440339"/>
            <a:ext cx="4853147" cy="31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1"/>
          <p:cNvCxnSpPr/>
          <p:nvPr/>
        </p:nvCxnSpPr>
        <p:spPr>
          <a:xfrm>
            <a:off x="3467110" y="5758733"/>
            <a:ext cx="4853146" cy="155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32"/>
          <p:cNvSpPr txBox="1"/>
          <p:nvPr/>
        </p:nvSpPr>
        <p:spPr>
          <a:xfrm>
            <a:off x="5515057" y="5724886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...</a:t>
            </a:r>
            <a:endParaRPr lang="de-DE" sz="1600" b="1" dirty="0"/>
          </a:p>
        </p:txBody>
      </p:sp>
      <p:sp>
        <p:nvSpPr>
          <p:cNvPr id="41" name="Richtungspfeil 19"/>
          <p:cNvSpPr/>
          <p:nvPr/>
        </p:nvSpPr>
        <p:spPr>
          <a:xfrm>
            <a:off x="3467110" y="1689391"/>
            <a:ext cx="5219692" cy="932372"/>
          </a:xfrm>
          <a:prstGeom prst="homePlate">
            <a:avLst>
              <a:gd name="adj" fmla="val 97938"/>
            </a:avLst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-92956" y="3430371"/>
            <a:ext cx="1685089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Sehr ähnlich in</a:t>
            </a:r>
          </a:p>
          <a:p>
            <a:pPr algn="ctr"/>
            <a:r>
              <a:rPr lang="de-DE" sz="1600" dirty="0" smtClean="0"/>
              <a:t>unterschiedlichen Branchen</a:t>
            </a:r>
            <a:endParaRPr lang="de-DE" sz="1600" dirty="0"/>
          </a:p>
        </p:txBody>
      </p:sp>
      <p:cxnSp>
        <p:nvCxnSpPr>
          <p:cNvPr id="57" name="Shape 56"/>
          <p:cNvCxnSpPr>
            <a:stCxn id="55" idx="3"/>
            <a:endCxn id="41" idx="1"/>
          </p:cNvCxnSpPr>
          <p:nvPr/>
        </p:nvCxnSpPr>
        <p:spPr>
          <a:xfrm rot="5400000" flipH="1" flipV="1">
            <a:off x="1684475" y="1220691"/>
            <a:ext cx="847748" cy="2717521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55" idx="1"/>
            <a:endCxn id="27" idx="1"/>
          </p:cNvCxnSpPr>
          <p:nvPr/>
        </p:nvCxnSpPr>
        <p:spPr>
          <a:xfrm rot="16200000" flipH="1">
            <a:off x="1663132" y="3774870"/>
            <a:ext cx="890434" cy="2717521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16200000">
            <a:off x="1513619" y="3430372"/>
            <a:ext cx="1685089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Große Unterschiede pro Branche</a:t>
            </a:r>
            <a:endParaRPr lang="de-DE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1165087" y="3635549"/>
            <a:ext cx="77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ABER</a:t>
            </a:r>
            <a:endParaRPr lang="de-DE" dirty="0"/>
          </a:p>
        </p:txBody>
      </p:sp>
      <p:sp>
        <p:nvSpPr>
          <p:cNvPr id="75" name="Right Arrow 74"/>
          <p:cNvSpPr/>
          <p:nvPr/>
        </p:nvSpPr>
        <p:spPr>
          <a:xfrm>
            <a:off x="2771663" y="3507747"/>
            <a:ext cx="695447" cy="628174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0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99" y="5624227"/>
            <a:ext cx="870332" cy="584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Beispiel – Automotive vs. Healthcare</a:t>
            </a:r>
            <a:endParaRPr lang="de-DE" sz="3600" dirty="0"/>
          </a:p>
        </p:txBody>
      </p:sp>
      <p:pic>
        <p:nvPicPr>
          <p:cNvPr id="4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78" y="2210355"/>
            <a:ext cx="1561605" cy="1561605"/>
          </a:xfrm>
          <a:prstGeom prst="rect">
            <a:avLst/>
          </a:prstGeom>
        </p:spPr>
      </p:pic>
      <p:sp>
        <p:nvSpPr>
          <p:cNvPr id="5" name="Richtungspfeil 9"/>
          <p:cNvSpPr/>
          <p:nvPr/>
        </p:nvSpPr>
        <p:spPr>
          <a:xfrm>
            <a:off x="457200" y="2047311"/>
            <a:ext cx="2653693" cy="1685088"/>
          </a:xfrm>
          <a:prstGeom prst="homePlat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Beschaffung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6" name="Bild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24" y="2275085"/>
            <a:ext cx="1971998" cy="1310064"/>
          </a:xfrm>
          <a:prstGeom prst="rect">
            <a:avLst/>
          </a:prstGeom>
        </p:spPr>
      </p:pic>
      <p:sp>
        <p:nvSpPr>
          <p:cNvPr id="7" name="Eingebuchteter Richtungspfeil 11"/>
          <p:cNvSpPr/>
          <p:nvPr/>
        </p:nvSpPr>
        <p:spPr>
          <a:xfrm>
            <a:off x="5482488" y="2051083"/>
            <a:ext cx="3204312" cy="1685088"/>
          </a:xfrm>
          <a:prstGeom prst="chevron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Vertrieb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Eingebuchteter Richtungspfeil 10"/>
          <p:cNvSpPr/>
          <p:nvPr/>
        </p:nvSpPr>
        <p:spPr>
          <a:xfrm>
            <a:off x="2426547" y="2047311"/>
            <a:ext cx="3722371" cy="1685088"/>
          </a:xfrm>
          <a:prstGeom prst="chevron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Produktion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9" name="Bild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811" y="2408769"/>
            <a:ext cx="1189192" cy="1144631"/>
          </a:xfrm>
          <a:prstGeom prst="rect">
            <a:avLst/>
          </a:prstGeom>
        </p:spPr>
      </p:pic>
      <p:pic>
        <p:nvPicPr>
          <p:cNvPr id="10" name="Bild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178" y="2614345"/>
            <a:ext cx="1461225" cy="10366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1569209"/>
            <a:ext cx="128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Automotive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102452"/>
            <a:ext cx="120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Healthcare</a:t>
            </a:r>
            <a:endParaRPr lang="de-DE" dirty="0"/>
          </a:p>
        </p:txBody>
      </p:sp>
      <p:sp>
        <p:nvSpPr>
          <p:cNvPr id="15" name="Richtungspfeil 9"/>
          <p:cNvSpPr/>
          <p:nvPr/>
        </p:nvSpPr>
        <p:spPr>
          <a:xfrm>
            <a:off x="457200" y="4580734"/>
            <a:ext cx="2653693" cy="1685088"/>
          </a:xfrm>
          <a:prstGeom prst="homePlat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Beschaffung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" name="Eingebuchteter Richtungspfeil 11"/>
          <p:cNvSpPr/>
          <p:nvPr/>
        </p:nvSpPr>
        <p:spPr>
          <a:xfrm>
            <a:off x="5482488" y="4584506"/>
            <a:ext cx="3204312" cy="1685088"/>
          </a:xfrm>
          <a:prstGeom prst="chevron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Vertrieb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Eingebuchteter Richtungspfeil 10"/>
          <p:cNvSpPr/>
          <p:nvPr/>
        </p:nvSpPr>
        <p:spPr>
          <a:xfrm>
            <a:off x="2426547" y="4580734"/>
            <a:ext cx="3722371" cy="1685088"/>
          </a:xfrm>
          <a:prstGeom prst="chevron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„Produktion“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820251"/>
            <a:ext cx="748943" cy="11155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9085" y="4909498"/>
            <a:ext cx="931210" cy="9312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0522" y="4889343"/>
            <a:ext cx="1820103" cy="1207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4324" y="5012167"/>
            <a:ext cx="1375119" cy="92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61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Beispiele für Branchenlösungen</a:t>
            </a:r>
            <a:endParaRPr lang="de-DE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584972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899"/>
                <a:gridCol w="1782418"/>
                <a:gridCol w="2223432"/>
                <a:gridCol w="2213851"/>
              </a:tblGrid>
              <a:tr h="0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Branchensektor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Branchenportfolio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Branchensektor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Branchenportfolio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Fertigungsindustrie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Aerospace &amp; </a:t>
                      </a:r>
                      <a:r>
                        <a:rPr lang="de-DE" sz="1300" dirty="0" err="1" smtClean="0">
                          <a:solidFill>
                            <a:schemeClr val="tx1"/>
                          </a:solidFill>
                        </a:rPr>
                        <a:t>Defense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Öffentlicher </a:t>
                      </a:r>
                      <a:r>
                        <a:rPr lang="de-DE" sz="1300" dirty="0" err="1" smtClean="0">
                          <a:solidFill>
                            <a:schemeClr val="tx1"/>
                          </a:solidFill>
                        </a:rPr>
                        <a:t>Sector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Public </a:t>
                      </a:r>
                      <a:r>
                        <a:rPr lang="de-DE" sz="1300" dirty="0" err="1" smtClean="0">
                          <a:solidFill>
                            <a:schemeClr val="tx1"/>
                          </a:solidFill>
                        </a:rPr>
                        <a:t>Sector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Automotive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err="1" smtClean="0">
                          <a:solidFill>
                            <a:schemeClr val="tx1"/>
                          </a:solidFill>
                        </a:rPr>
                        <a:t>Higher</a:t>
                      </a:r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dirty="0" err="1" smtClean="0">
                          <a:solidFill>
                            <a:schemeClr val="tx1"/>
                          </a:solidFill>
                        </a:rPr>
                        <a:t>Education</a:t>
                      </a:r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 &amp; Research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Prozessindustrie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err="1" smtClean="0">
                          <a:solidFill>
                            <a:schemeClr val="tx1"/>
                          </a:solidFill>
                        </a:rPr>
                        <a:t>Chemicals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Finanzdienstleistungen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Banking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err="1" smtClean="0">
                          <a:solidFill>
                            <a:schemeClr val="tx1"/>
                          </a:solidFill>
                        </a:rPr>
                        <a:t>Mill</a:t>
                      </a:r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dirty="0" err="1" smtClean="0">
                          <a:solidFill>
                            <a:schemeClr val="tx1"/>
                          </a:solidFill>
                        </a:rPr>
                        <a:t>Products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Insurance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Energie &amp; natürliche Ress.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Oil &amp; Gas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Dienstleistungen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Media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Mining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Telecommunications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Groß- und Einzelhandel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err="1" smtClean="0">
                          <a:solidFill>
                            <a:schemeClr val="tx1"/>
                          </a:solidFill>
                        </a:rPr>
                        <a:t>Retail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Gesundheit und Life Sciences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Healthcare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err="1" smtClean="0">
                          <a:solidFill>
                            <a:schemeClr val="tx1"/>
                          </a:solidFill>
                        </a:rPr>
                        <a:t>Wohlesale</a:t>
                      </a:r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 Distribution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Life </a:t>
                      </a:r>
                      <a:r>
                        <a:rPr lang="de-DE" sz="1300" dirty="0" err="1" smtClean="0">
                          <a:solidFill>
                            <a:schemeClr val="tx1"/>
                          </a:solidFill>
                        </a:rPr>
                        <a:t>Sciense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5594"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smtClean="0">
                          <a:solidFill>
                            <a:schemeClr val="tx1"/>
                          </a:solidFill>
                        </a:rPr>
                        <a:t>Konsumgüterindustrie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 err="1" smtClean="0">
                          <a:solidFill>
                            <a:schemeClr val="tx1"/>
                          </a:solidFill>
                        </a:rPr>
                        <a:t>Consumer</a:t>
                      </a:r>
                      <a:r>
                        <a:rPr lang="de-DE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300" baseline="0" dirty="0" err="1" smtClean="0">
                          <a:solidFill>
                            <a:schemeClr val="tx1"/>
                          </a:solidFill>
                        </a:rPr>
                        <a:t>Products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feld 3"/>
          <p:cNvSpPr txBox="1"/>
          <p:nvPr/>
        </p:nvSpPr>
        <p:spPr>
          <a:xfrm>
            <a:off x="457200" y="1120052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Unternehmensanwendungen werden als Standardsoftware bezeichnet, weil sie die </a:t>
            </a:r>
            <a:r>
              <a:rPr lang="de-DE" sz="2000" b="1" dirty="0" smtClean="0"/>
              <a:t>gleiche </a:t>
            </a:r>
            <a:r>
              <a:rPr lang="de-DE" sz="2000" b="1" dirty="0" smtClean="0">
                <a:solidFill>
                  <a:srgbClr val="000000"/>
                </a:solidFill>
              </a:rPr>
              <a:t>Funktionalität </a:t>
            </a:r>
            <a:r>
              <a:rPr lang="de-DE" sz="2000" dirty="0" smtClean="0"/>
              <a:t>für </a:t>
            </a:r>
            <a:r>
              <a:rPr lang="de-DE" sz="2000" b="1" dirty="0" smtClean="0"/>
              <a:t>Unternehmen </a:t>
            </a:r>
            <a:r>
              <a:rPr lang="de-DE" sz="2000" dirty="0" smtClean="0"/>
              <a:t>aus </a:t>
            </a:r>
            <a:r>
              <a:rPr lang="de-DE" sz="2000" b="1" dirty="0" smtClean="0"/>
              <a:t>unterschiedlichen Branchen </a:t>
            </a:r>
            <a:r>
              <a:rPr lang="de-DE" sz="2000" dirty="0" smtClean="0"/>
              <a:t>bereitstellen.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83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Was ist eine Unternehmung?</a:t>
            </a:r>
            <a:endParaRPr lang="de-DE" sz="36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37" y="1217433"/>
            <a:ext cx="7805663" cy="47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/>
              <a:t>Was ist eine Unternehmung?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1143511" y="1931237"/>
            <a:ext cx="418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Tätigkeit, die ein bestimmtes Ziel hat.</a:t>
            </a:r>
            <a:endParaRPr lang="de-DE" sz="2000" i="1" dirty="0"/>
          </a:p>
        </p:txBody>
      </p:sp>
      <p:sp>
        <p:nvSpPr>
          <p:cNvPr id="5" name="Textfeld 4"/>
          <p:cNvSpPr txBox="1"/>
          <p:nvPr/>
        </p:nvSpPr>
        <p:spPr>
          <a:xfrm>
            <a:off x="3940557" y="3997577"/>
            <a:ext cx="520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Gesellschaft oder Betrieb, der Gewinn anstrebt.</a:t>
            </a:r>
            <a:endParaRPr lang="de-DE" sz="20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200" y="2669102"/>
            <a:ext cx="806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Eine organisatorische Einheit, die finanziell und rechtlich </a:t>
            </a:r>
            <a:r>
              <a:rPr lang="de-DE" sz="2000" i="1" dirty="0" smtClean="0"/>
              <a:t>gegliedert ist und einen wirtschaftlichen </a:t>
            </a:r>
            <a:r>
              <a:rPr lang="de-DE" sz="2000" i="1" dirty="0"/>
              <a:t>Zwecke </a:t>
            </a:r>
            <a:r>
              <a:rPr lang="de-DE" sz="2000" i="1" dirty="0" smtClean="0"/>
              <a:t>verfolgt.</a:t>
            </a:r>
            <a:endParaRPr lang="de-DE" sz="20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609600" y="4730410"/>
            <a:ext cx="806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Ist eine Organisation, die zielgerichtet Aktivitäten ausführt um ein Produkt oder eine Leistung für einen Markt anzubieten.</a:t>
            </a:r>
            <a:endParaRPr lang="de-DE" sz="2000" i="1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12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600" dirty="0" smtClean="0">
                <a:solidFill>
                  <a:prstClr val="black"/>
                </a:solidFill>
              </a:rPr>
              <a:t>Was ist eine Unternehmung?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457200" y="1290642"/>
            <a:ext cx="2482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Vereinfachte Darstellung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3441664" y="3037417"/>
            <a:ext cx="1966424" cy="16827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3742" y="3224271"/>
            <a:ext cx="92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Ressourcen</a:t>
            </a:r>
            <a:endParaRPr lang="de-D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714072" y="3710016"/>
            <a:ext cx="80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Produkt A</a:t>
            </a:r>
            <a:endParaRPr lang="de-DE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624085" y="2868099"/>
            <a:ext cx="1690159" cy="22225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600" b="1" dirty="0" smtClean="0"/>
              <a:t>Zulieferermarkt</a:t>
            </a:r>
            <a:endParaRPr lang="de-DE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73138" y="3598914"/>
            <a:ext cx="92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Ressourcen</a:t>
            </a:r>
            <a:endParaRPr lang="de-DE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406518" y="4179511"/>
            <a:ext cx="92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Ressourcen</a:t>
            </a:r>
            <a:endParaRPr lang="de-DE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30244" y="3898516"/>
            <a:ext cx="92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Ressourcen</a:t>
            </a:r>
            <a:endParaRPr lang="de-DE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33413" y="4476756"/>
            <a:ext cx="92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Ressourcen</a:t>
            </a:r>
            <a:endParaRPr lang="de-DE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6523579" y="2868099"/>
            <a:ext cx="1543052" cy="22225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600" b="1" dirty="0" smtClean="0"/>
              <a:t>Kundenmarkt</a:t>
            </a:r>
            <a:endParaRPr lang="de-DE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71219" y="4615255"/>
            <a:ext cx="80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Produkt D</a:t>
            </a:r>
            <a:endParaRPr lang="de-DE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018872" y="4014816"/>
            <a:ext cx="80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Produkt E</a:t>
            </a:r>
            <a:endParaRPr lang="de-DE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266525" y="3501270"/>
            <a:ext cx="80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Produkt C</a:t>
            </a:r>
            <a:endParaRPr lang="de-DE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323672" y="4319616"/>
            <a:ext cx="80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Produkt F</a:t>
            </a:r>
            <a:endParaRPr lang="de-DE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618819" y="3224271"/>
            <a:ext cx="80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Produkt B</a:t>
            </a:r>
            <a:endParaRPr lang="de-DE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3310746" y="2868099"/>
            <a:ext cx="2213755" cy="2222499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600" b="1" dirty="0" smtClean="0"/>
              <a:t>Unternehmung</a:t>
            </a:r>
            <a:endParaRPr lang="de-DE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10746" y="3725354"/>
            <a:ext cx="221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Wertschöpfung</a:t>
            </a:r>
            <a:endParaRPr lang="de-DE" sz="1400" b="1" dirty="0"/>
          </a:p>
        </p:txBody>
      </p:sp>
      <p:sp>
        <p:nvSpPr>
          <p:cNvPr id="28" name="Curved Up Arrow 27"/>
          <p:cNvSpPr/>
          <p:nvPr/>
        </p:nvSpPr>
        <p:spPr>
          <a:xfrm>
            <a:off x="3672419" y="3969110"/>
            <a:ext cx="1566333" cy="529732"/>
          </a:xfrm>
          <a:prstGeom prst="curvedUp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 rot="10800000">
            <a:off x="3598334" y="3301452"/>
            <a:ext cx="1576917" cy="529732"/>
          </a:xfrm>
          <a:prstGeom prst="curvedUp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457201" y="2360082"/>
            <a:ext cx="2482958" cy="2942167"/>
          </a:xfrm>
          <a:prstGeom prst="homePlate">
            <a:avLst>
              <a:gd name="adj" fmla="val 30302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smtClean="0"/>
              <a:t>Beschaffung</a:t>
            </a:r>
            <a:endParaRPr lang="de-DE" dirty="0"/>
          </a:p>
        </p:txBody>
      </p:sp>
      <p:sp>
        <p:nvSpPr>
          <p:cNvPr id="34" name="Chevron 33"/>
          <p:cNvSpPr/>
          <p:nvPr/>
        </p:nvSpPr>
        <p:spPr>
          <a:xfrm>
            <a:off x="2381250" y="2360082"/>
            <a:ext cx="3862917" cy="2942167"/>
          </a:xfrm>
          <a:prstGeom prst="chevron">
            <a:avLst>
              <a:gd name="adj" fmla="val 25758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Produktion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5683245" y="2360449"/>
            <a:ext cx="3153838" cy="2942167"/>
          </a:xfrm>
          <a:prstGeom prst="chevron">
            <a:avLst>
              <a:gd name="adj" fmla="val 25379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Vertrieb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1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prstClr val="black"/>
                </a:solidFill>
              </a:rPr>
              <a:t>Exkurs: Business Models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457200" y="1290642"/>
            <a:ext cx="3674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www.BusinessModelGeneration.com</a:t>
            </a:r>
            <a:endParaRPr lang="de-DE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1015871" y="2553992"/>
            <a:ext cx="7142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Mercury"/>
              </a:rPr>
              <a:t>A business model describes the rationale of how an organization creates, delivers, and </a:t>
            </a:r>
            <a:r>
              <a:rPr lang="en-US" sz="3200">
                <a:latin typeface="Mercury"/>
              </a:rPr>
              <a:t>captures </a:t>
            </a:r>
            <a:r>
              <a:rPr lang="en-US" sz="3200" smtClean="0">
                <a:latin typeface="Mercury"/>
              </a:rPr>
              <a:t>value.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830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prstClr val="black"/>
                </a:solidFill>
              </a:rPr>
              <a:t>Customer Segments</a:t>
            </a:r>
            <a:endParaRPr lang="de-DE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300"/>
            <a:ext cx="9144000" cy="434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7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 smtClean="0">
                <a:solidFill>
                  <a:prstClr val="black"/>
                </a:solidFill>
              </a:rPr>
              <a:t>Value </a:t>
            </a:r>
            <a:r>
              <a:rPr lang="de-DE" sz="3600" dirty="0" err="1" smtClean="0">
                <a:solidFill>
                  <a:prstClr val="black"/>
                </a:solidFill>
              </a:rPr>
              <a:t>Propositions</a:t>
            </a:r>
            <a:endParaRPr lang="de-DE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/>
          <a:p>
            <a:r>
              <a:rPr lang="en-US" smtClean="0"/>
              <a:t>Unternehmensanwendungen | Martin Lorenz | SS 2015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600"/>
            <a:ext cx="9144000" cy="4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0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Schwarz .thmx</Template>
  <TotalTime>0</TotalTime>
  <Words>1881</Words>
  <Application>Microsoft Macintosh PowerPoint</Application>
  <PresentationFormat>Bildschirmpräsentation (4:3)</PresentationFormat>
  <Paragraphs>487</Paragraphs>
  <Slides>32</Slides>
  <Notes>15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Office-Design</vt:lpstr>
      <vt:lpstr>Einführung</vt:lpstr>
      <vt:lpstr>Agenda</vt:lpstr>
      <vt:lpstr>Was ist eine Unternehmung?</vt:lpstr>
      <vt:lpstr>Was ist eine Unternehmung?</vt:lpstr>
      <vt:lpstr>Was ist eine Unternehmung?</vt:lpstr>
      <vt:lpstr>Was ist eine Unternehmung?</vt:lpstr>
      <vt:lpstr>Exkurs: Business Models</vt:lpstr>
      <vt:lpstr>Customer Segments</vt:lpstr>
      <vt:lpstr>Value Propositions</vt:lpstr>
      <vt:lpstr>Channels I/II</vt:lpstr>
      <vt:lpstr>Customer Relationships</vt:lpstr>
      <vt:lpstr>Revenue Streams</vt:lpstr>
      <vt:lpstr>Key Resources</vt:lpstr>
      <vt:lpstr>Key Activities</vt:lpstr>
      <vt:lpstr>Key Partnerships</vt:lpstr>
      <vt:lpstr>Cost Structure</vt:lpstr>
      <vt:lpstr>PowerPoint-Präsentation</vt:lpstr>
      <vt:lpstr>Ausflug in die BWL - Prozessorganisation</vt:lpstr>
      <vt:lpstr>Ausflug in die BWL – Integrationssicht</vt:lpstr>
      <vt:lpstr>Ausflug in die BWL - Beispiel: Autohersteller</vt:lpstr>
      <vt:lpstr>Ausflug in die BWL - Beispiel: Autohersteller</vt:lpstr>
      <vt:lpstr>Ausflug in die BWL - Beispiel: Autohersteller</vt:lpstr>
      <vt:lpstr>Rekapitulation</vt:lpstr>
      <vt:lpstr>Was sind Unternehmensanwendungen?</vt:lpstr>
      <vt:lpstr>Kategorien von Unternehmensanwendungen</vt:lpstr>
      <vt:lpstr>Kategorien von Unternehmensanwendungen</vt:lpstr>
      <vt:lpstr>Ausgewählte Kategorien von Unternehmensanwendungen</vt:lpstr>
      <vt:lpstr>Unternehmenssoftware am Beispiel der SAP</vt:lpstr>
      <vt:lpstr>Einordnung der Systeme</vt:lpstr>
      <vt:lpstr>Arbeiten alle Unternehmen gleich?</vt:lpstr>
      <vt:lpstr>Beispiel – Automotive vs. Healthcare</vt:lpstr>
      <vt:lpstr>Beispiele für Branchenlösungen</vt:lpstr>
    </vt:vector>
  </TitlesOfParts>
  <Company>Hasso-Plattner-Institut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Martin Lorenz</dc:creator>
  <cp:lastModifiedBy>Martin Lorenz</cp:lastModifiedBy>
  <cp:revision>41</cp:revision>
  <dcterms:created xsi:type="dcterms:W3CDTF">2013-04-16T10:55:20Z</dcterms:created>
  <dcterms:modified xsi:type="dcterms:W3CDTF">2015-04-14T11:12:05Z</dcterms:modified>
</cp:coreProperties>
</file>