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56" r:id="rId2"/>
    <p:sldId id="276" r:id="rId3"/>
    <p:sldId id="274" r:id="rId4"/>
    <p:sldId id="273"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84"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ergen Muell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203" d="100"/>
          <a:sy n="203" d="100"/>
        </p:scale>
        <p:origin x="-269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commentAuthors" Target="commentAuthor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BE3A56C-4027-964D-B880-B66F781B4C5D}" type="datetimeFigureOut">
              <a:rPr lang="de-DE" smtClean="0"/>
              <a:t>21.04.15</a:t>
            </a:fld>
            <a:endParaRPr lang="de-D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413E6D6-7346-D443-B5C7-CE69988FD07D}" type="slidenum">
              <a:rPr lang="de-DE" smtClean="0"/>
              <a:t>‹Nr.›</a:t>
            </a:fld>
            <a:endParaRPr lang="de-DE"/>
          </a:p>
        </p:txBody>
      </p:sp>
    </p:spTree>
    <p:extLst>
      <p:ext uri="{BB962C8B-B14F-4D97-AF65-F5344CB8AC3E}">
        <p14:creationId xmlns:p14="http://schemas.microsoft.com/office/powerpoint/2010/main" val="14137145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3DCC07-9151-CD42-9CC2-1989679AA8B8}" type="datetimeFigureOut">
              <a:rPr lang="de-DE" smtClean="0"/>
              <a:pPr/>
              <a:t>21.04.15</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AB3553-F215-684B-A5C6-C503169CB6CC}" type="slidenum">
              <a:rPr lang="de-DE" smtClean="0"/>
              <a:pPr/>
              <a:t>‹Nr.›</a:t>
            </a:fld>
            <a:endParaRPr lang="de-DE"/>
          </a:p>
        </p:txBody>
      </p:sp>
    </p:spTree>
    <p:extLst>
      <p:ext uri="{BB962C8B-B14F-4D97-AF65-F5344CB8AC3E}">
        <p14:creationId xmlns:p14="http://schemas.microsoft.com/office/powerpoint/2010/main" val="41232071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err="1" smtClean="0"/>
              <a:t>Pharma</a:t>
            </a:r>
            <a:endParaRPr lang="en-US" dirty="0" smtClean="0"/>
          </a:p>
          <a:p>
            <a:pPr marL="171450" indent="-171450">
              <a:buFontTx/>
              <a:buChar char="-"/>
            </a:pPr>
            <a:r>
              <a:rPr lang="en-US" dirty="0" smtClean="0"/>
              <a:t>2,000 queries per second</a:t>
            </a:r>
          </a:p>
          <a:p>
            <a:pPr marL="171450" indent="-171450">
              <a:buFontTx/>
              <a:buChar char="-"/>
            </a:pPr>
            <a:r>
              <a:rPr lang="en-US" dirty="0" smtClean="0"/>
              <a:t>&lt;3 seconds response time</a:t>
            </a:r>
          </a:p>
          <a:p>
            <a:pPr marL="171450" indent="-171450">
              <a:buFontTx/>
              <a:buChar char="-"/>
            </a:pPr>
            <a:r>
              <a:rPr lang="en-US" dirty="0" smtClean="0"/>
              <a:t>16,800 inserts per second</a:t>
            </a:r>
          </a:p>
          <a:p>
            <a:pPr marL="171450" indent="-171450">
              <a:buFontTx/>
              <a:buChar char="-"/>
            </a:pPr>
            <a:endParaRPr lang="en-US" dirty="0" smtClean="0"/>
          </a:p>
          <a:p>
            <a:pPr marL="0" indent="0">
              <a:buFontTx/>
              <a:buNone/>
            </a:pPr>
            <a:r>
              <a:rPr lang="en-US" dirty="0" smtClean="0"/>
              <a:t>Formula 1</a:t>
            </a:r>
          </a:p>
          <a:p>
            <a:pPr marL="171450" indent="-171450">
              <a:buFontTx/>
              <a:buChar char="-"/>
            </a:pPr>
            <a:r>
              <a:rPr lang="en-US" dirty="0" smtClean="0"/>
              <a:t>400</a:t>
            </a:r>
            <a:r>
              <a:rPr lang="en-US" baseline="0" dirty="0" smtClean="0"/>
              <a:t> sensors</a:t>
            </a:r>
          </a:p>
          <a:p>
            <a:pPr marL="171450" indent="-171450">
              <a:buFontTx/>
              <a:buChar char="-"/>
            </a:pPr>
            <a:r>
              <a:rPr lang="en-US" baseline="0" dirty="0" smtClean="0"/>
              <a:t>4000 inserts per second</a:t>
            </a:r>
          </a:p>
          <a:p>
            <a:pPr marL="171450" indent="-171450">
              <a:buFontTx/>
              <a:buChar char="-"/>
            </a:pPr>
            <a:r>
              <a:rPr lang="en-US" baseline="0" dirty="0" smtClean="0"/>
              <a:t>20 million events per Grand Prix</a:t>
            </a:r>
            <a:endParaRPr lang="en-US" dirty="0" smtClean="0"/>
          </a:p>
        </p:txBody>
      </p:sp>
      <p:sp>
        <p:nvSpPr>
          <p:cNvPr id="4" name="Slide Number Placeholder 3"/>
          <p:cNvSpPr>
            <a:spLocks noGrp="1"/>
          </p:cNvSpPr>
          <p:nvPr>
            <p:ph type="sldNum" sz="quarter" idx="10"/>
          </p:nvPr>
        </p:nvSpPr>
        <p:spPr/>
        <p:txBody>
          <a:bodyPr/>
          <a:lstStyle/>
          <a:p>
            <a:fld id="{AD8003C8-54B7-459B-93C8-EA6D6ED042A0}" type="slidenum">
              <a:rPr lang="en-US" smtClean="0"/>
              <a:pPr/>
              <a:t>21</a:t>
            </a:fld>
            <a:endParaRPr lang="en-US"/>
          </a:p>
        </p:txBody>
      </p:sp>
    </p:spTree>
    <p:extLst>
      <p:ext uri="{BB962C8B-B14F-4D97-AF65-F5344CB8AC3E}">
        <p14:creationId xmlns:p14="http://schemas.microsoft.com/office/powerpoint/2010/main" val="653406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10k events per second</a:t>
            </a:r>
          </a:p>
          <a:p>
            <a:pPr marL="171450" indent="-171450">
              <a:buFontTx/>
              <a:buChar char="-"/>
            </a:pPr>
            <a:endParaRPr lang="en-US" dirty="0" smtClean="0"/>
          </a:p>
          <a:p>
            <a:pPr marL="0" indent="0">
              <a:buFontTx/>
              <a:buNone/>
            </a:pPr>
            <a:r>
              <a:rPr lang="en-US" dirty="0" smtClean="0"/>
              <a:t>Events are:</a:t>
            </a:r>
          </a:p>
          <a:p>
            <a:pPr marL="171450" indent="-171450">
              <a:buFontTx/>
              <a:buChar char="-"/>
            </a:pPr>
            <a:r>
              <a:rPr lang="en-US" dirty="0" smtClean="0"/>
              <a:t>My battle</a:t>
            </a:r>
            <a:r>
              <a:rPr lang="en-US" baseline="0" dirty="0" smtClean="0"/>
              <a:t> ship is destroyed</a:t>
            </a:r>
            <a:endParaRPr lang="en-US" dirty="0" smtClean="0"/>
          </a:p>
          <a:p>
            <a:pPr marL="171450" indent="-171450">
              <a:buFontTx/>
              <a:buChar char="-"/>
            </a:pPr>
            <a:r>
              <a:rPr lang="en-US" dirty="0" smtClean="0"/>
              <a:t>I shoot someone else</a:t>
            </a:r>
          </a:p>
          <a:p>
            <a:pPr marL="171450" indent="-171450">
              <a:buFontTx/>
              <a:buChar char="-"/>
            </a:pPr>
            <a:r>
              <a:rPr lang="en-US" dirty="0" smtClean="0"/>
              <a:t>I</a:t>
            </a:r>
            <a:r>
              <a:rPr lang="en-US" baseline="0" dirty="0" smtClean="0"/>
              <a:t> got a “</a:t>
            </a:r>
            <a:r>
              <a:rPr lang="en-US" dirty="0" smtClean="0"/>
              <a:t>Level up”</a:t>
            </a:r>
          </a:p>
          <a:p>
            <a:pPr marL="171450" indent="-171450">
              <a:buFontTx/>
              <a:buChar char="-"/>
            </a:pPr>
            <a:r>
              <a:rPr lang="en-US" dirty="0" smtClean="0"/>
              <a:t>I buy something</a:t>
            </a:r>
          </a:p>
          <a:p>
            <a:pPr marL="171450" indent="-171450">
              <a:buFontTx/>
              <a:buChar char="-"/>
            </a:pPr>
            <a:r>
              <a:rPr lang="en-US" dirty="0" smtClean="0"/>
              <a:t>I</a:t>
            </a:r>
            <a:r>
              <a:rPr lang="en-US" baseline="0" dirty="0" smtClean="0"/>
              <a:t> reached a mission goal</a:t>
            </a:r>
            <a:endParaRPr lang="en-US"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AD8003C8-54B7-459B-93C8-EA6D6ED042A0}" type="slidenum">
              <a:rPr lang="en-US" smtClean="0"/>
              <a:pPr/>
              <a:t>22</a:t>
            </a:fld>
            <a:endParaRPr lang="en-US"/>
          </a:p>
        </p:txBody>
      </p:sp>
    </p:spTree>
    <p:extLst>
      <p:ext uri="{BB962C8B-B14F-4D97-AF65-F5344CB8AC3E}">
        <p14:creationId xmlns:p14="http://schemas.microsoft.com/office/powerpoint/2010/main" val="653406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9B1537"/>
              </a:buClr>
              <a:buSzPct val="80000"/>
              <a:buFont typeface="Wingdings" charset="2"/>
              <a:buNone/>
            </a:pPr>
            <a:endParaRPr lang="en-US" sz="1200" dirty="0" smtClean="0"/>
          </a:p>
        </p:txBody>
      </p:sp>
      <p:sp>
        <p:nvSpPr>
          <p:cNvPr id="4" name="Slide Number Placeholder 3"/>
          <p:cNvSpPr>
            <a:spLocks noGrp="1"/>
          </p:cNvSpPr>
          <p:nvPr>
            <p:ph type="sldNum" sz="quarter" idx="10"/>
          </p:nvPr>
        </p:nvSpPr>
        <p:spPr/>
        <p:txBody>
          <a:bodyPr/>
          <a:lstStyle/>
          <a:p>
            <a:fld id="{AD8003C8-54B7-459B-93C8-EA6D6ED042A0}" type="slidenum">
              <a:rPr lang="en-US" smtClean="0"/>
              <a:pPr/>
              <a:t>23</a:t>
            </a:fld>
            <a:endParaRPr lang="en-US"/>
          </a:p>
        </p:txBody>
      </p:sp>
    </p:spTree>
    <p:extLst>
      <p:ext uri="{BB962C8B-B14F-4D97-AF65-F5344CB8AC3E}">
        <p14:creationId xmlns:p14="http://schemas.microsoft.com/office/powerpoint/2010/main" val="653406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AD8003C8-54B7-459B-93C8-EA6D6ED042A0}" type="slidenum">
              <a:rPr lang="en-US" smtClean="0"/>
              <a:pPr/>
              <a:t>24</a:t>
            </a:fld>
            <a:endParaRPr lang="en-US"/>
          </a:p>
        </p:txBody>
      </p:sp>
    </p:spTree>
    <p:extLst>
      <p:ext uri="{BB962C8B-B14F-4D97-AF65-F5344CB8AC3E}">
        <p14:creationId xmlns:p14="http://schemas.microsoft.com/office/powerpoint/2010/main" val="653406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AD8003C8-54B7-459B-93C8-EA6D6ED042A0}" type="slidenum">
              <a:rPr lang="en-US" smtClean="0"/>
              <a:pPr/>
              <a:t>25</a:t>
            </a:fld>
            <a:endParaRPr lang="en-US"/>
          </a:p>
        </p:txBody>
      </p:sp>
    </p:spTree>
    <p:extLst>
      <p:ext uri="{BB962C8B-B14F-4D97-AF65-F5344CB8AC3E}">
        <p14:creationId xmlns:p14="http://schemas.microsoft.com/office/powerpoint/2010/main" val="653406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Haier CEO:</a:t>
            </a:r>
            <a:r>
              <a:rPr lang="en-US" baseline="0" dirty="0" smtClean="0"/>
              <a:t> </a:t>
            </a:r>
            <a:r>
              <a:rPr lang="en-US" dirty="0" smtClean="0"/>
              <a:t>Zhang </a:t>
            </a:r>
            <a:r>
              <a:rPr lang="en-US" dirty="0" err="1" smtClean="0"/>
              <a:t>Ruimin</a:t>
            </a:r>
            <a:endParaRPr lang="en-US" dirty="0"/>
          </a:p>
        </p:txBody>
      </p:sp>
      <p:sp>
        <p:nvSpPr>
          <p:cNvPr id="4" name="Slide Number Placeholder 3"/>
          <p:cNvSpPr>
            <a:spLocks noGrp="1"/>
          </p:cNvSpPr>
          <p:nvPr>
            <p:ph type="sldNum" sz="quarter" idx="10"/>
          </p:nvPr>
        </p:nvSpPr>
        <p:spPr/>
        <p:txBody>
          <a:bodyPr/>
          <a:lstStyle/>
          <a:p>
            <a:fld id="{AD8003C8-54B7-459B-93C8-EA6D6ED042A0}" type="slidenum">
              <a:rPr lang="en-US" smtClean="0"/>
              <a:pPr/>
              <a:t>26</a:t>
            </a:fld>
            <a:endParaRPr lang="en-US"/>
          </a:p>
        </p:txBody>
      </p:sp>
    </p:spTree>
    <p:extLst>
      <p:ext uri="{BB962C8B-B14F-4D97-AF65-F5344CB8AC3E}">
        <p14:creationId xmlns:p14="http://schemas.microsoft.com/office/powerpoint/2010/main" val="653406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9B1537"/>
              </a:buClr>
              <a:buSzPct val="80000"/>
              <a:buFont typeface="Wingdings" charset="2"/>
              <a:buNone/>
            </a:pPr>
            <a:r>
              <a:rPr lang="en-US" dirty="0" smtClean="0"/>
              <a:t>Colgate: 100.000.000 tuples</a:t>
            </a:r>
          </a:p>
          <a:p>
            <a:pPr>
              <a:buClr>
                <a:srgbClr val="9B1537"/>
              </a:buClr>
              <a:buSzPct val="80000"/>
              <a:buFont typeface="Wingdings" charset="2"/>
              <a:buChar char=""/>
            </a:pPr>
            <a:endParaRPr lang="en-US" dirty="0" smtClean="0"/>
          </a:p>
          <a:p>
            <a:pPr>
              <a:buClr>
                <a:srgbClr val="9B1537"/>
              </a:buClr>
              <a:buSzPct val="80000"/>
              <a:buFont typeface="Wingdings" charset="2"/>
              <a:buNone/>
            </a:pPr>
            <a:r>
              <a:rPr lang="en-US" dirty="0" err="1" smtClean="0"/>
              <a:t>Hilti</a:t>
            </a:r>
            <a:r>
              <a:rPr lang="en-US" dirty="0" smtClean="0"/>
              <a:t>:</a:t>
            </a:r>
          </a:p>
          <a:p>
            <a:pPr>
              <a:buClr>
                <a:srgbClr val="9B1537"/>
              </a:buClr>
              <a:buSzPct val="80000"/>
              <a:buFont typeface="Wingdings" charset="2"/>
              <a:buChar char=""/>
            </a:pPr>
            <a:r>
              <a:rPr lang="en-US" dirty="0" smtClean="0"/>
              <a:t>High-end tools for construction</a:t>
            </a:r>
          </a:p>
          <a:p>
            <a:pPr>
              <a:buClr>
                <a:srgbClr val="9B1537"/>
              </a:buClr>
              <a:buSzPct val="80000"/>
              <a:buFont typeface="Wingdings" charset="2"/>
              <a:buChar char=""/>
            </a:pPr>
            <a:r>
              <a:rPr lang="en-US" dirty="0" smtClean="0"/>
              <a:t>Sales exclusively on site</a:t>
            </a:r>
          </a:p>
          <a:p>
            <a:pPr>
              <a:buClr>
                <a:srgbClr val="9B1537"/>
              </a:buClr>
              <a:buSzPct val="80000"/>
              <a:buFont typeface="Wingdings" charset="2"/>
              <a:buChar char=""/>
            </a:pPr>
            <a:r>
              <a:rPr lang="en-US" dirty="0" smtClean="0"/>
              <a:t>Available-to-Promise (ATP) on In-Memory Database</a:t>
            </a:r>
          </a:p>
          <a:p>
            <a:pPr lvl="1">
              <a:buClr>
                <a:srgbClr val="9B1537"/>
              </a:buClr>
              <a:buSzPct val="70000"/>
              <a:buFont typeface="Wingdings" charset="2"/>
              <a:buChar char=""/>
            </a:pPr>
            <a:r>
              <a:rPr lang="en-US" dirty="0" smtClean="0"/>
              <a:t>Product catalog on </a:t>
            </a:r>
            <a:r>
              <a:rPr lang="en-US" dirty="0" err="1" smtClean="0"/>
              <a:t>iPad</a:t>
            </a:r>
            <a:r>
              <a:rPr lang="en-US" dirty="0" smtClean="0"/>
              <a:t> </a:t>
            </a:r>
          </a:p>
          <a:p>
            <a:pPr lvl="1">
              <a:buClr>
                <a:srgbClr val="9B1537"/>
              </a:buClr>
              <a:buSzPct val="70000"/>
              <a:buFont typeface="Wingdings" charset="2"/>
              <a:buChar char=""/>
            </a:pPr>
            <a:r>
              <a:rPr lang="en-US" dirty="0" smtClean="0"/>
              <a:t>Shows live product availability</a:t>
            </a:r>
          </a:p>
          <a:p>
            <a:pPr>
              <a:buClr>
                <a:srgbClr val="9B1537"/>
              </a:buClr>
              <a:buSzPct val="70000"/>
              <a:buFont typeface="Wingdings" charset="2"/>
              <a:buChar char=""/>
            </a:pPr>
            <a:r>
              <a:rPr lang="en-US" dirty="0" smtClean="0"/>
              <a:t>Real-time analytics on ATP data</a:t>
            </a:r>
            <a:r>
              <a:rPr lang="en-US" baseline="0" dirty="0"/>
              <a:t> </a:t>
            </a:r>
            <a:r>
              <a:rPr lang="en-US" baseline="0" dirty="0" smtClean="0"/>
              <a:t>(original requests: “what did the customer really want?”</a:t>
            </a:r>
            <a:endParaRPr lang="en-US" dirty="0" smtClean="0"/>
          </a:p>
        </p:txBody>
      </p:sp>
      <p:sp>
        <p:nvSpPr>
          <p:cNvPr id="4" name="Slide Number Placeholder 3"/>
          <p:cNvSpPr>
            <a:spLocks noGrp="1"/>
          </p:cNvSpPr>
          <p:nvPr>
            <p:ph type="sldNum" sz="quarter" idx="10"/>
          </p:nvPr>
        </p:nvSpPr>
        <p:spPr/>
        <p:txBody>
          <a:bodyPr/>
          <a:lstStyle/>
          <a:p>
            <a:fld id="{AD8003C8-54B7-459B-93C8-EA6D6ED042A0}" type="slidenum">
              <a:rPr lang="en-US" smtClean="0"/>
              <a:pPr/>
              <a:t>27</a:t>
            </a:fld>
            <a:endParaRPr lang="en-US"/>
          </a:p>
        </p:txBody>
      </p:sp>
    </p:spTree>
    <p:extLst>
      <p:ext uri="{BB962C8B-B14F-4D97-AF65-F5344CB8AC3E}">
        <p14:creationId xmlns:p14="http://schemas.microsoft.com/office/powerpoint/2010/main" val="653406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de-DE"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Click to edit Master subtitle style</a:t>
            </a:r>
            <a:endParaRPr lang="de-DE"/>
          </a:p>
        </p:txBody>
      </p:sp>
      <p:sp>
        <p:nvSpPr>
          <p:cNvPr id="4" name="Date Placeholder 3"/>
          <p:cNvSpPr>
            <a:spLocks noGrp="1"/>
          </p:cNvSpPr>
          <p:nvPr>
            <p:ph type="dt" sz="half" idx="10"/>
          </p:nvPr>
        </p:nvSpPr>
        <p:spPr/>
        <p:txBody>
          <a:bodyPr/>
          <a:lstStyle/>
          <a:p>
            <a:fld id="{1DB6BFB0-32A6-F843-9771-30349762352A}" type="datetime1">
              <a:rPr lang="de-DE" smtClean="0"/>
              <a:t>21.04.15</a:t>
            </a:fld>
            <a:endParaRPr lang="de-DE"/>
          </a:p>
        </p:txBody>
      </p:sp>
      <p:sp>
        <p:nvSpPr>
          <p:cNvPr id="5" name="Footer Placeholder 4"/>
          <p:cNvSpPr>
            <a:spLocks noGrp="1"/>
          </p:cNvSpPr>
          <p:nvPr>
            <p:ph type="ftr" sz="quarter" idx="11"/>
          </p:nvPr>
        </p:nvSpPr>
        <p:spPr/>
        <p:txBody>
          <a:bodyPr/>
          <a:lstStyle/>
          <a:p>
            <a:r>
              <a:rPr lang="de-DE" smtClean="0"/>
              <a:t>Unternehmensanwendungen | Martin Lorenz | SS2015</a:t>
            </a:r>
            <a:endParaRPr lang="de-DE"/>
          </a:p>
        </p:txBody>
      </p:sp>
      <p:sp>
        <p:nvSpPr>
          <p:cNvPr id="6" name="Slide Number Placeholder 5"/>
          <p:cNvSpPr>
            <a:spLocks noGrp="1"/>
          </p:cNvSpPr>
          <p:nvPr>
            <p:ph type="sldNum" sz="quarter" idx="12"/>
          </p:nvPr>
        </p:nvSpPr>
        <p:spPr/>
        <p:txBody>
          <a:bodyPr/>
          <a:lstStyle/>
          <a:p>
            <a:fld id="{A3297A5F-47A3-A44F-B74D-96B988149BB2}"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4" name="Date Placeholder 3"/>
          <p:cNvSpPr>
            <a:spLocks noGrp="1"/>
          </p:cNvSpPr>
          <p:nvPr>
            <p:ph type="dt" sz="half" idx="10"/>
          </p:nvPr>
        </p:nvSpPr>
        <p:spPr/>
        <p:txBody>
          <a:bodyPr/>
          <a:lstStyle/>
          <a:p>
            <a:fld id="{4CCEB401-818D-C64D-9030-20D540112FA2}" type="datetime1">
              <a:rPr lang="de-DE" smtClean="0"/>
              <a:t>21.04.15</a:t>
            </a:fld>
            <a:endParaRPr lang="de-DE"/>
          </a:p>
        </p:txBody>
      </p:sp>
      <p:sp>
        <p:nvSpPr>
          <p:cNvPr id="5" name="Footer Placeholder 4"/>
          <p:cNvSpPr>
            <a:spLocks noGrp="1"/>
          </p:cNvSpPr>
          <p:nvPr>
            <p:ph type="ftr" sz="quarter" idx="11"/>
          </p:nvPr>
        </p:nvSpPr>
        <p:spPr/>
        <p:txBody>
          <a:bodyPr/>
          <a:lstStyle/>
          <a:p>
            <a:r>
              <a:rPr lang="de-DE" smtClean="0"/>
              <a:t>Unternehmensanwendungen | Martin Lorenz | SS2015</a:t>
            </a:r>
            <a:endParaRPr lang="de-DE"/>
          </a:p>
        </p:txBody>
      </p:sp>
      <p:sp>
        <p:nvSpPr>
          <p:cNvPr id="6" name="Slide Number Placeholder 5"/>
          <p:cNvSpPr>
            <a:spLocks noGrp="1"/>
          </p:cNvSpPr>
          <p:nvPr>
            <p:ph type="sldNum" sz="quarter" idx="12"/>
          </p:nvPr>
        </p:nvSpPr>
        <p:spPr/>
        <p:txBody>
          <a:bodyPr/>
          <a:lstStyle/>
          <a:p>
            <a:fld id="{A3297A5F-47A3-A44F-B74D-96B988149BB2}"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e-DE" smtClean="0"/>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4" name="Date Placeholder 3"/>
          <p:cNvSpPr>
            <a:spLocks noGrp="1"/>
          </p:cNvSpPr>
          <p:nvPr>
            <p:ph type="dt" sz="half" idx="10"/>
          </p:nvPr>
        </p:nvSpPr>
        <p:spPr/>
        <p:txBody>
          <a:bodyPr/>
          <a:lstStyle/>
          <a:p>
            <a:fld id="{163BBB21-928D-1345-ADF2-34A1D86BFCB2}" type="datetime1">
              <a:rPr lang="de-DE" smtClean="0"/>
              <a:t>21.04.15</a:t>
            </a:fld>
            <a:endParaRPr lang="de-DE"/>
          </a:p>
        </p:txBody>
      </p:sp>
      <p:sp>
        <p:nvSpPr>
          <p:cNvPr id="5" name="Footer Placeholder 4"/>
          <p:cNvSpPr>
            <a:spLocks noGrp="1"/>
          </p:cNvSpPr>
          <p:nvPr>
            <p:ph type="ftr" sz="quarter" idx="11"/>
          </p:nvPr>
        </p:nvSpPr>
        <p:spPr/>
        <p:txBody>
          <a:bodyPr/>
          <a:lstStyle/>
          <a:p>
            <a:r>
              <a:rPr lang="de-DE" smtClean="0"/>
              <a:t>Unternehmensanwendungen | Martin Lorenz | SS2015</a:t>
            </a:r>
            <a:endParaRPr lang="de-DE"/>
          </a:p>
        </p:txBody>
      </p:sp>
      <p:sp>
        <p:nvSpPr>
          <p:cNvPr id="6" name="Slide Number Placeholder 5"/>
          <p:cNvSpPr>
            <a:spLocks noGrp="1"/>
          </p:cNvSpPr>
          <p:nvPr>
            <p:ph type="sldNum" sz="quarter" idx="12"/>
          </p:nvPr>
        </p:nvSpPr>
        <p:spPr/>
        <p:txBody>
          <a:bodyPr/>
          <a:lstStyle/>
          <a:p>
            <a:fld id="{A3297A5F-47A3-A44F-B74D-96B988149BB2}"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de-DE"/>
          </a:p>
        </p:txBody>
      </p:sp>
      <p:sp>
        <p:nvSpPr>
          <p:cNvPr id="3" name="Content Placeholder 2"/>
          <p:cNvSpPr>
            <a:spLocks noGrp="1"/>
          </p:cNvSpPr>
          <p:nvPr>
            <p:ph idx="1"/>
          </p:nvPr>
        </p:nvSpPr>
        <p:spPr/>
        <p:txBody>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4" name="Date Placeholder 3"/>
          <p:cNvSpPr>
            <a:spLocks noGrp="1"/>
          </p:cNvSpPr>
          <p:nvPr>
            <p:ph type="dt" sz="half" idx="10"/>
          </p:nvPr>
        </p:nvSpPr>
        <p:spPr/>
        <p:txBody>
          <a:bodyPr/>
          <a:lstStyle/>
          <a:p>
            <a:fld id="{FAA6A9C7-2B8F-8047-993D-3277E4562510}" type="datetime1">
              <a:rPr lang="de-DE" smtClean="0"/>
              <a:t>21.04.15</a:t>
            </a:fld>
            <a:endParaRPr lang="de-DE"/>
          </a:p>
        </p:txBody>
      </p:sp>
      <p:sp>
        <p:nvSpPr>
          <p:cNvPr id="5" name="Footer Placeholder 4"/>
          <p:cNvSpPr>
            <a:spLocks noGrp="1"/>
          </p:cNvSpPr>
          <p:nvPr>
            <p:ph type="ftr" sz="quarter" idx="11"/>
          </p:nvPr>
        </p:nvSpPr>
        <p:spPr/>
        <p:txBody>
          <a:bodyPr/>
          <a:lstStyle/>
          <a:p>
            <a:r>
              <a:rPr lang="de-DE" smtClean="0"/>
              <a:t>Unternehmensanwendungen | Martin Lorenz | SS2015</a:t>
            </a:r>
            <a:endParaRPr lang="de-DE"/>
          </a:p>
        </p:txBody>
      </p:sp>
      <p:sp>
        <p:nvSpPr>
          <p:cNvPr id="6" name="Slide Number Placeholder 5"/>
          <p:cNvSpPr>
            <a:spLocks noGrp="1"/>
          </p:cNvSpPr>
          <p:nvPr>
            <p:ph type="sldNum" sz="quarter" idx="12"/>
          </p:nvPr>
        </p:nvSpPr>
        <p:spPr/>
        <p:txBody>
          <a:bodyPr/>
          <a:lstStyle/>
          <a:p>
            <a:fld id="{A3297A5F-47A3-A44F-B74D-96B988149BB2}"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e-DE"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Click to edit Master text styles</a:t>
            </a:r>
          </a:p>
        </p:txBody>
      </p:sp>
      <p:sp>
        <p:nvSpPr>
          <p:cNvPr id="4" name="Date Placeholder 3"/>
          <p:cNvSpPr>
            <a:spLocks noGrp="1"/>
          </p:cNvSpPr>
          <p:nvPr>
            <p:ph type="dt" sz="half" idx="10"/>
          </p:nvPr>
        </p:nvSpPr>
        <p:spPr/>
        <p:txBody>
          <a:bodyPr/>
          <a:lstStyle/>
          <a:p>
            <a:fld id="{38849F5D-D1A1-9547-A24E-B28D0BE21839}" type="datetime1">
              <a:rPr lang="de-DE" smtClean="0"/>
              <a:t>21.04.15</a:t>
            </a:fld>
            <a:endParaRPr lang="de-DE"/>
          </a:p>
        </p:txBody>
      </p:sp>
      <p:sp>
        <p:nvSpPr>
          <p:cNvPr id="5" name="Footer Placeholder 4"/>
          <p:cNvSpPr>
            <a:spLocks noGrp="1"/>
          </p:cNvSpPr>
          <p:nvPr>
            <p:ph type="ftr" sz="quarter" idx="11"/>
          </p:nvPr>
        </p:nvSpPr>
        <p:spPr/>
        <p:txBody>
          <a:bodyPr/>
          <a:lstStyle/>
          <a:p>
            <a:r>
              <a:rPr lang="de-DE" smtClean="0"/>
              <a:t>Unternehmensanwendungen | Martin Lorenz | SS2015</a:t>
            </a:r>
            <a:endParaRPr lang="de-DE"/>
          </a:p>
        </p:txBody>
      </p:sp>
      <p:sp>
        <p:nvSpPr>
          <p:cNvPr id="6" name="Slide Number Placeholder 5"/>
          <p:cNvSpPr>
            <a:spLocks noGrp="1"/>
          </p:cNvSpPr>
          <p:nvPr>
            <p:ph type="sldNum" sz="quarter" idx="12"/>
          </p:nvPr>
        </p:nvSpPr>
        <p:spPr/>
        <p:txBody>
          <a:bodyPr/>
          <a:lstStyle/>
          <a:p>
            <a:fld id="{A3297A5F-47A3-A44F-B74D-96B988149BB2}"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5" name="Date Placeholder 4"/>
          <p:cNvSpPr>
            <a:spLocks noGrp="1"/>
          </p:cNvSpPr>
          <p:nvPr>
            <p:ph type="dt" sz="half" idx="10"/>
          </p:nvPr>
        </p:nvSpPr>
        <p:spPr/>
        <p:txBody>
          <a:bodyPr/>
          <a:lstStyle/>
          <a:p>
            <a:fld id="{95491577-4510-A140-8955-F13D4825332A}" type="datetime1">
              <a:rPr lang="de-DE" smtClean="0"/>
              <a:t>21.04.15</a:t>
            </a:fld>
            <a:endParaRPr lang="de-DE"/>
          </a:p>
        </p:txBody>
      </p:sp>
      <p:sp>
        <p:nvSpPr>
          <p:cNvPr id="6" name="Footer Placeholder 5"/>
          <p:cNvSpPr>
            <a:spLocks noGrp="1"/>
          </p:cNvSpPr>
          <p:nvPr>
            <p:ph type="ftr" sz="quarter" idx="11"/>
          </p:nvPr>
        </p:nvSpPr>
        <p:spPr/>
        <p:txBody>
          <a:bodyPr/>
          <a:lstStyle/>
          <a:p>
            <a:r>
              <a:rPr lang="de-DE" smtClean="0"/>
              <a:t>Unternehmensanwendungen | Martin Lorenz | SS2015</a:t>
            </a:r>
            <a:endParaRPr lang="de-DE"/>
          </a:p>
        </p:txBody>
      </p:sp>
      <p:sp>
        <p:nvSpPr>
          <p:cNvPr id="7" name="Slide Number Placeholder 6"/>
          <p:cNvSpPr>
            <a:spLocks noGrp="1"/>
          </p:cNvSpPr>
          <p:nvPr>
            <p:ph type="sldNum" sz="quarter" idx="12"/>
          </p:nvPr>
        </p:nvSpPr>
        <p:spPr/>
        <p:txBody>
          <a:bodyPr/>
          <a:lstStyle/>
          <a:p>
            <a:fld id="{A3297A5F-47A3-A44F-B74D-96B988149BB2}"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7" name="Date Placeholder 6"/>
          <p:cNvSpPr>
            <a:spLocks noGrp="1"/>
          </p:cNvSpPr>
          <p:nvPr>
            <p:ph type="dt" sz="half" idx="10"/>
          </p:nvPr>
        </p:nvSpPr>
        <p:spPr/>
        <p:txBody>
          <a:bodyPr/>
          <a:lstStyle/>
          <a:p>
            <a:fld id="{F3366EA0-8A70-8049-AB57-E01AE30D7C07}" type="datetime1">
              <a:rPr lang="de-DE" smtClean="0"/>
              <a:t>21.04.15</a:t>
            </a:fld>
            <a:endParaRPr lang="de-DE"/>
          </a:p>
        </p:txBody>
      </p:sp>
      <p:sp>
        <p:nvSpPr>
          <p:cNvPr id="8" name="Footer Placeholder 7"/>
          <p:cNvSpPr>
            <a:spLocks noGrp="1"/>
          </p:cNvSpPr>
          <p:nvPr>
            <p:ph type="ftr" sz="quarter" idx="11"/>
          </p:nvPr>
        </p:nvSpPr>
        <p:spPr/>
        <p:txBody>
          <a:bodyPr/>
          <a:lstStyle/>
          <a:p>
            <a:r>
              <a:rPr lang="de-DE" smtClean="0"/>
              <a:t>Unternehmensanwendungen | Martin Lorenz | SS2015</a:t>
            </a:r>
            <a:endParaRPr lang="de-DE"/>
          </a:p>
        </p:txBody>
      </p:sp>
      <p:sp>
        <p:nvSpPr>
          <p:cNvPr id="9" name="Slide Number Placeholder 8"/>
          <p:cNvSpPr>
            <a:spLocks noGrp="1"/>
          </p:cNvSpPr>
          <p:nvPr>
            <p:ph type="sldNum" sz="quarter" idx="12"/>
          </p:nvPr>
        </p:nvSpPr>
        <p:spPr/>
        <p:txBody>
          <a:bodyPr/>
          <a:lstStyle/>
          <a:p>
            <a:fld id="{A3297A5F-47A3-A44F-B74D-96B988149BB2}"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de-DE"/>
          </a:p>
        </p:txBody>
      </p:sp>
      <p:sp>
        <p:nvSpPr>
          <p:cNvPr id="3" name="Date Placeholder 2"/>
          <p:cNvSpPr>
            <a:spLocks noGrp="1"/>
          </p:cNvSpPr>
          <p:nvPr>
            <p:ph type="dt" sz="half" idx="10"/>
          </p:nvPr>
        </p:nvSpPr>
        <p:spPr/>
        <p:txBody>
          <a:bodyPr/>
          <a:lstStyle/>
          <a:p>
            <a:fld id="{F6456648-0BEE-D440-A4C2-A47E3EC798BB}" type="datetime1">
              <a:rPr lang="de-DE" smtClean="0"/>
              <a:t>21.04.15</a:t>
            </a:fld>
            <a:endParaRPr lang="de-DE"/>
          </a:p>
        </p:txBody>
      </p:sp>
      <p:sp>
        <p:nvSpPr>
          <p:cNvPr id="4" name="Footer Placeholder 3"/>
          <p:cNvSpPr>
            <a:spLocks noGrp="1"/>
          </p:cNvSpPr>
          <p:nvPr>
            <p:ph type="ftr" sz="quarter" idx="11"/>
          </p:nvPr>
        </p:nvSpPr>
        <p:spPr/>
        <p:txBody>
          <a:bodyPr/>
          <a:lstStyle/>
          <a:p>
            <a:r>
              <a:rPr lang="de-DE" smtClean="0"/>
              <a:t>Unternehmensanwendungen | Martin Lorenz | SS2015</a:t>
            </a:r>
            <a:endParaRPr lang="de-DE"/>
          </a:p>
        </p:txBody>
      </p:sp>
      <p:sp>
        <p:nvSpPr>
          <p:cNvPr id="5" name="Slide Number Placeholder 4"/>
          <p:cNvSpPr>
            <a:spLocks noGrp="1"/>
          </p:cNvSpPr>
          <p:nvPr>
            <p:ph type="sldNum" sz="quarter" idx="12"/>
          </p:nvPr>
        </p:nvSpPr>
        <p:spPr/>
        <p:txBody>
          <a:bodyPr/>
          <a:lstStyle/>
          <a:p>
            <a:fld id="{A3297A5F-47A3-A44F-B74D-96B988149BB2}"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E08FF5-DADA-264D-BE91-2A7BBB23461D}" type="datetime1">
              <a:rPr lang="de-DE" smtClean="0"/>
              <a:t>21.04.15</a:t>
            </a:fld>
            <a:endParaRPr lang="de-DE"/>
          </a:p>
        </p:txBody>
      </p:sp>
      <p:sp>
        <p:nvSpPr>
          <p:cNvPr id="3" name="Footer Placeholder 2"/>
          <p:cNvSpPr>
            <a:spLocks noGrp="1"/>
          </p:cNvSpPr>
          <p:nvPr>
            <p:ph type="ftr" sz="quarter" idx="11"/>
          </p:nvPr>
        </p:nvSpPr>
        <p:spPr/>
        <p:txBody>
          <a:bodyPr/>
          <a:lstStyle/>
          <a:p>
            <a:r>
              <a:rPr lang="de-DE" smtClean="0"/>
              <a:t>Unternehmensanwendungen | Martin Lorenz | SS2015</a:t>
            </a:r>
            <a:endParaRPr lang="de-DE"/>
          </a:p>
        </p:txBody>
      </p:sp>
      <p:sp>
        <p:nvSpPr>
          <p:cNvPr id="4" name="Slide Number Placeholder 3"/>
          <p:cNvSpPr>
            <a:spLocks noGrp="1"/>
          </p:cNvSpPr>
          <p:nvPr>
            <p:ph type="sldNum" sz="quarter" idx="12"/>
          </p:nvPr>
        </p:nvSpPr>
        <p:spPr/>
        <p:txBody>
          <a:bodyPr/>
          <a:lstStyle/>
          <a:p>
            <a:fld id="{A3297A5F-47A3-A44F-B74D-96B988149BB2}"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e-DE"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Click to edit Master text styles</a:t>
            </a:r>
          </a:p>
        </p:txBody>
      </p:sp>
      <p:sp>
        <p:nvSpPr>
          <p:cNvPr id="5" name="Date Placeholder 4"/>
          <p:cNvSpPr>
            <a:spLocks noGrp="1"/>
          </p:cNvSpPr>
          <p:nvPr>
            <p:ph type="dt" sz="half" idx="10"/>
          </p:nvPr>
        </p:nvSpPr>
        <p:spPr/>
        <p:txBody>
          <a:bodyPr/>
          <a:lstStyle/>
          <a:p>
            <a:fld id="{54B70540-DA5B-E142-ABDE-21DCFEA04BBA}" type="datetime1">
              <a:rPr lang="de-DE" smtClean="0"/>
              <a:t>21.04.15</a:t>
            </a:fld>
            <a:endParaRPr lang="de-DE"/>
          </a:p>
        </p:txBody>
      </p:sp>
      <p:sp>
        <p:nvSpPr>
          <p:cNvPr id="6" name="Footer Placeholder 5"/>
          <p:cNvSpPr>
            <a:spLocks noGrp="1"/>
          </p:cNvSpPr>
          <p:nvPr>
            <p:ph type="ftr" sz="quarter" idx="11"/>
          </p:nvPr>
        </p:nvSpPr>
        <p:spPr/>
        <p:txBody>
          <a:bodyPr/>
          <a:lstStyle/>
          <a:p>
            <a:r>
              <a:rPr lang="de-DE" smtClean="0"/>
              <a:t>Unternehmensanwendungen | Martin Lorenz | SS2015</a:t>
            </a:r>
            <a:endParaRPr lang="de-DE"/>
          </a:p>
        </p:txBody>
      </p:sp>
      <p:sp>
        <p:nvSpPr>
          <p:cNvPr id="7" name="Slide Number Placeholder 6"/>
          <p:cNvSpPr>
            <a:spLocks noGrp="1"/>
          </p:cNvSpPr>
          <p:nvPr>
            <p:ph type="sldNum" sz="quarter" idx="12"/>
          </p:nvPr>
        </p:nvSpPr>
        <p:spPr/>
        <p:txBody>
          <a:bodyPr/>
          <a:lstStyle/>
          <a:p>
            <a:fld id="{A3297A5F-47A3-A44F-B74D-96B988149BB2}"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e-DE"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Click to edit Master text styles</a:t>
            </a:r>
          </a:p>
        </p:txBody>
      </p:sp>
      <p:sp>
        <p:nvSpPr>
          <p:cNvPr id="5" name="Date Placeholder 4"/>
          <p:cNvSpPr>
            <a:spLocks noGrp="1"/>
          </p:cNvSpPr>
          <p:nvPr>
            <p:ph type="dt" sz="half" idx="10"/>
          </p:nvPr>
        </p:nvSpPr>
        <p:spPr/>
        <p:txBody>
          <a:bodyPr/>
          <a:lstStyle/>
          <a:p>
            <a:fld id="{A2F3DDBD-81E0-C848-97C3-2354E9D65721}" type="datetime1">
              <a:rPr lang="de-DE" smtClean="0"/>
              <a:t>21.04.15</a:t>
            </a:fld>
            <a:endParaRPr lang="de-DE"/>
          </a:p>
        </p:txBody>
      </p:sp>
      <p:sp>
        <p:nvSpPr>
          <p:cNvPr id="6" name="Footer Placeholder 5"/>
          <p:cNvSpPr>
            <a:spLocks noGrp="1"/>
          </p:cNvSpPr>
          <p:nvPr>
            <p:ph type="ftr" sz="quarter" idx="11"/>
          </p:nvPr>
        </p:nvSpPr>
        <p:spPr/>
        <p:txBody>
          <a:bodyPr/>
          <a:lstStyle/>
          <a:p>
            <a:r>
              <a:rPr lang="de-DE" smtClean="0"/>
              <a:t>Unternehmensanwendungen | Martin Lorenz | SS2015</a:t>
            </a:r>
            <a:endParaRPr lang="de-DE"/>
          </a:p>
        </p:txBody>
      </p:sp>
      <p:sp>
        <p:nvSpPr>
          <p:cNvPr id="7" name="Slide Number Placeholder 6"/>
          <p:cNvSpPr>
            <a:spLocks noGrp="1"/>
          </p:cNvSpPr>
          <p:nvPr>
            <p:ph type="sldNum" sz="quarter" idx="12"/>
          </p:nvPr>
        </p:nvSpPr>
        <p:spPr/>
        <p:txBody>
          <a:bodyPr/>
          <a:lstStyle/>
          <a:p>
            <a:fld id="{A3297A5F-47A3-A44F-B74D-96B988149BB2}"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Click to edit Master title style</a:t>
            </a:r>
            <a:endParaRPr lang="de-D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E45D02-318B-F645-AED2-22A5FED36D91}" type="datetime1">
              <a:rPr lang="de-DE" smtClean="0"/>
              <a:t>21.04.15</a:t>
            </a:fld>
            <a:endParaRPr lang="de-D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Unternehmensanwendungen | Martin Lorenz | SS2015</a:t>
            </a:r>
            <a:endParaRPr lang="de-D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297A5F-47A3-A44F-B74D-96B988149BB2}"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xml.rels><?xml version="1.0" encoding="UTF-8" standalone="yes"?>
<Relationships xmlns="http://schemas.openxmlformats.org/package/2006/relationships"><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50" Type="http://schemas.openxmlformats.org/officeDocument/2006/relationships/image" Target="../media/image49.png"/><Relationship Id="rId51" Type="http://schemas.openxmlformats.org/officeDocument/2006/relationships/image" Target="../media/image50.png"/><Relationship Id="rId52" Type="http://schemas.openxmlformats.org/officeDocument/2006/relationships/image" Target="../media/image51.png"/><Relationship Id="rId53" Type="http://schemas.openxmlformats.org/officeDocument/2006/relationships/image" Target="../media/image52.png"/><Relationship Id="rId40" Type="http://schemas.openxmlformats.org/officeDocument/2006/relationships/image" Target="../media/image39.png"/><Relationship Id="rId41" Type="http://schemas.openxmlformats.org/officeDocument/2006/relationships/image" Target="../media/image40.png"/><Relationship Id="rId42" Type="http://schemas.openxmlformats.org/officeDocument/2006/relationships/image" Target="../media/image41.png"/><Relationship Id="rId43" Type="http://schemas.openxmlformats.org/officeDocument/2006/relationships/image" Target="../media/image42.png"/><Relationship Id="rId44" Type="http://schemas.openxmlformats.org/officeDocument/2006/relationships/image" Target="../media/image43.png"/><Relationship Id="rId45" Type="http://schemas.openxmlformats.org/officeDocument/2006/relationships/image" Target="../media/image44.png"/><Relationship Id="rId46" Type="http://schemas.openxmlformats.org/officeDocument/2006/relationships/image" Target="../media/image45.png"/><Relationship Id="rId47" Type="http://schemas.openxmlformats.org/officeDocument/2006/relationships/image" Target="../media/image46.png"/><Relationship Id="rId48" Type="http://schemas.openxmlformats.org/officeDocument/2006/relationships/image" Target="../media/image47.png"/><Relationship Id="rId49"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30" Type="http://schemas.openxmlformats.org/officeDocument/2006/relationships/image" Target="../media/image29.png"/><Relationship Id="rId31" Type="http://schemas.openxmlformats.org/officeDocument/2006/relationships/image" Target="../media/image30.png"/><Relationship Id="rId32" Type="http://schemas.openxmlformats.org/officeDocument/2006/relationships/image" Target="../media/image31.png"/><Relationship Id="rId33" Type="http://schemas.openxmlformats.org/officeDocument/2006/relationships/image" Target="../media/image32.png"/><Relationship Id="rId34" Type="http://schemas.openxmlformats.org/officeDocument/2006/relationships/image" Target="../media/image33.png"/><Relationship Id="rId35" Type="http://schemas.openxmlformats.org/officeDocument/2006/relationships/image" Target="../media/image34.png"/><Relationship Id="rId36" Type="http://schemas.openxmlformats.org/officeDocument/2006/relationships/image" Target="../media/image35.png"/><Relationship Id="rId37" Type="http://schemas.openxmlformats.org/officeDocument/2006/relationships/image" Target="../media/image36.png"/><Relationship Id="rId38" Type="http://schemas.openxmlformats.org/officeDocument/2006/relationships/image" Target="../media/image37.png"/><Relationship Id="rId39" Type="http://schemas.openxmlformats.org/officeDocument/2006/relationships/image" Target="../media/image3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 Id="rId25" Type="http://schemas.openxmlformats.org/officeDocument/2006/relationships/image" Target="../media/image24.png"/><Relationship Id="rId26" Type="http://schemas.openxmlformats.org/officeDocument/2006/relationships/image" Target="../media/image25.png"/><Relationship Id="rId27" Type="http://schemas.openxmlformats.org/officeDocument/2006/relationships/image" Target="../media/image26.png"/><Relationship Id="rId28" Type="http://schemas.openxmlformats.org/officeDocument/2006/relationships/image" Target="../media/image27.png"/><Relationship Id="rId29" Type="http://schemas.openxmlformats.org/officeDocument/2006/relationships/image" Target="../media/image28.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dirty="0" smtClean="0"/>
              <a:t>Beispiele für Enterprise </a:t>
            </a:r>
            <a:r>
              <a:rPr lang="de-DE" dirty="0"/>
              <a:t>A</a:t>
            </a:r>
            <a:r>
              <a:rPr lang="de-DE" dirty="0" smtClean="0"/>
              <a:t>nwendungen</a:t>
            </a:r>
            <a:endParaRPr lang="de-DE" dirty="0"/>
          </a:p>
        </p:txBody>
      </p:sp>
      <p:sp>
        <p:nvSpPr>
          <p:cNvPr id="3" name="Subtitle 2"/>
          <p:cNvSpPr>
            <a:spLocks noGrp="1"/>
          </p:cNvSpPr>
          <p:nvPr>
            <p:ph type="subTitle" idx="1"/>
          </p:nvPr>
        </p:nvSpPr>
        <p:spPr/>
        <p:txBody>
          <a:bodyPr>
            <a:normAutofit/>
          </a:bodyPr>
          <a:lstStyle/>
          <a:p>
            <a:endParaRPr lang="de-DE" sz="1400" dirty="0"/>
          </a:p>
        </p:txBody>
      </p:sp>
      <p:sp>
        <p:nvSpPr>
          <p:cNvPr id="4" name="Slide Number Placeholder 3"/>
          <p:cNvSpPr>
            <a:spLocks noGrp="1"/>
          </p:cNvSpPr>
          <p:nvPr>
            <p:ph type="sldNum" sz="quarter" idx="12"/>
          </p:nvPr>
        </p:nvSpPr>
        <p:spPr/>
        <p:txBody>
          <a:bodyPr/>
          <a:lstStyle/>
          <a:p>
            <a:fld id="{A3297A5F-47A3-A44F-B74D-96B988149BB2}" type="slidenum">
              <a:rPr lang="de-DE" smtClean="0"/>
              <a:pPr/>
              <a:t>1</a:t>
            </a:fld>
            <a:endParaRPr lang="de-DE"/>
          </a:p>
        </p:txBody>
      </p:sp>
      <p:sp>
        <p:nvSpPr>
          <p:cNvPr id="5" name="Footer Placeholder 3"/>
          <p:cNvSpPr>
            <a:spLocks noGrp="1"/>
          </p:cNvSpPr>
          <p:nvPr>
            <p:ph type="ftr" sz="quarter" idx="11"/>
          </p:nvPr>
        </p:nvSpPr>
        <p:spPr>
          <a:xfrm>
            <a:off x="685800" y="6356350"/>
            <a:ext cx="7772400" cy="365125"/>
          </a:xfrm>
        </p:spPr>
        <p:txBody>
          <a:bodyPr/>
          <a:lstStyle/>
          <a:p>
            <a:r>
              <a:rPr lang="en-US" smtClean="0"/>
              <a:t>Unternehmensanwendungen | Martin Lorenz | SS2015</a:t>
            </a:r>
            <a:endParaRPr lang="de-DE"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pPr algn="l"/>
            <a:r>
              <a:rPr lang="de-DE" sz="3600" dirty="0" err="1" smtClean="0"/>
              <a:t>Make-to-Stock</a:t>
            </a:r>
            <a:r>
              <a:rPr lang="de-DE" sz="3600" dirty="0" smtClean="0"/>
              <a:t> </a:t>
            </a:r>
            <a:r>
              <a:rPr lang="de-DE" sz="3600" dirty="0" err="1" smtClean="0"/>
              <a:t>Production</a:t>
            </a:r>
            <a:r>
              <a:rPr lang="de-DE" sz="3600" dirty="0" smtClean="0"/>
              <a:t> - </a:t>
            </a:r>
            <a:r>
              <a:rPr lang="de-DE" sz="3600" dirty="0" err="1" smtClean="0"/>
              <a:t>Workflow</a:t>
            </a:r>
            <a:endParaRPr lang="de-DE" sz="3600" dirty="0"/>
          </a:p>
        </p:txBody>
      </p:sp>
      <p:pic>
        <p:nvPicPr>
          <p:cNvPr id="5" name="Picture 8" descr="145_EN_US"/>
          <p:cNvPicPr>
            <a:picLocks noGrp="1" noChangeAspect="1" noChangeArrowheads="1"/>
          </p:cNvPicPr>
          <p:nvPr>
            <p:ph idx="1"/>
          </p:nvPr>
        </p:nvPicPr>
        <p:blipFill>
          <a:blip r:embed="rId2"/>
          <a:srcRect t="26464"/>
          <a:stretch>
            <a:fillRect/>
          </a:stretch>
        </p:blipFill>
        <p:spPr bwMode="auto">
          <a:xfrm>
            <a:off x="793359" y="1202851"/>
            <a:ext cx="7493570" cy="5369577"/>
          </a:xfrm>
          <a:noFill/>
          <a:ln/>
        </p:spPr>
      </p:pic>
      <p:sp>
        <p:nvSpPr>
          <p:cNvPr id="6" name="Slide Number Placeholder 5"/>
          <p:cNvSpPr>
            <a:spLocks noGrp="1"/>
          </p:cNvSpPr>
          <p:nvPr>
            <p:ph type="sldNum" sz="quarter" idx="12"/>
          </p:nvPr>
        </p:nvSpPr>
        <p:spPr/>
        <p:txBody>
          <a:bodyPr/>
          <a:lstStyle/>
          <a:p>
            <a:fld id="{A3297A5F-47A3-A44F-B74D-96B988149BB2}" type="slidenum">
              <a:rPr lang="de-DE" smtClean="0"/>
              <a:pPr/>
              <a:t>10</a:t>
            </a:fld>
            <a:endParaRPr lang="de-DE"/>
          </a:p>
        </p:txBody>
      </p:sp>
      <p:sp>
        <p:nvSpPr>
          <p:cNvPr id="2" name="Fußzeilenplatzhalter 1"/>
          <p:cNvSpPr>
            <a:spLocks noGrp="1"/>
          </p:cNvSpPr>
          <p:nvPr>
            <p:ph type="ftr" sz="quarter" idx="11"/>
          </p:nvPr>
        </p:nvSpPr>
        <p:spPr/>
        <p:txBody>
          <a:bodyPr/>
          <a:lstStyle/>
          <a:p>
            <a:r>
              <a:rPr lang="de-DE" smtClean="0"/>
              <a:t>Unternehmensanwendungen | Martin Lorenz | SS2015</a:t>
            </a:r>
            <a:endParaRPr lang="de-DE"/>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de-DE" sz="3600" dirty="0" err="1" smtClean="0"/>
              <a:t>Sale-from-Stock</a:t>
            </a:r>
            <a:r>
              <a:rPr lang="de-DE" sz="3600" dirty="0" smtClean="0"/>
              <a:t> - Einordnung</a:t>
            </a:r>
            <a:endParaRPr lang="de-DE" sz="3600" dirty="0"/>
          </a:p>
        </p:txBody>
      </p:sp>
      <p:pic>
        <p:nvPicPr>
          <p:cNvPr id="4" name="Picture 3"/>
          <p:cNvPicPr>
            <a:picLocks noChangeAspect="1"/>
          </p:cNvPicPr>
          <p:nvPr/>
        </p:nvPicPr>
        <p:blipFill>
          <a:blip r:embed="rId2">
            <a:alphaModFix amt="10000"/>
          </a:blip>
          <a:stretch>
            <a:fillRect/>
          </a:stretch>
        </p:blipFill>
        <p:spPr>
          <a:xfrm>
            <a:off x="3441664" y="3037417"/>
            <a:ext cx="1966424" cy="1682747"/>
          </a:xfrm>
          <a:prstGeom prst="rect">
            <a:avLst/>
          </a:prstGeom>
        </p:spPr>
      </p:pic>
      <p:sp>
        <p:nvSpPr>
          <p:cNvPr id="5" name="TextBox 4"/>
          <p:cNvSpPr txBox="1"/>
          <p:nvPr/>
        </p:nvSpPr>
        <p:spPr>
          <a:xfrm>
            <a:off x="793742" y="3224271"/>
            <a:ext cx="920752" cy="276999"/>
          </a:xfrm>
          <a:prstGeom prst="rect">
            <a:avLst/>
          </a:prstGeom>
          <a:noFill/>
        </p:spPr>
        <p:txBody>
          <a:bodyPr wrap="square" rtlCol="0">
            <a:spAutoFit/>
          </a:bodyPr>
          <a:lstStyle/>
          <a:p>
            <a:r>
              <a:rPr lang="de-DE" sz="1200" dirty="0" smtClean="0"/>
              <a:t>Ressourcen</a:t>
            </a:r>
            <a:endParaRPr lang="de-DE" sz="1200" dirty="0"/>
          </a:p>
        </p:txBody>
      </p:sp>
      <p:sp>
        <p:nvSpPr>
          <p:cNvPr id="6" name="TextBox 5"/>
          <p:cNvSpPr txBox="1"/>
          <p:nvPr/>
        </p:nvSpPr>
        <p:spPr>
          <a:xfrm>
            <a:off x="6714072" y="3710016"/>
            <a:ext cx="800106" cy="276999"/>
          </a:xfrm>
          <a:prstGeom prst="rect">
            <a:avLst/>
          </a:prstGeom>
          <a:noFill/>
        </p:spPr>
        <p:txBody>
          <a:bodyPr wrap="square" rtlCol="0">
            <a:spAutoFit/>
          </a:bodyPr>
          <a:lstStyle/>
          <a:p>
            <a:r>
              <a:rPr lang="de-DE" sz="1200" dirty="0" smtClean="0"/>
              <a:t>Produkt A</a:t>
            </a:r>
            <a:endParaRPr lang="de-DE" sz="1200" dirty="0"/>
          </a:p>
        </p:txBody>
      </p:sp>
      <p:sp>
        <p:nvSpPr>
          <p:cNvPr id="7" name="Rounded Rectangle 6"/>
          <p:cNvSpPr/>
          <p:nvPr/>
        </p:nvSpPr>
        <p:spPr>
          <a:xfrm>
            <a:off x="620617" y="2868099"/>
            <a:ext cx="1744139" cy="2222500"/>
          </a:xfrm>
          <a:prstGeom prst="roundRect">
            <a:avLst/>
          </a:prstGeom>
          <a:noFill/>
          <a:ln>
            <a:solidFill>
              <a:srgbClr val="000000"/>
            </a:solidFill>
          </a:ln>
        </p:spPr>
        <p:style>
          <a:lnRef idx="2">
            <a:schemeClr val="accent1"/>
          </a:lnRef>
          <a:fillRef idx="1">
            <a:schemeClr val="lt1"/>
          </a:fillRef>
          <a:effectRef idx="0">
            <a:schemeClr val="accent1"/>
          </a:effectRef>
          <a:fontRef idx="minor">
            <a:schemeClr val="dk1"/>
          </a:fontRef>
        </p:style>
        <p:txBody>
          <a:bodyPr rtlCol="0" anchor="t"/>
          <a:lstStyle/>
          <a:p>
            <a:pPr algn="ctr"/>
            <a:r>
              <a:rPr lang="de-DE" sz="1600" b="1" dirty="0" smtClean="0"/>
              <a:t>Zulieferermarkt</a:t>
            </a:r>
            <a:endParaRPr lang="de-DE" sz="1600" b="1" dirty="0"/>
          </a:p>
        </p:txBody>
      </p:sp>
      <p:sp>
        <p:nvSpPr>
          <p:cNvPr id="8" name="TextBox 7"/>
          <p:cNvSpPr txBox="1"/>
          <p:nvPr/>
        </p:nvSpPr>
        <p:spPr>
          <a:xfrm>
            <a:off x="1073138" y="3598914"/>
            <a:ext cx="920752" cy="276999"/>
          </a:xfrm>
          <a:prstGeom prst="rect">
            <a:avLst/>
          </a:prstGeom>
          <a:noFill/>
        </p:spPr>
        <p:txBody>
          <a:bodyPr wrap="square" rtlCol="0">
            <a:spAutoFit/>
          </a:bodyPr>
          <a:lstStyle/>
          <a:p>
            <a:r>
              <a:rPr lang="de-DE" sz="1200" dirty="0" smtClean="0"/>
              <a:t>Ressourcen</a:t>
            </a:r>
            <a:endParaRPr lang="de-DE" sz="1200" dirty="0"/>
          </a:p>
        </p:txBody>
      </p:sp>
      <p:sp>
        <p:nvSpPr>
          <p:cNvPr id="9" name="TextBox 8"/>
          <p:cNvSpPr txBox="1"/>
          <p:nvPr/>
        </p:nvSpPr>
        <p:spPr>
          <a:xfrm>
            <a:off x="1406518" y="4179511"/>
            <a:ext cx="920752" cy="276999"/>
          </a:xfrm>
          <a:prstGeom prst="rect">
            <a:avLst/>
          </a:prstGeom>
          <a:noFill/>
        </p:spPr>
        <p:txBody>
          <a:bodyPr wrap="square" rtlCol="0">
            <a:spAutoFit/>
          </a:bodyPr>
          <a:lstStyle/>
          <a:p>
            <a:r>
              <a:rPr lang="de-DE" sz="1200" dirty="0" smtClean="0"/>
              <a:t>Ressourcen</a:t>
            </a:r>
            <a:endParaRPr lang="de-DE" sz="1200" dirty="0"/>
          </a:p>
        </p:txBody>
      </p:sp>
      <p:sp>
        <p:nvSpPr>
          <p:cNvPr id="10" name="TextBox 9"/>
          <p:cNvSpPr txBox="1"/>
          <p:nvPr/>
        </p:nvSpPr>
        <p:spPr>
          <a:xfrm>
            <a:off x="730244" y="3898516"/>
            <a:ext cx="920752" cy="276999"/>
          </a:xfrm>
          <a:prstGeom prst="rect">
            <a:avLst/>
          </a:prstGeom>
          <a:noFill/>
        </p:spPr>
        <p:txBody>
          <a:bodyPr wrap="square" rtlCol="0">
            <a:spAutoFit/>
          </a:bodyPr>
          <a:lstStyle/>
          <a:p>
            <a:r>
              <a:rPr lang="de-DE" sz="1200" dirty="0" smtClean="0"/>
              <a:t>Ressourcen</a:t>
            </a:r>
            <a:endParaRPr lang="de-DE" sz="1200" dirty="0"/>
          </a:p>
        </p:txBody>
      </p:sp>
      <p:sp>
        <p:nvSpPr>
          <p:cNvPr id="11" name="TextBox 10"/>
          <p:cNvSpPr txBox="1"/>
          <p:nvPr/>
        </p:nvSpPr>
        <p:spPr>
          <a:xfrm>
            <a:off x="733413" y="4476756"/>
            <a:ext cx="920752" cy="276999"/>
          </a:xfrm>
          <a:prstGeom prst="rect">
            <a:avLst/>
          </a:prstGeom>
          <a:noFill/>
        </p:spPr>
        <p:txBody>
          <a:bodyPr wrap="square" rtlCol="0">
            <a:spAutoFit/>
          </a:bodyPr>
          <a:lstStyle/>
          <a:p>
            <a:r>
              <a:rPr lang="de-DE" sz="1200" dirty="0" smtClean="0"/>
              <a:t>Ressourcen</a:t>
            </a:r>
            <a:endParaRPr lang="de-DE" sz="1200" dirty="0"/>
          </a:p>
        </p:txBody>
      </p:sp>
      <p:sp>
        <p:nvSpPr>
          <p:cNvPr id="12" name="Rounded Rectangle 11"/>
          <p:cNvSpPr/>
          <p:nvPr/>
        </p:nvSpPr>
        <p:spPr>
          <a:xfrm>
            <a:off x="6523579" y="2868099"/>
            <a:ext cx="1543052" cy="2222500"/>
          </a:xfrm>
          <a:prstGeom prst="roundRect">
            <a:avLst/>
          </a:prstGeom>
          <a:noFill/>
          <a:ln>
            <a:solidFill>
              <a:srgbClr val="000000"/>
            </a:solidFill>
          </a:ln>
        </p:spPr>
        <p:style>
          <a:lnRef idx="2">
            <a:schemeClr val="accent1"/>
          </a:lnRef>
          <a:fillRef idx="1">
            <a:schemeClr val="lt1"/>
          </a:fillRef>
          <a:effectRef idx="0">
            <a:schemeClr val="accent1"/>
          </a:effectRef>
          <a:fontRef idx="minor">
            <a:schemeClr val="dk1"/>
          </a:fontRef>
        </p:style>
        <p:txBody>
          <a:bodyPr rtlCol="0" anchor="t"/>
          <a:lstStyle/>
          <a:p>
            <a:pPr algn="ctr"/>
            <a:r>
              <a:rPr lang="de-DE" sz="1600" b="1" dirty="0" smtClean="0"/>
              <a:t>Kundenmarkt</a:t>
            </a:r>
            <a:endParaRPr lang="de-DE" sz="1600" b="1" dirty="0"/>
          </a:p>
        </p:txBody>
      </p:sp>
      <p:sp>
        <p:nvSpPr>
          <p:cNvPr id="13" name="TextBox 12"/>
          <p:cNvSpPr txBox="1"/>
          <p:nvPr/>
        </p:nvSpPr>
        <p:spPr>
          <a:xfrm>
            <a:off x="6771219" y="4615255"/>
            <a:ext cx="800106" cy="276999"/>
          </a:xfrm>
          <a:prstGeom prst="rect">
            <a:avLst/>
          </a:prstGeom>
          <a:noFill/>
        </p:spPr>
        <p:txBody>
          <a:bodyPr wrap="square" rtlCol="0">
            <a:spAutoFit/>
          </a:bodyPr>
          <a:lstStyle/>
          <a:p>
            <a:r>
              <a:rPr lang="de-DE" sz="1200" dirty="0" smtClean="0"/>
              <a:t>Produkt D</a:t>
            </a:r>
            <a:endParaRPr lang="de-DE" sz="1200" dirty="0"/>
          </a:p>
        </p:txBody>
      </p:sp>
      <p:sp>
        <p:nvSpPr>
          <p:cNvPr id="14" name="TextBox 13"/>
          <p:cNvSpPr txBox="1"/>
          <p:nvPr/>
        </p:nvSpPr>
        <p:spPr>
          <a:xfrm>
            <a:off x="7018872" y="4014816"/>
            <a:ext cx="800106" cy="276999"/>
          </a:xfrm>
          <a:prstGeom prst="rect">
            <a:avLst/>
          </a:prstGeom>
          <a:noFill/>
        </p:spPr>
        <p:txBody>
          <a:bodyPr wrap="square" rtlCol="0">
            <a:spAutoFit/>
          </a:bodyPr>
          <a:lstStyle/>
          <a:p>
            <a:r>
              <a:rPr lang="de-DE" sz="1200" dirty="0" smtClean="0"/>
              <a:t>Produkt E</a:t>
            </a:r>
            <a:endParaRPr lang="de-DE" sz="1200" dirty="0"/>
          </a:p>
        </p:txBody>
      </p:sp>
      <p:sp>
        <p:nvSpPr>
          <p:cNvPr id="15" name="TextBox 14"/>
          <p:cNvSpPr txBox="1"/>
          <p:nvPr/>
        </p:nvSpPr>
        <p:spPr>
          <a:xfrm>
            <a:off x="7266525" y="3501270"/>
            <a:ext cx="800106" cy="276999"/>
          </a:xfrm>
          <a:prstGeom prst="rect">
            <a:avLst/>
          </a:prstGeom>
          <a:noFill/>
        </p:spPr>
        <p:txBody>
          <a:bodyPr wrap="square" rtlCol="0">
            <a:spAutoFit/>
          </a:bodyPr>
          <a:lstStyle/>
          <a:p>
            <a:r>
              <a:rPr lang="de-DE" sz="1200" dirty="0" smtClean="0"/>
              <a:t>Produkt C</a:t>
            </a:r>
            <a:endParaRPr lang="de-DE" sz="1200" dirty="0"/>
          </a:p>
        </p:txBody>
      </p:sp>
      <p:sp>
        <p:nvSpPr>
          <p:cNvPr id="16" name="TextBox 15"/>
          <p:cNvSpPr txBox="1"/>
          <p:nvPr/>
        </p:nvSpPr>
        <p:spPr>
          <a:xfrm>
            <a:off x="7323672" y="4319616"/>
            <a:ext cx="800106" cy="276999"/>
          </a:xfrm>
          <a:prstGeom prst="rect">
            <a:avLst/>
          </a:prstGeom>
          <a:noFill/>
        </p:spPr>
        <p:txBody>
          <a:bodyPr wrap="square" rtlCol="0">
            <a:spAutoFit/>
          </a:bodyPr>
          <a:lstStyle/>
          <a:p>
            <a:r>
              <a:rPr lang="de-DE" sz="1200" dirty="0" smtClean="0"/>
              <a:t>Produkt F</a:t>
            </a:r>
            <a:endParaRPr lang="de-DE" sz="1200" dirty="0"/>
          </a:p>
        </p:txBody>
      </p:sp>
      <p:sp>
        <p:nvSpPr>
          <p:cNvPr id="17" name="TextBox 16"/>
          <p:cNvSpPr txBox="1"/>
          <p:nvPr/>
        </p:nvSpPr>
        <p:spPr>
          <a:xfrm>
            <a:off x="6618819" y="3224271"/>
            <a:ext cx="800106" cy="276999"/>
          </a:xfrm>
          <a:prstGeom prst="rect">
            <a:avLst/>
          </a:prstGeom>
          <a:noFill/>
        </p:spPr>
        <p:txBody>
          <a:bodyPr wrap="square" rtlCol="0">
            <a:spAutoFit/>
          </a:bodyPr>
          <a:lstStyle/>
          <a:p>
            <a:r>
              <a:rPr lang="de-DE" sz="1200" dirty="0" smtClean="0"/>
              <a:t>Produkt B</a:t>
            </a:r>
            <a:endParaRPr lang="de-DE" sz="1200" dirty="0"/>
          </a:p>
        </p:txBody>
      </p:sp>
      <p:sp>
        <p:nvSpPr>
          <p:cNvPr id="18" name="Rounded Rectangle 17"/>
          <p:cNvSpPr/>
          <p:nvPr/>
        </p:nvSpPr>
        <p:spPr>
          <a:xfrm>
            <a:off x="3310746" y="2868099"/>
            <a:ext cx="2213755" cy="2222499"/>
          </a:xfrm>
          <a:prstGeom prst="roundRect">
            <a:avLst/>
          </a:prstGeom>
          <a:noFill/>
          <a:ln>
            <a:solidFill>
              <a:srgbClr val="000000"/>
            </a:solidFill>
          </a:ln>
        </p:spPr>
        <p:style>
          <a:lnRef idx="2">
            <a:schemeClr val="accent1"/>
          </a:lnRef>
          <a:fillRef idx="1">
            <a:schemeClr val="lt1"/>
          </a:fillRef>
          <a:effectRef idx="0">
            <a:schemeClr val="accent1"/>
          </a:effectRef>
          <a:fontRef idx="minor">
            <a:schemeClr val="dk1"/>
          </a:fontRef>
        </p:style>
        <p:txBody>
          <a:bodyPr rtlCol="0" anchor="t"/>
          <a:lstStyle/>
          <a:p>
            <a:pPr algn="ctr"/>
            <a:r>
              <a:rPr lang="de-DE" sz="1600" b="1" dirty="0" smtClean="0"/>
              <a:t>Unternehmung</a:t>
            </a:r>
            <a:endParaRPr lang="de-DE" sz="1600" b="1" dirty="0"/>
          </a:p>
        </p:txBody>
      </p:sp>
      <p:sp>
        <p:nvSpPr>
          <p:cNvPr id="19" name="TextBox 18"/>
          <p:cNvSpPr txBox="1"/>
          <p:nvPr/>
        </p:nvSpPr>
        <p:spPr>
          <a:xfrm>
            <a:off x="3310746" y="3725354"/>
            <a:ext cx="2213755" cy="307777"/>
          </a:xfrm>
          <a:prstGeom prst="rect">
            <a:avLst/>
          </a:prstGeom>
          <a:noFill/>
        </p:spPr>
        <p:txBody>
          <a:bodyPr wrap="square" rtlCol="0">
            <a:spAutoFit/>
          </a:bodyPr>
          <a:lstStyle/>
          <a:p>
            <a:pPr algn="ctr"/>
            <a:r>
              <a:rPr lang="de-DE" sz="1400" b="1" dirty="0" smtClean="0"/>
              <a:t>Wertschöpfung</a:t>
            </a:r>
            <a:endParaRPr lang="de-DE" sz="1400" b="1" dirty="0"/>
          </a:p>
        </p:txBody>
      </p:sp>
      <p:sp>
        <p:nvSpPr>
          <p:cNvPr id="20" name="Curved Up Arrow 19"/>
          <p:cNvSpPr/>
          <p:nvPr/>
        </p:nvSpPr>
        <p:spPr>
          <a:xfrm>
            <a:off x="3672419" y="3969110"/>
            <a:ext cx="1566333" cy="529732"/>
          </a:xfrm>
          <a:prstGeom prst="curvedUpArrow">
            <a:avLst/>
          </a:prstGeom>
          <a:ln>
            <a:solidFill>
              <a:srgbClr val="0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solidFill>
                <a:schemeClr val="tx1"/>
              </a:solidFill>
            </a:endParaRPr>
          </a:p>
        </p:txBody>
      </p:sp>
      <p:sp>
        <p:nvSpPr>
          <p:cNvPr id="21" name="Curved Up Arrow 20"/>
          <p:cNvSpPr/>
          <p:nvPr/>
        </p:nvSpPr>
        <p:spPr>
          <a:xfrm rot="10800000">
            <a:off x="3598334" y="3301452"/>
            <a:ext cx="1576917" cy="529732"/>
          </a:xfrm>
          <a:prstGeom prst="curvedUpArrow">
            <a:avLst/>
          </a:prstGeom>
          <a:ln>
            <a:solidFill>
              <a:srgbClr val="0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solidFill>
                <a:schemeClr val="tx1"/>
              </a:solidFill>
            </a:endParaRPr>
          </a:p>
        </p:txBody>
      </p:sp>
      <p:sp>
        <p:nvSpPr>
          <p:cNvPr id="22" name="Pentagon 21"/>
          <p:cNvSpPr/>
          <p:nvPr/>
        </p:nvSpPr>
        <p:spPr>
          <a:xfrm>
            <a:off x="457201" y="2360082"/>
            <a:ext cx="2482958" cy="2942167"/>
          </a:xfrm>
          <a:prstGeom prst="homePlate">
            <a:avLst>
              <a:gd name="adj" fmla="val 30302"/>
            </a:avLst>
          </a:prstGeom>
          <a:noFill/>
          <a:ln>
            <a:solidFill>
              <a:srgbClr val="000000"/>
            </a:solidFill>
          </a:ln>
        </p:spPr>
        <p:style>
          <a:lnRef idx="2">
            <a:schemeClr val="accent1"/>
          </a:lnRef>
          <a:fillRef idx="1">
            <a:schemeClr val="lt1"/>
          </a:fillRef>
          <a:effectRef idx="0">
            <a:schemeClr val="accent1"/>
          </a:effectRef>
          <a:fontRef idx="minor">
            <a:schemeClr val="dk1"/>
          </a:fontRef>
        </p:style>
        <p:txBody>
          <a:bodyPr rtlCol="0" anchor="t"/>
          <a:lstStyle/>
          <a:p>
            <a:pPr algn="ctr"/>
            <a:r>
              <a:rPr lang="de-DE" dirty="0" smtClean="0"/>
              <a:t>Beschaffung</a:t>
            </a:r>
            <a:endParaRPr lang="de-DE" dirty="0"/>
          </a:p>
        </p:txBody>
      </p:sp>
      <p:sp>
        <p:nvSpPr>
          <p:cNvPr id="23" name="Chevron 22"/>
          <p:cNvSpPr/>
          <p:nvPr/>
        </p:nvSpPr>
        <p:spPr>
          <a:xfrm>
            <a:off x="2381250" y="2360082"/>
            <a:ext cx="3862917" cy="2942167"/>
          </a:xfrm>
          <a:prstGeom prst="chevron">
            <a:avLst>
              <a:gd name="adj" fmla="val 25758"/>
            </a:avLst>
          </a:prstGeom>
          <a:noFill/>
          <a:ln>
            <a:solidFill>
              <a:srgbClr val="000000"/>
            </a:solidFill>
          </a:ln>
        </p:spPr>
        <p:style>
          <a:lnRef idx="2">
            <a:schemeClr val="accent1"/>
          </a:lnRef>
          <a:fillRef idx="1">
            <a:schemeClr val="lt1"/>
          </a:fillRef>
          <a:effectRef idx="0">
            <a:schemeClr val="accent1"/>
          </a:effectRef>
          <a:fontRef idx="minor">
            <a:schemeClr val="dk1"/>
          </a:fontRef>
        </p:style>
        <p:txBody>
          <a:bodyPr rtlCol="0" anchor="t"/>
          <a:lstStyle/>
          <a:p>
            <a:pPr algn="ctr"/>
            <a:r>
              <a:rPr lang="de-DE" dirty="0" smtClean="0">
                <a:solidFill>
                  <a:schemeClr val="tx1"/>
                </a:solidFill>
              </a:rPr>
              <a:t>Produktion</a:t>
            </a:r>
            <a:endParaRPr lang="de-DE" dirty="0">
              <a:solidFill>
                <a:schemeClr val="tx1"/>
              </a:solidFill>
            </a:endParaRPr>
          </a:p>
        </p:txBody>
      </p:sp>
      <p:sp>
        <p:nvSpPr>
          <p:cNvPr id="24" name="Chevron 23"/>
          <p:cNvSpPr/>
          <p:nvPr/>
        </p:nvSpPr>
        <p:spPr>
          <a:xfrm>
            <a:off x="5683245" y="2360449"/>
            <a:ext cx="3153838" cy="2942167"/>
          </a:xfrm>
          <a:prstGeom prst="chevron">
            <a:avLst>
              <a:gd name="adj" fmla="val 25379"/>
            </a:avLst>
          </a:prstGeom>
          <a:noFill/>
          <a:ln>
            <a:solidFill>
              <a:srgbClr val="000000"/>
            </a:solidFill>
          </a:ln>
        </p:spPr>
        <p:style>
          <a:lnRef idx="2">
            <a:schemeClr val="accent1"/>
          </a:lnRef>
          <a:fillRef idx="1">
            <a:schemeClr val="lt1"/>
          </a:fillRef>
          <a:effectRef idx="0">
            <a:schemeClr val="accent1"/>
          </a:effectRef>
          <a:fontRef idx="minor">
            <a:schemeClr val="dk1"/>
          </a:fontRef>
        </p:style>
        <p:txBody>
          <a:bodyPr rtlCol="0" anchor="t"/>
          <a:lstStyle/>
          <a:p>
            <a:pPr algn="ctr"/>
            <a:r>
              <a:rPr lang="de-DE" dirty="0" smtClean="0">
                <a:solidFill>
                  <a:schemeClr val="tx1"/>
                </a:solidFill>
              </a:rPr>
              <a:t>Vertrieb</a:t>
            </a:r>
            <a:endParaRPr lang="de-DE" dirty="0">
              <a:solidFill>
                <a:schemeClr val="tx1"/>
              </a:solidFill>
            </a:endParaRPr>
          </a:p>
        </p:txBody>
      </p:sp>
      <p:sp>
        <p:nvSpPr>
          <p:cNvPr id="26" name="Rounded Rectangle 25"/>
          <p:cNvSpPr/>
          <p:nvPr/>
        </p:nvSpPr>
        <p:spPr>
          <a:xfrm>
            <a:off x="4715569" y="2134683"/>
            <a:ext cx="2608103" cy="3287172"/>
          </a:xfrm>
          <a:prstGeom prst="roundRect">
            <a:avLst/>
          </a:prstGeom>
          <a:noFill/>
          <a:ln w="53975" cap="flat" cmpd="sng" algn="ctr">
            <a:solidFill>
              <a:schemeClr val="accent2"/>
            </a:solidFill>
            <a:prstDash val="solid"/>
            <a:round/>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
        <p:nvSpPr>
          <p:cNvPr id="25" name="Slide Number Placeholder 24"/>
          <p:cNvSpPr>
            <a:spLocks noGrp="1"/>
          </p:cNvSpPr>
          <p:nvPr>
            <p:ph type="sldNum" sz="quarter" idx="12"/>
          </p:nvPr>
        </p:nvSpPr>
        <p:spPr/>
        <p:txBody>
          <a:bodyPr/>
          <a:lstStyle/>
          <a:p>
            <a:fld id="{A3297A5F-47A3-A44F-B74D-96B988149BB2}" type="slidenum">
              <a:rPr lang="de-DE" smtClean="0"/>
              <a:pPr/>
              <a:t>11</a:t>
            </a:fld>
            <a:endParaRPr lang="de-DE"/>
          </a:p>
        </p:txBody>
      </p:sp>
      <p:sp>
        <p:nvSpPr>
          <p:cNvPr id="27" name="Footer Placeholder 3"/>
          <p:cNvSpPr>
            <a:spLocks noGrp="1"/>
          </p:cNvSpPr>
          <p:nvPr>
            <p:ph type="ftr" sz="quarter" idx="11"/>
          </p:nvPr>
        </p:nvSpPr>
        <p:spPr>
          <a:xfrm>
            <a:off x="685800" y="6356350"/>
            <a:ext cx="7772400" cy="365125"/>
          </a:xfrm>
        </p:spPr>
        <p:txBody>
          <a:bodyPr/>
          <a:lstStyle/>
          <a:p>
            <a:r>
              <a:rPr lang="en-US" smtClean="0"/>
              <a:t>Unternehmensanwendungen | Martin Lorenz | SS2015</a:t>
            </a:r>
            <a:endParaRPr lang="de-DE"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457200" y="1568879"/>
            <a:ext cx="8525724" cy="3683060"/>
          </a:xfrm>
          <a:prstGeom prst="rect">
            <a:avLst/>
          </a:prstGeom>
          <a:noFill/>
        </p:spPr>
        <p:txBody>
          <a:bodyPr wrap="square" rtlCol="0">
            <a:spAutoFit/>
          </a:bodyPr>
          <a:lstStyle/>
          <a:p>
            <a:pPr marL="268288" lvl="2" indent="0">
              <a:spcBef>
                <a:spcPts val="600"/>
              </a:spcBef>
              <a:spcAft>
                <a:spcPts val="300"/>
              </a:spcAft>
              <a:buNone/>
            </a:pPr>
            <a:r>
              <a:rPr lang="de-DE" dirty="0" smtClean="0"/>
              <a:t>Das </a:t>
            </a:r>
            <a:r>
              <a:rPr lang="de-DE" dirty="0" err="1" smtClean="0"/>
              <a:t>Sale-from-Stock</a:t>
            </a:r>
            <a:r>
              <a:rPr lang="de-DE" dirty="0" smtClean="0"/>
              <a:t> Szenario beschreibt der Standardprozess für Verkaufsvorgänge zwischen dem Unternehmen und seinen Kunden.</a:t>
            </a:r>
          </a:p>
          <a:p>
            <a:pPr marL="268288" lvl="2" indent="0">
              <a:spcBef>
                <a:spcPts val="600"/>
              </a:spcBef>
              <a:spcAft>
                <a:spcPts val="300"/>
              </a:spcAft>
              <a:buNone/>
            </a:pPr>
            <a:r>
              <a:rPr lang="de-DE" dirty="0" smtClean="0"/>
              <a:t>Der Prozess beinhaltet alle Aktivitäten von der Angebotserstellung über Kreditwürdigkeitscheck, Berechnung möglicher Discounts, Verfügbarkeitsprüfung, Erstellung der Versandbestätigung bis hin zur Rechnungsstellung und Bezahlung.</a:t>
            </a:r>
          </a:p>
          <a:p>
            <a:pPr marL="268288" lvl="2" indent="0">
              <a:spcBef>
                <a:spcPts val="600"/>
              </a:spcBef>
              <a:spcAft>
                <a:spcPts val="300"/>
              </a:spcAft>
              <a:buNone/>
            </a:pPr>
            <a:endParaRPr lang="de-DE" sz="1600" b="1" dirty="0" smtClean="0"/>
          </a:p>
          <a:p>
            <a:pPr marL="268288" lvl="2" indent="0">
              <a:spcBef>
                <a:spcPts val="600"/>
              </a:spcBef>
              <a:spcAft>
                <a:spcPts val="300"/>
              </a:spcAft>
              <a:buNone/>
            </a:pPr>
            <a:r>
              <a:rPr lang="en-US" sz="1600" b="1" dirty="0" smtClean="0"/>
              <a:t>Key process flows covered</a:t>
            </a:r>
          </a:p>
          <a:p>
            <a:pPr marL="268288" lvl="2" indent="0">
              <a:lnSpc>
                <a:spcPts val="1180"/>
              </a:lnSpc>
              <a:spcBef>
                <a:spcPts val="600"/>
              </a:spcBef>
              <a:spcAft>
                <a:spcPts val="300"/>
              </a:spcAft>
              <a:buFont typeface="Arial"/>
              <a:buChar char="•"/>
            </a:pPr>
            <a:r>
              <a:rPr lang="en-US" sz="1400" b="1" dirty="0" smtClean="0"/>
              <a:t> </a:t>
            </a:r>
            <a:r>
              <a:rPr lang="de-DE" sz="1400" dirty="0" smtClean="0"/>
              <a:t>A </a:t>
            </a:r>
            <a:r>
              <a:rPr lang="de-DE" sz="1400" dirty="0" err="1" smtClean="0"/>
              <a:t>sales</a:t>
            </a:r>
            <a:r>
              <a:rPr lang="de-DE" sz="1400" dirty="0" smtClean="0"/>
              <a:t> order </a:t>
            </a:r>
            <a:r>
              <a:rPr lang="de-DE" sz="1400" dirty="0" err="1" smtClean="0"/>
              <a:t>is</a:t>
            </a:r>
            <a:r>
              <a:rPr lang="de-DE" sz="1400" dirty="0" smtClean="0"/>
              <a:t> </a:t>
            </a:r>
            <a:r>
              <a:rPr lang="de-DE" sz="1400" dirty="0" err="1" smtClean="0"/>
              <a:t>entered</a:t>
            </a:r>
            <a:endParaRPr lang="de-DE" sz="1400" dirty="0" smtClean="0"/>
          </a:p>
          <a:p>
            <a:pPr marL="268288" lvl="2" indent="0">
              <a:lnSpc>
                <a:spcPts val="1180"/>
              </a:lnSpc>
              <a:spcBef>
                <a:spcPts val="600"/>
              </a:spcBef>
              <a:spcAft>
                <a:spcPts val="300"/>
              </a:spcAft>
              <a:buFont typeface="Arial"/>
              <a:buChar char="•"/>
            </a:pPr>
            <a:r>
              <a:rPr lang="de-DE" sz="1400" dirty="0" smtClean="0"/>
              <a:t> A delivery </a:t>
            </a:r>
            <a:r>
              <a:rPr lang="de-DE" sz="1400" dirty="0" err="1" smtClean="0"/>
              <a:t>is</a:t>
            </a:r>
            <a:r>
              <a:rPr lang="de-DE" sz="1400" dirty="0" smtClean="0"/>
              <a:t> </a:t>
            </a:r>
            <a:r>
              <a:rPr lang="de-DE" sz="1400" dirty="0" err="1" smtClean="0"/>
              <a:t>created</a:t>
            </a:r>
            <a:endParaRPr lang="de-DE" sz="1400" dirty="0" smtClean="0"/>
          </a:p>
          <a:p>
            <a:pPr marL="268288" lvl="2" indent="0">
              <a:lnSpc>
                <a:spcPts val="1180"/>
              </a:lnSpc>
              <a:spcBef>
                <a:spcPts val="600"/>
              </a:spcBef>
              <a:spcAft>
                <a:spcPts val="300"/>
              </a:spcAft>
              <a:buFont typeface="Arial"/>
              <a:buChar char="•"/>
            </a:pPr>
            <a:r>
              <a:rPr lang="de-DE" sz="1400" dirty="0" smtClean="0"/>
              <a:t> A </a:t>
            </a:r>
            <a:r>
              <a:rPr lang="de-DE" sz="1400" dirty="0" err="1" smtClean="0"/>
              <a:t>goods</a:t>
            </a:r>
            <a:r>
              <a:rPr lang="de-DE" sz="1400" dirty="0" smtClean="0"/>
              <a:t> </a:t>
            </a:r>
            <a:r>
              <a:rPr lang="de-DE" sz="1400" dirty="0" err="1" smtClean="0"/>
              <a:t>issue</a:t>
            </a:r>
            <a:r>
              <a:rPr lang="de-DE" sz="1400" dirty="0" smtClean="0"/>
              <a:t> </a:t>
            </a:r>
            <a:r>
              <a:rPr lang="de-DE" sz="1400" dirty="0" err="1" smtClean="0"/>
              <a:t>is</a:t>
            </a:r>
            <a:r>
              <a:rPr lang="de-DE" sz="1400" dirty="0" smtClean="0"/>
              <a:t> </a:t>
            </a:r>
            <a:r>
              <a:rPr lang="de-DE" sz="1400" dirty="0" err="1" smtClean="0"/>
              <a:t>posted</a:t>
            </a:r>
            <a:endParaRPr lang="de-DE" sz="1400" dirty="0" smtClean="0"/>
          </a:p>
          <a:p>
            <a:pPr marL="268288" lvl="2" indent="0">
              <a:lnSpc>
                <a:spcPts val="1180"/>
              </a:lnSpc>
              <a:spcBef>
                <a:spcPts val="600"/>
              </a:spcBef>
              <a:spcAft>
                <a:spcPts val="300"/>
              </a:spcAft>
              <a:buFont typeface="Arial"/>
              <a:buChar char="•"/>
            </a:pPr>
            <a:r>
              <a:rPr lang="de-DE" sz="1400" dirty="0" smtClean="0"/>
              <a:t> </a:t>
            </a:r>
            <a:r>
              <a:rPr lang="de-DE" sz="1400" dirty="0" err="1" smtClean="0"/>
              <a:t>The</a:t>
            </a:r>
            <a:r>
              <a:rPr lang="de-DE" sz="1400" dirty="0" smtClean="0"/>
              <a:t> </a:t>
            </a:r>
            <a:r>
              <a:rPr lang="de-DE" sz="1400" dirty="0" err="1" smtClean="0"/>
              <a:t>billing</a:t>
            </a:r>
            <a:r>
              <a:rPr lang="de-DE" sz="1400" dirty="0" smtClean="0"/>
              <a:t> </a:t>
            </a:r>
            <a:r>
              <a:rPr lang="de-DE" sz="1400" dirty="0" err="1" smtClean="0"/>
              <a:t>is</a:t>
            </a:r>
            <a:r>
              <a:rPr lang="de-DE" sz="1400" dirty="0" smtClean="0"/>
              <a:t> </a:t>
            </a:r>
            <a:r>
              <a:rPr lang="de-DE" sz="1400" dirty="0" err="1" smtClean="0"/>
              <a:t>created</a:t>
            </a:r>
            <a:endParaRPr lang="en-GB" sz="1400" dirty="0" smtClean="0"/>
          </a:p>
          <a:p>
            <a:pPr marL="268288" lvl="2" indent="0">
              <a:lnSpc>
                <a:spcPts val="1460"/>
              </a:lnSpc>
              <a:spcBef>
                <a:spcPts val="600"/>
              </a:spcBef>
              <a:spcAft>
                <a:spcPts val="300"/>
              </a:spcAft>
              <a:buNone/>
            </a:pPr>
            <a:endParaRPr lang="de-DE" dirty="0" smtClean="0"/>
          </a:p>
        </p:txBody>
      </p:sp>
      <p:sp>
        <p:nvSpPr>
          <p:cNvPr id="5" name="Title 1"/>
          <p:cNvSpPr>
            <a:spLocks noGrp="1"/>
          </p:cNvSpPr>
          <p:nvPr>
            <p:ph type="title"/>
          </p:nvPr>
        </p:nvSpPr>
        <p:spPr>
          <a:xfrm>
            <a:off x="457200" y="274638"/>
            <a:ext cx="8229600" cy="1143000"/>
          </a:xfrm>
        </p:spPr>
        <p:txBody>
          <a:bodyPr>
            <a:normAutofit/>
          </a:bodyPr>
          <a:lstStyle/>
          <a:p>
            <a:pPr algn="l"/>
            <a:r>
              <a:rPr lang="de-DE" sz="3600" dirty="0" err="1" smtClean="0"/>
              <a:t>Sale-from-Stock</a:t>
            </a:r>
            <a:r>
              <a:rPr lang="de-DE" sz="3600" dirty="0" smtClean="0"/>
              <a:t> - Beschreibung</a:t>
            </a:r>
            <a:endParaRPr lang="de-DE" sz="3600" dirty="0"/>
          </a:p>
        </p:txBody>
      </p:sp>
      <p:sp>
        <p:nvSpPr>
          <p:cNvPr id="4" name="Slide Number Placeholder 3"/>
          <p:cNvSpPr>
            <a:spLocks noGrp="1"/>
          </p:cNvSpPr>
          <p:nvPr>
            <p:ph type="sldNum" sz="quarter" idx="12"/>
          </p:nvPr>
        </p:nvSpPr>
        <p:spPr/>
        <p:txBody>
          <a:bodyPr/>
          <a:lstStyle/>
          <a:p>
            <a:fld id="{A3297A5F-47A3-A44F-B74D-96B988149BB2}" type="slidenum">
              <a:rPr lang="de-DE" smtClean="0"/>
              <a:pPr/>
              <a:t>12</a:t>
            </a:fld>
            <a:endParaRPr lang="de-DE"/>
          </a:p>
        </p:txBody>
      </p:sp>
      <p:sp>
        <p:nvSpPr>
          <p:cNvPr id="6" name="Footer Placeholder 3"/>
          <p:cNvSpPr>
            <a:spLocks noGrp="1"/>
          </p:cNvSpPr>
          <p:nvPr>
            <p:ph type="ftr" sz="quarter" idx="11"/>
          </p:nvPr>
        </p:nvSpPr>
        <p:spPr>
          <a:xfrm>
            <a:off x="685800" y="6356350"/>
            <a:ext cx="7772400" cy="365125"/>
          </a:xfrm>
        </p:spPr>
        <p:txBody>
          <a:bodyPr/>
          <a:lstStyle/>
          <a:p>
            <a:r>
              <a:rPr lang="en-US" smtClean="0"/>
              <a:t>Unternehmensanwendungen | Martin Lorenz | SS2015</a:t>
            </a:r>
            <a:endParaRPr lang="de-DE"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pPr algn="l"/>
            <a:r>
              <a:rPr lang="de-DE" sz="3600" dirty="0" err="1" smtClean="0"/>
              <a:t>Sale-from-Stock</a:t>
            </a:r>
            <a:r>
              <a:rPr lang="de-DE" sz="3600" dirty="0" smtClean="0"/>
              <a:t> - </a:t>
            </a:r>
            <a:r>
              <a:rPr lang="de-DE" sz="3600" dirty="0" err="1" smtClean="0"/>
              <a:t>Workflow</a:t>
            </a:r>
            <a:endParaRPr lang="de-DE" sz="3600" dirty="0"/>
          </a:p>
        </p:txBody>
      </p:sp>
      <p:pic>
        <p:nvPicPr>
          <p:cNvPr id="7" name="Picture 10" descr="109_EN_US"/>
          <p:cNvPicPr>
            <a:picLocks noGrp="1" noChangeAspect="1" noChangeArrowheads="1"/>
          </p:cNvPicPr>
          <p:nvPr>
            <p:ph idx="1"/>
          </p:nvPr>
        </p:nvPicPr>
        <p:blipFill>
          <a:blip r:embed="rId2"/>
          <a:srcRect/>
          <a:stretch>
            <a:fillRect/>
          </a:stretch>
        </p:blipFill>
        <p:spPr bwMode="auto">
          <a:xfrm>
            <a:off x="214313" y="1144588"/>
            <a:ext cx="8713787" cy="5487987"/>
          </a:xfrm>
          <a:noFill/>
          <a:ln/>
        </p:spPr>
      </p:pic>
      <p:sp>
        <p:nvSpPr>
          <p:cNvPr id="5" name="Slide Number Placeholder 4"/>
          <p:cNvSpPr>
            <a:spLocks noGrp="1"/>
          </p:cNvSpPr>
          <p:nvPr>
            <p:ph type="sldNum" sz="quarter" idx="12"/>
          </p:nvPr>
        </p:nvSpPr>
        <p:spPr/>
        <p:txBody>
          <a:bodyPr/>
          <a:lstStyle/>
          <a:p>
            <a:fld id="{A3297A5F-47A3-A44F-B74D-96B988149BB2}" type="slidenum">
              <a:rPr lang="de-DE" smtClean="0"/>
              <a:pPr/>
              <a:t>13</a:t>
            </a:fld>
            <a:endParaRPr lang="de-DE"/>
          </a:p>
        </p:txBody>
      </p:sp>
      <p:sp>
        <p:nvSpPr>
          <p:cNvPr id="2" name="Fußzeilenplatzhalter 1"/>
          <p:cNvSpPr>
            <a:spLocks noGrp="1"/>
          </p:cNvSpPr>
          <p:nvPr>
            <p:ph type="ftr" sz="quarter" idx="11"/>
          </p:nvPr>
        </p:nvSpPr>
        <p:spPr/>
        <p:txBody>
          <a:bodyPr/>
          <a:lstStyle/>
          <a:p>
            <a:r>
              <a:rPr lang="de-DE" smtClean="0"/>
              <a:t>Unternehmensanwendungen | Martin Lorenz | SS2015</a:t>
            </a:r>
            <a:endParaRPr lang="de-DE"/>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de-DE" sz="3600" dirty="0" smtClean="0"/>
              <a:t>Returns and </a:t>
            </a:r>
            <a:r>
              <a:rPr lang="de-DE" sz="3600" dirty="0" err="1" smtClean="0"/>
              <a:t>Complaints</a:t>
            </a:r>
            <a:r>
              <a:rPr lang="de-DE" sz="3600" dirty="0" smtClean="0"/>
              <a:t> - Einordnung</a:t>
            </a:r>
            <a:endParaRPr lang="de-DE" sz="3600" dirty="0"/>
          </a:p>
        </p:txBody>
      </p:sp>
      <p:pic>
        <p:nvPicPr>
          <p:cNvPr id="4" name="Picture 3"/>
          <p:cNvPicPr>
            <a:picLocks noChangeAspect="1"/>
          </p:cNvPicPr>
          <p:nvPr/>
        </p:nvPicPr>
        <p:blipFill>
          <a:blip r:embed="rId2">
            <a:alphaModFix amt="10000"/>
          </a:blip>
          <a:stretch>
            <a:fillRect/>
          </a:stretch>
        </p:blipFill>
        <p:spPr>
          <a:xfrm>
            <a:off x="3441664" y="3037417"/>
            <a:ext cx="1966424" cy="1682747"/>
          </a:xfrm>
          <a:prstGeom prst="rect">
            <a:avLst/>
          </a:prstGeom>
        </p:spPr>
      </p:pic>
      <p:sp>
        <p:nvSpPr>
          <p:cNvPr id="5" name="TextBox 4"/>
          <p:cNvSpPr txBox="1"/>
          <p:nvPr/>
        </p:nvSpPr>
        <p:spPr>
          <a:xfrm>
            <a:off x="793742" y="3224271"/>
            <a:ext cx="920752" cy="276999"/>
          </a:xfrm>
          <a:prstGeom prst="rect">
            <a:avLst/>
          </a:prstGeom>
          <a:noFill/>
        </p:spPr>
        <p:txBody>
          <a:bodyPr wrap="square" rtlCol="0">
            <a:spAutoFit/>
          </a:bodyPr>
          <a:lstStyle/>
          <a:p>
            <a:r>
              <a:rPr lang="de-DE" sz="1200" dirty="0" smtClean="0"/>
              <a:t>Ressourcen</a:t>
            </a:r>
            <a:endParaRPr lang="de-DE" sz="1200" dirty="0"/>
          </a:p>
        </p:txBody>
      </p:sp>
      <p:sp>
        <p:nvSpPr>
          <p:cNvPr id="6" name="TextBox 5"/>
          <p:cNvSpPr txBox="1"/>
          <p:nvPr/>
        </p:nvSpPr>
        <p:spPr>
          <a:xfrm>
            <a:off x="6714072" y="3710016"/>
            <a:ext cx="800106" cy="276999"/>
          </a:xfrm>
          <a:prstGeom prst="rect">
            <a:avLst/>
          </a:prstGeom>
          <a:noFill/>
        </p:spPr>
        <p:txBody>
          <a:bodyPr wrap="square" rtlCol="0">
            <a:spAutoFit/>
          </a:bodyPr>
          <a:lstStyle/>
          <a:p>
            <a:r>
              <a:rPr lang="de-DE" sz="1200" dirty="0" smtClean="0"/>
              <a:t>Produkt A</a:t>
            </a:r>
            <a:endParaRPr lang="de-DE" sz="1200" dirty="0"/>
          </a:p>
        </p:txBody>
      </p:sp>
      <p:sp>
        <p:nvSpPr>
          <p:cNvPr id="7" name="Rounded Rectangle 6"/>
          <p:cNvSpPr/>
          <p:nvPr/>
        </p:nvSpPr>
        <p:spPr>
          <a:xfrm>
            <a:off x="552446" y="2868099"/>
            <a:ext cx="1744139" cy="2222500"/>
          </a:xfrm>
          <a:prstGeom prst="roundRect">
            <a:avLst/>
          </a:prstGeom>
          <a:noFill/>
          <a:ln>
            <a:solidFill>
              <a:srgbClr val="000000"/>
            </a:solidFill>
          </a:ln>
        </p:spPr>
        <p:style>
          <a:lnRef idx="2">
            <a:schemeClr val="accent1"/>
          </a:lnRef>
          <a:fillRef idx="1">
            <a:schemeClr val="lt1"/>
          </a:fillRef>
          <a:effectRef idx="0">
            <a:schemeClr val="accent1"/>
          </a:effectRef>
          <a:fontRef idx="minor">
            <a:schemeClr val="dk1"/>
          </a:fontRef>
        </p:style>
        <p:txBody>
          <a:bodyPr rtlCol="0" anchor="t"/>
          <a:lstStyle/>
          <a:p>
            <a:pPr algn="ctr"/>
            <a:r>
              <a:rPr lang="de-DE" sz="1600" b="1" dirty="0" smtClean="0"/>
              <a:t>Zulieferermarkt</a:t>
            </a:r>
            <a:endParaRPr lang="de-DE" sz="1600" b="1" dirty="0"/>
          </a:p>
        </p:txBody>
      </p:sp>
      <p:sp>
        <p:nvSpPr>
          <p:cNvPr id="8" name="TextBox 7"/>
          <p:cNvSpPr txBox="1"/>
          <p:nvPr/>
        </p:nvSpPr>
        <p:spPr>
          <a:xfrm>
            <a:off x="1073138" y="3598914"/>
            <a:ext cx="920752" cy="276999"/>
          </a:xfrm>
          <a:prstGeom prst="rect">
            <a:avLst/>
          </a:prstGeom>
          <a:noFill/>
        </p:spPr>
        <p:txBody>
          <a:bodyPr wrap="square" rtlCol="0">
            <a:spAutoFit/>
          </a:bodyPr>
          <a:lstStyle/>
          <a:p>
            <a:r>
              <a:rPr lang="de-DE" sz="1200" dirty="0" smtClean="0"/>
              <a:t>Ressourcen</a:t>
            </a:r>
            <a:endParaRPr lang="de-DE" sz="1200" dirty="0"/>
          </a:p>
        </p:txBody>
      </p:sp>
      <p:sp>
        <p:nvSpPr>
          <p:cNvPr id="9" name="TextBox 8"/>
          <p:cNvSpPr txBox="1"/>
          <p:nvPr/>
        </p:nvSpPr>
        <p:spPr>
          <a:xfrm>
            <a:off x="1406518" y="4179511"/>
            <a:ext cx="920752" cy="276999"/>
          </a:xfrm>
          <a:prstGeom prst="rect">
            <a:avLst/>
          </a:prstGeom>
          <a:noFill/>
        </p:spPr>
        <p:txBody>
          <a:bodyPr wrap="square" rtlCol="0">
            <a:spAutoFit/>
          </a:bodyPr>
          <a:lstStyle/>
          <a:p>
            <a:r>
              <a:rPr lang="de-DE" sz="1200" dirty="0" smtClean="0"/>
              <a:t>Ressourcen</a:t>
            </a:r>
            <a:endParaRPr lang="de-DE" sz="1200" dirty="0"/>
          </a:p>
        </p:txBody>
      </p:sp>
      <p:sp>
        <p:nvSpPr>
          <p:cNvPr id="10" name="TextBox 9"/>
          <p:cNvSpPr txBox="1"/>
          <p:nvPr/>
        </p:nvSpPr>
        <p:spPr>
          <a:xfrm>
            <a:off x="730244" y="3898516"/>
            <a:ext cx="920752" cy="276999"/>
          </a:xfrm>
          <a:prstGeom prst="rect">
            <a:avLst/>
          </a:prstGeom>
          <a:noFill/>
        </p:spPr>
        <p:txBody>
          <a:bodyPr wrap="square" rtlCol="0">
            <a:spAutoFit/>
          </a:bodyPr>
          <a:lstStyle/>
          <a:p>
            <a:r>
              <a:rPr lang="de-DE" sz="1200" dirty="0" smtClean="0"/>
              <a:t>Ressourcen</a:t>
            </a:r>
            <a:endParaRPr lang="de-DE" sz="1200" dirty="0"/>
          </a:p>
        </p:txBody>
      </p:sp>
      <p:sp>
        <p:nvSpPr>
          <p:cNvPr id="11" name="TextBox 10"/>
          <p:cNvSpPr txBox="1"/>
          <p:nvPr/>
        </p:nvSpPr>
        <p:spPr>
          <a:xfrm>
            <a:off x="733413" y="4476756"/>
            <a:ext cx="920752" cy="276999"/>
          </a:xfrm>
          <a:prstGeom prst="rect">
            <a:avLst/>
          </a:prstGeom>
          <a:noFill/>
        </p:spPr>
        <p:txBody>
          <a:bodyPr wrap="square" rtlCol="0">
            <a:spAutoFit/>
          </a:bodyPr>
          <a:lstStyle/>
          <a:p>
            <a:r>
              <a:rPr lang="de-DE" sz="1200" dirty="0" smtClean="0"/>
              <a:t>Ressourcen</a:t>
            </a:r>
            <a:endParaRPr lang="de-DE" sz="1200" dirty="0"/>
          </a:p>
        </p:txBody>
      </p:sp>
      <p:sp>
        <p:nvSpPr>
          <p:cNvPr id="12" name="Rounded Rectangle 11"/>
          <p:cNvSpPr/>
          <p:nvPr/>
        </p:nvSpPr>
        <p:spPr>
          <a:xfrm>
            <a:off x="6523579" y="2868099"/>
            <a:ext cx="1543052" cy="2222500"/>
          </a:xfrm>
          <a:prstGeom prst="roundRect">
            <a:avLst/>
          </a:prstGeom>
          <a:noFill/>
          <a:ln>
            <a:solidFill>
              <a:srgbClr val="000000"/>
            </a:solidFill>
          </a:ln>
        </p:spPr>
        <p:style>
          <a:lnRef idx="2">
            <a:schemeClr val="accent1"/>
          </a:lnRef>
          <a:fillRef idx="1">
            <a:schemeClr val="lt1"/>
          </a:fillRef>
          <a:effectRef idx="0">
            <a:schemeClr val="accent1"/>
          </a:effectRef>
          <a:fontRef idx="minor">
            <a:schemeClr val="dk1"/>
          </a:fontRef>
        </p:style>
        <p:txBody>
          <a:bodyPr rtlCol="0" anchor="t"/>
          <a:lstStyle/>
          <a:p>
            <a:pPr algn="ctr"/>
            <a:r>
              <a:rPr lang="de-DE" sz="1600" b="1" dirty="0" smtClean="0"/>
              <a:t>Kundenmarkt</a:t>
            </a:r>
            <a:endParaRPr lang="de-DE" sz="1600" b="1" dirty="0"/>
          </a:p>
        </p:txBody>
      </p:sp>
      <p:sp>
        <p:nvSpPr>
          <p:cNvPr id="13" name="TextBox 12"/>
          <p:cNvSpPr txBox="1"/>
          <p:nvPr/>
        </p:nvSpPr>
        <p:spPr>
          <a:xfrm>
            <a:off x="6771219" y="4615255"/>
            <a:ext cx="800106" cy="276999"/>
          </a:xfrm>
          <a:prstGeom prst="rect">
            <a:avLst/>
          </a:prstGeom>
          <a:noFill/>
        </p:spPr>
        <p:txBody>
          <a:bodyPr wrap="square" rtlCol="0">
            <a:spAutoFit/>
          </a:bodyPr>
          <a:lstStyle/>
          <a:p>
            <a:r>
              <a:rPr lang="de-DE" sz="1200" dirty="0" smtClean="0"/>
              <a:t>Produkt D</a:t>
            </a:r>
            <a:endParaRPr lang="de-DE" sz="1200" dirty="0"/>
          </a:p>
        </p:txBody>
      </p:sp>
      <p:sp>
        <p:nvSpPr>
          <p:cNvPr id="14" name="TextBox 13"/>
          <p:cNvSpPr txBox="1"/>
          <p:nvPr/>
        </p:nvSpPr>
        <p:spPr>
          <a:xfrm>
            <a:off x="7018872" y="4014816"/>
            <a:ext cx="800106" cy="276999"/>
          </a:xfrm>
          <a:prstGeom prst="rect">
            <a:avLst/>
          </a:prstGeom>
          <a:noFill/>
        </p:spPr>
        <p:txBody>
          <a:bodyPr wrap="square" rtlCol="0">
            <a:spAutoFit/>
          </a:bodyPr>
          <a:lstStyle/>
          <a:p>
            <a:r>
              <a:rPr lang="de-DE" sz="1200" dirty="0" smtClean="0"/>
              <a:t>Produkt E</a:t>
            </a:r>
            <a:endParaRPr lang="de-DE" sz="1200" dirty="0"/>
          </a:p>
        </p:txBody>
      </p:sp>
      <p:sp>
        <p:nvSpPr>
          <p:cNvPr id="15" name="TextBox 14"/>
          <p:cNvSpPr txBox="1"/>
          <p:nvPr/>
        </p:nvSpPr>
        <p:spPr>
          <a:xfrm>
            <a:off x="7266525" y="3501270"/>
            <a:ext cx="800106" cy="276999"/>
          </a:xfrm>
          <a:prstGeom prst="rect">
            <a:avLst/>
          </a:prstGeom>
          <a:noFill/>
        </p:spPr>
        <p:txBody>
          <a:bodyPr wrap="square" rtlCol="0">
            <a:spAutoFit/>
          </a:bodyPr>
          <a:lstStyle/>
          <a:p>
            <a:r>
              <a:rPr lang="de-DE" sz="1200" dirty="0" smtClean="0"/>
              <a:t>Produkt C</a:t>
            </a:r>
            <a:endParaRPr lang="de-DE" sz="1200" dirty="0"/>
          </a:p>
        </p:txBody>
      </p:sp>
      <p:sp>
        <p:nvSpPr>
          <p:cNvPr id="16" name="TextBox 15"/>
          <p:cNvSpPr txBox="1"/>
          <p:nvPr/>
        </p:nvSpPr>
        <p:spPr>
          <a:xfrm>
            <a:off x="7323672" y="4319616"/>
            <a:ext cx="800106" cy="276999"/>
          </a:xfrm>
          <a:prstGeom prst="rect">
            <a:avLst/>
          </a:prstGeom>
          <a:noFill/>
        </p:spPr>
        <p:txBody>
          <a:bodyPr wrap="square" rtlCol="0">
            <a:spAutoFit/>
          </a:bodyPr>
          <a:lstStyle/>
          <a:p>
            <a:r>
              <a:rPr lang="de-DE" sz="1200" dirty="0" smtClean="0"/>
              <a:t>Produkt F</a:t>
            </a:r>
            <a:endParaRPr lang="de-DE" sz="1200" dirty="0"/>
          </a:p>
        </p:txBody>
      </p:sp>
      <p:sp>
        <p:nvSpPr>
          <p:cNvPr id="17" name="TextBox 16"/>
          <p:cNvSpPr txBox="1"/>
          <p:nvPr/>
        </p:nvSpPr>
        <p:spPr>
          <a:xfrm>
            <a:off x="6618819" y="3224271"/>
            <a:ext cx="800106" cy="276999"/>
          </a:xfrm>
          <a:prstGeom prst="rect">
            <a:avLst/>
          </a:prstGeom>
          <a:noFill/>
        </p:spPr>
        <p:txBody>
          <a:bodyPr wrap="square" rtlCol="0">
            <a:spAutoFit/>
          </a:bodyPr>
          <a:lstStyle/>
          <a:p>
            <a:r>
              <a:rPr lang="de-DE" sz="1200" dirty="0" smtClean="0"/>
              <a:t>Produkt B</a:t>
            </a:r>
            <a:endParaRPr lang="de-DE" sz="1200" dirty="0"/>
          </a:p>
        </p:txBody>
      </p:sp>
      <p:sp>
        <p:nvSpPr>
          <p:cNvPr id="18" name="Rounded Rectangle 17"/>
          <p:cNvSpPr/>
          <p:nvPr/>
        </p:nvSpPr>
        <p:spPr>
          <a:xfrm>
            <a:off x="3310746" y="2868099"/>
            <a:ext cx="2213755" cy="2222499"/>
          </a:xfrm>
          <a:prstGeom prst="roundRect">
            <a:avLst/>
          </a:prstGeom>
          <a:noFill/>
          <a:ln>
            <a:solidFill>
              <a:srgbClr val="000000"/>
            </a:solidFill>
          </a:ln>
        </p:spPr>
        <p:style>
          <a:lnRef idx="2">
            <a:schemeClr val="accent1"/>
          </a:lnRef>
          <a:fillRef idx="1">
            <a:schemeClr val="lt1"/>
          </a:fillRef>
          <a:effectRef idx="0">
            <a:schemeClr val="accent1"/>
          </a:effectRef>
          <a:fontRef idx="minor">
            <a:schemeClr val="dk1"/>
          </a:fontRef>
        </p:style>
        <p:txBody>
          <a:bodyPr rtlCol="0" anchor="t"/>
          <a:lstStyle/>
          <a:p>
            <a:pPr algn="ctr"/>
            <a:r>
              <a:rPr lang="de-DE" sz="1600" b="1" dirty="0" smtClean="0"/>
              <a:t>Unternehmung</a:t>
            </a:r>
            <a:endParaRPr lang="de-DE" sz="1600" b="1" dirty="0"/>
          </a:p>
        </p:txBody>
      </p:sp>
      <p:sp>
        <p:nvSpPr>
          <p:cNvPr id="19" name="TextBox 18"/>
          <p:cNvSpPr txBox="1"/>
          <p:nvPr/>
        </p:nvSpPr>
        <p:spPr>
          <a:xfrm>
            <a:off x="3310746" y="3725354"/>
            <a:ext cx="2213755" cy="307777"/>
          </a:xfrm>
          <a:prstGeom prst="rect">
            <a:avLst/>
          </a:prstGeom>
          <a:noFill/>
        </p:spPr>
        <p:txBody>
          <a:bodyPr wrap="square" rtlCol="0">
            <a:spAutoFit/>
          </a:bodyPr>
          <a:lstStyle/>
          <a:p>
            <a:pPr algn="ctr"/>
            <a:r>
              <a:rPr lang="de-DE" sz="1400" b="1" dirty="0" smtClean="0"/>
              <a:t>Wertschöpfung</a:t>
            </a:r>
            <a:endParaRPr lang="de-DE" sz="1400" b="1" dirty="0"/>
          </a:p>
        </p:txBody>
      </p:sp>
      <p:sp>
        <p:nvSpPr>
          <p:cNvPr id="20" name="Curved Up Arrow 19"/>
          <p:cNvSpPr/>
          <p:nvPr/>
        </p:nvSpPr>
        <p:spPr>
          <a:xfrm>
            <a:off x="3672419" y="3969110"/>
            <a:ext cx="1566333" cy="529732"/>
          </a:xfrm>
          <a:prstGeom prst="curvedUpArrow">
            <a:avLst/>
          </a:prstGeom>
          <a:ln>
            <a:solidFill>
              <a:srgbClr val="0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solidFill>
                <a:schemeClr val="tx1"/>
              </a:solidFill>
            </a:endParaRPr>
          </a:p>
        </p:txBody>
      </p:sp>
      <p:sp>
        <p:nvSpPr>
          <p:cNvPr id="21" name="Curved Up Arrow 20"/>
          <p:cNvSpPr/>
          <p:nvPr/>
        </p:nvSpPr>
        <p:spPr>
          <a:xfrm rot="10800000">
            <a:off x="3598334" y="3301452"/>
            <a:ext cx="1576917" cy="529732"/>
          </a:xfrm>
          <a:prstGeom prst="curvedUpArrow">
            <a:avLst/>
          </a:prstGeom>
          <a:ln>
            <a:solidFill>
              <a:srgbClr val="0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solidFill>
                <a:schemeClr val="tx1"/>
              </a:solidFill>
            </a:endParaRPr>
          </a:p>
        </p:txBody>
      </p:sp>
      <p:sp>
        <p:nvSpPr>
          <p:cNvPr id="22" name="Pentagon 21"/>
          <p:cNvSpPr/>
          <p:nvPr/>
        </p:nvSpPr>
        <p:spPr>
          <a:xfrm>
            <a:off x="457201" y="2360082"/>
            <a:ext cx="2482958" cy="2942167"/>
          </a:xfrm>
          <a:prstGeom prst="homePlate">
            <a:avLst>
              <a:gd name="adj" fmla="val 30302"/>
            </a:avLst>
          </a:prstGeom>
          <a:noFill/>
          <a:ln>
            <a:solidFill>
              <a:srgbClr val="000000"/>
            </a:solidFill>
          </a:ln>
        </p:spPr>
        <p:style>
          <a:lnRef idx="2">
            <a:schemeClr val="accent1"/>
          </a:lnRef>
          <a:fillRef idx="1">
            <a:schemeClr val="lt1"/>
          </a:fillRef>
          <a:effectRef idx="0">
            <a:schemeClr val="accent1"/>
          </a:effectRef>
          <a:fontRef idx="minor">
            <a:schemeClr val="dk1"/>
          </a:fontRef>
        </p:style>
        <p:txBody>
          <a:bodyPr rtlCol="0" anchor="t"/>
          <a:lstStyle/>
          <a:p>
            <a:pPr algn="ctr"/>
            <a:r>
              <a:rPr lang="de-DE" dirty="0" smtClean="0"/>
              <a:t>Beschaffung</a:t>
            </a:r>
            <a:endParaRPr lang="de-DE" dirty="0"/>
          </a:p>
        </p:txBody>
      </p:sp>
      <p:sp>
        <p:nvSpPr>
          <p:cNvPr id="23" name="Chevron 22"/>
          <p:cNvSpPr/>
          <p:nvPr/>
        </p:nvSpPr>
        <p:spPr>
          <a:xfrm>
            <a:off x="2381250" y="2360082"/>
            <a:ext cx="3862917" cy="2942167"/>
          </a:xfrm>
          <a:prstGeom prst="chevron">
            <a:avLst>
              <a:gd name="adj" fmla="val 25758"/>
            </a:avLst>
          </a:prstGeom>
          <a:noFill/>
          <a:ln>
            <a:solidFill>
              <a:srgbClr val="000000"/>
            </a:solidFill>
          </a:ln>
        </p:spPr>
        <p:style>
          <a:lnRef idx="2">
            <a:schemeClr val="accent1"/>
          </a:lnRef>
          <a:fillRef idx="1">
            <a:schemeClr val="lt1"/>
          </a:fillRef>
          <a:effectRef idx="0">
            <a:schemeClr val="accent1"/>
          </a:effectRef>
          <a:fontRef idx="minor">
            <a:schemeClr val="dk1"/>
          </a:fontRef>
        </p:style>
        <p:txBody>
          <a:bodyPr rtlCol="0" anchor="t"/>
          <a:lstStyle/>
          <a:p>
            <a:pPr algn="ctr"/>
            <a:r>
              <a:rPr lang="de-DE" dirty="0" smtClean="0">
                <a:solidFill>
                  <a:schemeClr val="tx1"/>
                </a:solidFill>
              </a:rPr>
              <a:t>Produktion</a:t>
            </a:r>
            <a:endParaRPr lang="de-DE" dirty="0">
              <a:solidFill>
                <a:schemeClr val="tx1"/>
              </a:solidFill>
            </a:endParaRPr>
          </a:p>
        </p:txBody>
      </p:sp>
      <p:sp>
        <p:nvSpPr>
          <p:cNvPr id="24" name="Chevron 23"/>
          <p:cNvSpPr/>
          <p:nvPr/>
        </p:nvSpPr>
        <p:spPr>
          <a:xfrm>
            <a:off x="5683245" y="2360449"/>
            <a:ext cx="3153838" cy="2942167"/>
          </a:xfrm>
          <a:prstGeom prst="chevron">
            <a:avLst>
              <a:gd name="adj" fmla="val 25379"/>
            </a:avLst>
          </a:prstGeom>
          <a:noFill/>
          <a:ln>
            <a:solidFill>
              <a:srgbClr val="000000"/>
            </a:solidFill>
          </a:ln>
        </p:spPr>
        <p:style>
          <a:lnRef idx="2">
            <a:schemeClr val="accent1"/>
          </a:lnRef>
          <a:fillRef idx="1">
            <a:schemeClr val="lt1"/>
          </a:fillRef>
          <a:effectRef idx="0">
            <a:schemeClr val="accent1"/>
          </a:effectRef>
          <a:fontRef idx="minor">
            <a:schemeClr val="dk1"/>
          </a:fontRef>
        </p:style>
        <p:txBody>
          <a:bodyPr rtlCol="0" anchor="t"/>
          <a:lstStyle/>
          <a:p>
            <a:pPr algn="ctr"/>
            <a:r>
              <a:rPr lang="de-DE" dirty="0" smtClean="0">
                <a:solidFill>
                  <a:schemeClr val="tx1"/>
                </a:solidFill>
              </a:rPr>
              <a:t>Vertrieb</a:t>
            </a:r>
            <a:endParaRPr lang="de-DE" dirty="0">
              <a:solidFill>
                <a:schemeClr val="tx1"/>
              </a:solidFill>
            </a:endParaRPr>
          </a:p>
        </p:txBody>
      </p:sp>
      <p:sp>
        <p:nvSpPr>
          <p:cNvPr id="26" name="Rounded Rectangle 25"/>
          <p:cNvSpPr/>
          <p:nvPr/>
        </p:nvSpPr>
        <p:spPr>
          <a:xfrm>
            <a:off x="4715569" y="2134683"/>
            <a:ext cx="2608103" cy="3287172"/>
          </a:xfrm>
          <a:prstGeom prst="roundRect">
            <a:avLst/>
          </a:prstGeom>
          <a:noFill/>
          <a:ln w="53975" cap="flat" cmpd="sng" algn="ctr">
            <a:solidFill>
              <a:schemeClr val="accent2"/>
            </a:solidFill>
            <a:prstDash val="solid"/>
            <a:round/>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
        <p:nvSpPr>
          <p:cNvPr id="25" name="Slide Number Placeholder 24"/>
          <p:cNvSpPr>
            <a:spLocks noGrp="1"/>
          </p:cNvSpPr>
          <p:nvPr>
            <p:ph type="sldNum" sz="quarter" idx="12"/>
          </p:nvPr>
        </p:nvSpPr>
        <p:spPr/>
        <p:txBody>
          <a:bodyPr/>
          <a:lstStyle/>
          <a:p>
            <a:fld id="{A3297A5F-47A3-A44F-B74D-96B988149BB2}" type="slidenum">
              <a:rPr lang="de-DE" smtClean="0"/>
              <a:pPr/>
              <a:t>14</a:t>
            </a:fld>
            <a:endParaRPr lang="de-DE"/>
          </a:p>
        </p:txBody>
      </p:sp>
      <p:sp>
        <p:nvSpPr>
          <p:cNvPr id="27" name="Footer Placeholder 3"/>
          <p:cNvSpPr>
            <a:spLocks noGrp="1"/>
          </p:cNvSpPr>
          <p:nvPr>
            <p:ph type="ftr" sz="quarter" idx="11"/>
          </p:nvPr>
        </p:nvSpPr>
        <p:spPr>
          <a:xfrm>
            <a:off x="685800" y="6356350"/>
            <a:ext cx="7772400" cy="365125"/>
          </a:xfrm>
        </p:spPr>
        <p:txBody>
          <a:bodyPr/>
          <a:lstStyle/>
          <a:p>
            <a:r>
              <a:rPr lang="en-US" smtClean="0"/>
              <a:t>Unternehmensanwendungen | Martin Lorenz | SS2015</a:t>
            </a:r>
            <a:endParaRPr lang="de-DE"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457200" y="1568879"/>
            <a:ext cx="8525724" cy="3992118"/>
          </a:xfrm>
          <a:prstGeom prst="rect">
            <a:avLst/>
          </a:prstGeom>
          <a:noFill/>
        </p:spPr>
        <p:txBody>
          <a:bodyPr wrap="square" rtlCol="0">
            <a:spAutoFit/>
          </a:bodyPr>
          <a:lstStyle/>
          <a:p>
            <a:pPr marL="268288" lvl="2" indent="0">
              <a:spcBef>
                <a:spcPts val="600"/>
              </a:spcBef>
              <a:spcAft>
                <a:spcPts val="300"/>
              </a:spcAft>
              <a:buNone/>
            </a:pPr>
            <a:r>
              <a:rPr lang="de-DE" dirty="0" smtClean="0"/>
              <a:t>Das Returns and </a:t>
            </a:r>
            <a:r>
              <a:rPr lang="de-DE" dirty="0" err="1" smtClean="0"/>
              <a:t>Complaints</a:t>
            </a:r>
            <a:r>
              <a:rPr lang="de-DE" dirty="0" smtClean="0"/>
              <a:t> Szenario beschreibt der Standardprozess für die Rücksendung von Waren.</a:t>
            </a:r>
          </a:p>
          <a:p>
            <a:pPr marL="268288" lvl="2" indent="0">
              <a:spcBef>
                <a:spcPts val="600"/>
              </a:spcBef>
              <a:spcAft>
                <a:spcPts val="300"/>
              </a:spcAft>
              <a:buNone/>
            </a:pPr>
            <a:r>
              <a:rPr lang="de-DE" dirty="0" smtClean="0"/>
              <a:t>Der Prozess beinhaltet alle Aktivitäten die zur Abwicklung von Rücksendungen von Waren nötig sind. Dabei wird dem Kunden eine Rücksendbeleg ausgestellt, die Rücksendung geprüft und dem Kunden ggf. eine Rückerstattung auf seinem Konto gutgeschrieben.</a:t>
            </a:r>
          </a:p>
          <a:p>
            <a:pPr marL="268288" lvl="2" indent="0">
              <a:spcBef>
                <a:spcPts val="600"/>
              </a:spcBef>
              <a:spcAft>
                <a:spcPts val="300"/>
              </a:spcAft>
              <a:buNone/>
            </a:pPr>
            <a:endParaRPr lang="de-DE" sz="1600" b="1" dirty="0" smtClean="0"/>
          </a:p>
          <a:p>
            <a:pPr marL="268288" lvl="2" indent="0">
              <a:spcBef>
                <a:spcPts val="600"/>
              </a:spcBef>
              <a:spcAft>
                <a:spcPts val="300"/>
              </a:spcAft>
              <a:buNone/>
            </a:pPr>
            <a:r>
              <a:rPr lang="en-US" sz="1600" b="1" dirty="0" smtClean="0"/>
              <a:t>Key process flows covered</a:t>
            </a:r>
          </a:p>
          <a:p>
            <a:pPr marL="268288" lvl="2" indent="0">
              <a:lnSpc>
                <a:spcPts val="1180"/>
              </a:lnSpc>
              <a:spcBef>
                <a:spcPts val="600"/>
              </a:spcBef>
              <a:spcAft>
                <a:spcPts val="300"/>
              </a:spcAft>
              <a:buFont typeface="Arial"/>
              <a:buChar char="•"/>
            </a:pPr>
            <a:r>
              <a:rPr lang="en-US" sz="1400" b="1" dirty="0" smtClean="0"/>
              <a:t> </a:t>
            </a:r>
            <a:r>
              <a:rPr lang="de-DE" sz="1400" dirty="0" smtClean="0"/>
              <a:t>A </a:t>
            </a:r>
            <a:r>
              <a:rPr lang="de-DE" sz="1400" dirty="0" err="1" smtClean="0"/>
              <a:t>return</a:t>
            </a:r>
            <a:r>
              <a:rPr lang="de-DE" sz="1400" dirty="0" smtClean="0"/>
              <a:t> order </a:t>
            </a:r>
            <a:r>
              <a:rPr lang="de-DE" sz="1400" dirty="0" err="1" smtClean="0"/>
              <a:t>is</a:t>
            </a:r>
            <a:r>
              <a:rPr lang="de-DE" sz="1400" dirty="0" smtClean="0"/>
              <a:t> </a:t>
            </a:r>
            <a:r>
              <a:rPr lang="de-DE" sz="1400" dirty="0" err="1" smtClean="0"/>
              <a:t>created</a:t>
            </a:r>
            <a:endParaRPr lang="de-DE" sz="1400" dirty="0" smtClean="0"/>
          </a:p>
          <a:p>
            <a:pPr marL="268288" lvl="2" indent="0">
              <a:lnSpc>
                <a:spcPts val="1180"/>
              </a:lnSpc>
              <a:spcBef>
                <a:spcPts val="600"/>
              </a:spcBef>
              <a:spcAft>
                <a:spcPts val="300"/>
              </a:spcAft>
              <a:buFont typeface="Arial"/>
              <a:buChar char="•"/>
            </a:pPr>
            <a:r>
              <a:rPr lang="de-DE" sz="1400" dirty="0" smtClean="0"/>
              <a:t> A </a:t>
            </a:r>
            <a:r>
              <a:rPr lang="de-DE" sz="1400" dirty="0" err="1" smtClean="0"/>
              <a:t>return</a:t>
            </a:r>
            <a:r>
              <a:rPr lang="de-DE" sz="1400" dirty="0" smtClean="0"/>
              <a:t> delivery </a:t>
            </a:r>
            <a:r>
              <a:rPr lang="de-DE" sz="1400" dirty="0" err="1" smtClean="0"/>
              <a:t>is</a:t>
            </a:r>
            <a:r>
              <a:rPr lang="de-DE" sz="1400" dirty="0" smtClean="0"/>
              <a:t> </a:t>
            </a:r>
            <a:r>
              <a:rPr lang="de-DE" sz="1400" dirty="0" err="1" smtClean="0"/>
              <a:t>created</a:t>
            </a:r>
            <a:endParaRPr lang="de-DE" sz="1400" dirty="0" smtClean="0"/>
          </a:p>
          <a:p>
            <a:pPr marL="268288" lvl="2" indent="0">
              <a:lnSpc>
                <a:spcPts val="1180"/>
              </a:lnSpc>
              <a:spcBef>
                <a:spcPts val="600"/>
              </a:spcBef>
              <a:spcAft>
                <a:spcPts val="300"/>
              </a:spcAft>
              <a:buFont typeface="Arial"/>
              <a:buChar char="•"/>
            </a:pPr>
            <a:r>
              <a:rPr lang="de-DE" sz="1400" dirty="0" smtClean="0"/>
              <a:t> </a:t>
            </a:r>
            <a:r>
              <a:rPr lang="de-DE" sz="1400" dirty="0" err="1" smtClean="0"/>
              <a:t>The</a:t>
            </a:r>
            <a:r>
              <a:rPr lang="de-DE" sz="1400" dirty="0" smtClean="0"/>
              <a:t> </a:t>
            </a:r>
            <a:r>
              <a:rPr lang="de-DE" sz="1400" dirty="0" err="1" smtClean="0"/>
              <a:t>goods</a:t>
            </a:r>
            <a:r>
              <a:rPr lang="de-DE" sz="1400" dirty="0" smtClean="0"/>
              <a:t> </a:t>
            </a:r>
            <a:r>
              <a:rPr lang="de-DE" sz="1400" dirty="0" err="1" smtClean="0"/>
              <a:t>issue</a:t>
            </a:r>
            <a:r>
              <a:rPr lang="de-DE" sz="1400" dirty="0" smtClean="0"/>
              <a:t> </a:t>
            </a:r>
            <a:r>
              <a:rPr lang="de-DE" sz="1400" dirty="0" err="1" smtClean="0"/>
              <a:t>is</a:t>
            </a:r>
            <a:r>
              <a:rPr lang="de-DE" sz="1400" dirty="0" smtClean="0"/>
              <a:t> </a:t>
            </a:r>
            <a:r>
              <a:rPr lang="de-DE" sz="1400" dirty="0" err="1" smtClean="0"/>
              <a:t>posted</a:t>
            </a:r>
            <a:endParaRPr lang="de-DE" sz="1400" dirty="0" smtClean="0"/>
          </a:p>
          <a:p>
            <a:pPr marL="268288" lvl="2" indent="0">
              <a:lnSpc>
                <a:spcPts val="1180"/>
              </a:lnSpc>
              <a:spcBef>
                <a:spcPts val="600"/>
              </a:spcBef>
              <a:spcAft>
                <a:spcPts val="300"/>
              </a:spcAft>
              <a:buFont typeface="Arial"/>
              <a:buChar char="•"/>
            </a:pPr>
            <a:r>
              <a:rPr lang="de-DE" sz="1400" dirty="0" smtClean="0"/>
              <a:t> </a:t>
            </a:r>
            <a:r>
              <a:rPr lang="de-DE" sz="1400" dirty="0" err="1" smtClean="0"/>
              <a:t>The</a:t>
            </a:r>
            <a:r>
              <a:rPr lang="de-DE" sz="1400" dirty="0" smtClean="0"/>
              <a:t> </a:t>
            </a:r>
            <a:r>
              <a:rPr lang="de-DE" sz="1400" dirty="0" err="1" smtClean="0"/>
              <a:t>billing</a:t>
            </a:r>
            <a:r>
              <a:rPr lang="de-DE" sz="1400" dirty="0" smtClean="0"/>
              <a:t> (</a:t>
            </a:r>
            <a:r>
              <a:rPr lang="de-DE" sz="1400" dirty="0" err="1" smtClean="0"/>
              <a:t>credit</a:t>
            </a:r>
            <a:r>
              <a:rPr lang="de-DE" sz="1400" dirty="0" smtClean="0"/>
              <a:t>) </a:t>
            </a:r>
            <a:r>
              <a:rPr lang="de-DE" sz="1400" dirty="0" err="1" smtClean="0"/>
              <a:t>is</a:t>
            </a:r>
            <a:r>
              <a:rPr lang="de-DE" sz="1400" dirty="0" smtClean="0"/>
              <a:t> </a:t>
            </a:r>
            <a:r>
              <a:rPr lang="de-DE" sz="1400" dirty="0" err="1" smtClean="0"/>
              <a:t>created</a:t>
            </a:r>
            <a:endParaRPr lang="en-GB" sz="1400" dirty="0" smtClean="0"/>
          </a:p>
          <a:p>
            <a:pPr marL="268288" lvl="2" indent="0">
              <a:lnSpc>
                <a:spcPts val="1460"/>
              </a:lnSpc>
              <a:spcBef>
                <a:spcPts val="600"/>
              </a:spcBef>
              <a:spcAft>
                <a:spcPts val="300"/>
              </a:spcAft>
              <a:buNone/>
            </a:pPr>
            <a:endParaRPr lang="de-DE" dirty="0" smtClean="0"/>
          </a:p>
        </p:txBody>
      </p:sp>
      <p:sp>
        <p:nvSpPr>
          <p:cNvPr id="5" name="Title 1"/>
          <p:cNvSpPr>
            <a:spLocks noGrp="1"/>
          </p:cNvSpPr>
          <p:nvPr>
            <p:ph type="title"/>
          </p:nvPr>
        </p:nvSpPr>
        <p:spPr>
          <a:xfrm>
            <a:off x="457200" y="274638"/>
            <a:ext cx="8229600" cy="1143000"/>
          </a:xfrm>
        </p:spPr>
        <p:txBody>
          <a:bodyPr>
            <a:normAutofit/>
          </a:bodyPr>
          <a:lstStyle/>
          <a:p>
            <a:pPr algn="l"/>
            <a:r>
              <a:rPr lang="de-DE" sz="3600" dirty="0" smtClean="0"/>
              <a:t>Returns and </a:t>
            </a:r>
            <a:r>
              <a:rPr lang="de-DE" sz="3600" dirty="0" err="1" smtClean="0"/>
              <a:t>Complaints</a:t>
            </a:r>
            <a:r>
              <a:rPr lang="de-DE" sz="3600" dirty="0" smtClean="0"/>
              <a:t> - Beschreibung</a:t>
            </a:r>
            <a:endParaRPr lang="de-DE" sz="3600" dirty="0"/>
          </a:p>
        </p:txBody>
      </p:sp>
      <p:sp>
        <p:nvSpPr>
          <p:cNvPr id="4" name="Slide Number Placeholder 3"/>
          <p:cNvSpPr>
            <a:spLocks noGrp="1"/>
          </p:cNvSpPr>
          <p:nvPr>
            <p:ph type="sldNum" sz="quarter" idx="12"/>
          </p:nvPr>
        </p:nvSpPr>
        <p:spPr/>
        <p:txBody>
          <a:bodyPr/>
          <a:lstStyle/>
          <a:p>
            <a:fld id="{A3297A5F-47A3-A44F-B74D-96B988149BB2}" type="slidenum">
              <a:rPr lang="de-DE" smtClean="0"/>
              <a:pPr/>
              <a:t>15</a:t>
            </a:fld>
            <a:endParaRPr lang="de-DE"/>
          </a:p>
        </p:txBody>
      </p:sp>
      <p:sp>
        <p:nvSpPr>
          <p:cNvPr id="6" name="Footer Placeholder 3"/>
          <p:cNvSpPr>
            <a:spLocks noGrp="1"/>
          </p:cNvSpPr>
          <p:nvPr>
            <p:ph type="ftr" sz="quarter" idx="11"/>
          </p:nvPr>
        </p:nvSpPr>
        <p:spPr>
          <a:xfrm>
            <a:off x="685800" y="6356350"/>
            <a:ext cx="7772400" cy="365125"/>
          </a:xfrm>
        </p:spPr>
        <p:txBody>
          <a:bodyPr/>
          <a:lstStyle/>
          <a:p>
            <a:r>
              <a:rPr lang="en-US" smtClean="0"/>
              <a:t>Unternehmensanwendungen | Martin Lorenz | SS2015</a:t>
            </a:r>
            <a:endParaRPr lang="de-DE"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pPr algn="l"/>
            <a:r>
              <a:rPr lang="de-DE" sz="3600" dirty="0" smtClean="0"/>
              <a:t>Returns and </a:t>
            </a:r>
            <a:r>
              <a:rPr lang="de-DE" sz="3600" dirty="0" err="1" smtClean="0"/>
              <a:t>Complaints</a:t>
            </a:r>
            <a:r>
              <a:rPr lang="de-DE" sz="3600" dirty="0" smtClean="0"/>
              <a:t> - </a:t>
            </a:r>
            <a:r>
              <a:rPr lang="de-DE" sz="3600" dirty="0" err="1" smtClean="0"/>
              <a:t>Workflow</a:t>
            </a:r>
            <a:endParaRPr lang="de-DE" sz="3600" dirty="0"/>
          </a:p>
        </p:txBody>
      </p:sp>
      <p:sp>
        <p:nvSpPr>
          <p:cNvPr id="5" name="Content Placeholder 4"/>
          <p:cNvSpPr>
            <a:spLocks noGrp="1"/>
          </p:cNvSpPr>
          <p:nvPr>
            <p:ph idx="1"/>
          </p:nvPr>
        </p:nvSpPr>
        <p:spPr/>
        <p:txBody>
          <a:bodyPr/>
          <a:lstStyle/>
          <a:p>
            <a:endParaRPr lang="de-DE"/>
          </a:p>
        </p:txBody>
      </p:sp>
      <p:pic>
        <p:nvPicPr>
          <p:cNvPr id="6" name="Picture 10" descr="111_EN_US"/>
          <p:cNvPicPr>
            <a:picLocks noChangeAspect="1" noChangeArrowheads="1"/>
          </p:cNvPicPr>
          <p:nvPr/>
        </p:nvPicPr>
        <p:blipFill>
          <a:blip r:embed="rId2"/>
          <a:srcRect t="8411"/>
          <a:stretch>
            <a:fillRect/>
          </a:stretch>
        </p:blipFill>
        <p:spPr bwMode="auto">
          <a:xfrm>
            <a:off x="68063" y="1268222"/>
            <a:ext cx="9019909" cy="5351462"/>
          </a:xfrm>
          <a:prstGeom prst="rect">
            <a:avLst/>
          </a:prstGeom>
          <a:noFill/>
          <a:ln w="12700">
            <a:noFill/>
            <a:miter lim="800000"/>
            <a:headEnd/>
            <a:tailEnd/>
          </a:ln>
          <a:effectLst/>
        </p:spPr>
      </p:pic>
      <p:sp>
        <p:nvSpPr>
          <p:cNvPr id="7" name="Slide Number Placeholder 6"/>
          <p:cNvSpPr>
            <a:spLocks noGrp="1"/>
          </p:cNvSpPr>
          <p:nvPr>
            <p:ph type="sldNum" sz="quarter" idx="12"/>
          </p:nvPr>
        </p:nvSpPr>
        <p:spPr/>
        <p:txBody>
          <a:bodyPr/>
          <a:lstStyle/>
          <a:p>
            <a:fld id="{A3297A5F-47A3-A44F-B74D-96B988149BB2}" type="slidenum">
              <a:rPr lang="de-DE" smtClean="0"/>
              <a:pPr/>
              <a:t>16</a:t>
            </a:fld>
            <a:endParaRPr lang="de-DE"/>
          </a:p>
        </p:txBody>
      </p:sp>
      <p:sp>
        <p:nvSpPr>
          <p:cNvPr id="2" name="Fußzeilenplatzhalter 1"/>
          <p:cNvSpPr>
            <a:spLocks noGrp="1"/>
          </p:cNvSpPr>
          <p:nvPr>
            <p:ph type="ftr" sz="quarter" idx="11"/>
          </p:nvPr>
        </p:nvSpPr>
        <p:spPr/>
        <p:txBody>
          <a:bodyPr/>
          <a:lstStyle/>
          <a:p>
            <a:r>
              <a:rPr lang="de-DE" smtClean="0"/>
              <a:t>Unternehmensanwendungen | Martin Lorenz | SS2015</a:t>
            </a:r>
            <a:endParaRPr lang="de-DE"/>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de-DE" sz="3600" dirty="0" smtClean="0"/>
              <a:t>Travel Management - Einordnung</a:t>
            </a:r>
            <a:endParaRPr lang="de-DE" sz="3600" dirty="0"/>
          </a:p>
        </p:txBody>
      </p:sp>
      <p:sp>
        <p:nvSpPr>
          <p:cNvPr id="25" name="Richtungspfeil 9"/>
          <p:cNvSpPr/>
          <p:nvPr/>
        </p:nvSpPr>
        <p:spPr>
          <a:xfrm>
            <a:off x="457201" y="1882720"/>
            <a:ext cx="8229599" cy="1685088"/>
          </a:xfrm>
          <a:prstGeom prst="homePlate">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3200" dirty="0" smtClean="0">
                <a:solidFill>
                  <a:srgbClr val="000000"/>
                </a:solidFill>
              </a:rPr>
              <a:t>Kern-Prozesse</a:t>
            </a:r>
            <a:endParaRPr lang="de-DE" sz="3200" dirty="0">
              <a:solidFill>
                <a:srgbClr val="000000"/>
              </a:solidFill>
            </a:endParaRPr>
          </a:p>
        </p:txBody>
      </p:sp>
      <p:cxnSp>
        <p:nvCxnSpPr>
          <p:cNvPr id="28" name="Gerade Verbindung mit Pfeil 20"/>
          <p:cNvCxnSpPr/>
          <p:nvPr/>
        </p:nvCxnSpPr>
        <p:spPr>
          <a:xfrm rot="5400000" flipH="1" flipV="1">
            <a:off x="830265" y="3769072"/>
            <a:ext cx="319896"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Gerade Verbindung mit Pfeil 21"/>
          <p:cNvCxnSpPr/>
          <p:nvPr/>
        </p:nvCxnSpPr>
        <p:spPr>
          <a:xfrm rot="5400000" flipH="1" flipV="1">
            <a:off x="1590512" y="3769471"/>
            <a:ext cx="319104" cy="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0" name="Gerade Verbindung mit Pfeil 22"/>
          <p:cNvCxnSpPr/>
          <p:nvPr/>
        </p:nvCxnSpPr>
        <p:spPr>
          <a:xfrm rot="5400000" flipH="1" flipV="1">
            <a:off x="2267791" y="3769477"/>
            <a:ext cx="319103"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1" name="Gerade Verbindung mit Pfeil 23"/>
          <p:cNvCxnSpPr/>
          <p:nvPr/>
        </p:nvCxnSpPr>
        <p:spPr>
          <a:xfrm rot="5400000" flipH="1" flipV="1">
            <a:off x="2952685" y="3769476"/>
            <a:ext cx="319103"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2" name="Gerade Verbindung mit Pfeil 24"/>
          <p:cNvCxnSpPr/>
          <p:nvPr/>
        </p:nvCxnSpPr>
        <p:spPr>
          <a:xfrm rot="5400000" flipH="1" flipV="1">
            <a:off x="3672107" y="3767940"/>
            <a:ext cx="316044"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3" name="Gerade Verbindung mit Pfeil 25"/>
          <p:cNvCxnSpPr/>
          <p:nvPr/>
        </p:nvCxnSpPr>
        <p:spPr>
          <a:xfrm rot="5400000" flipH="1" flipV="1">
            <a:off x="4333656" y="3769872"/>
            <a:ext cx="318307"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4" name="Gerade Verbindung mit Pfeil 26"/>
          <p:cNvCxnSpPr/>
          <p:nvPr/>
        </p:nvCxnSpPr>
        <p:spPr>
          <a:xfrm rot="5400000" flipH="1" flipV="1">
            <a:off x="5016660" y="3768735"/>
            <a:ext cx="314454"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5" name="Gerade Verbindung mit Pfeil 27"/>
          <p:cNvCxnSpPr/>
          <p:nvPr/>
        </p:nvCxnSpPr>
        <p:spPr>
          <a:xfrm rot="5400000" flipH="1" flipV="1">
            <a:off x="5717586" y="3765710"/>
            <a:ext cx="311584"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6" name="Gerade Verbindung mit Pfeil 28"/>
          <p:cNvCxnSpPr/>
          <p:nvPr/>
        </p:nvCxnSpPr>
        <p:spPr>
          <a:xfrm rot="5400000" flipH="1" flipV="1">
            <a:off x="6417076" y="3765710"/>
            <a:ext cx="311584"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7" name="Gerade Verbindung mit Pfeil 29"/>
          <p:cNvCxnSpPr/>
          <p:nvPr/>
        </p:nvCxnSpPr>
        <p:spPr>
          <a:xfrm rot="5400000" flipH="1" flipV="1">
            <a:off x="7168032" y="3769470"/>
            <a:ext cx="319103"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8" name="Richtungspfeil 19"/>
          <p:cNvSpPr/>
          <p:nvPr/>
        </p:nvSpPr>
        <p:spPr>
          <a:xfrm>
            <a:off x="457201" y="3940702"/>
            <a:ext cx="8229600" cy="932372"/>
          </a:xfrm>
          <a:prstGeom prst="homePlate">
            <a:avLst>
              <a:gd name="adj" fmla="val 97938"/>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600" dirty="0">
              <a:solidFill>
                <a:schemeClr val="tx1"/>
              </a:solidFill>
            </a:endParaRPr>
          </a:p>
        </p:txBody>
      </p:sp>
      <p:sp>
        <p:nvSpPr>
          <p:cNvPr id="39" name="Textfeld 4"/>
          <p:cNvSpPr txBox="1"/>
          <p:nvPr/>
        </p:nvSpPr>
        <p:spPr>
          <a:xfrm>
            <a:off x="2916068" y="3922296"/>
            <a:ext cx="1620957" cy="338554"/>
          </a:xfrm>
          <a:prstGeom prst="rect">
            <a:avLst/>
          </a:prstGeom>
          <a:noFill/>
        </p:spPr>
        <p:txBody>
          <a:bodyPr wrap="none" rtlCol="0">
            <a:spAutoFit/>
          </a:bodyPr>
          <a:lstStyle/>
          <a:p>
            <a:r>
              <a:rPr lang="de-DE" sz="1600" dirty="0" smtClean="0"/>
              <a:t>Personalprozesse</a:t>
            </a:r>
            <a:endParaRPr lang="de-DE" sz="1600" dirty="0"/>
          </a:p>
        </p:txBody>
      </p:sp>
      <p:sp>
        <p:nvSpPr>
          <p:cNvPr id="40" name="Textfeld 30"/>
          <p:cNvSpPr txBox="1"/>
          <p:nvPr/>
        </p:nvSpPr>
        <p:spPr>
          <a:xfrm>
            <a:off x="2916068" y="4219733"/>
            <a:ext cx="2640767" cy="338554"/>
          </a:xfrm>
          <a:prstGeom prst="rect">
            <a:avLst/>
          </a:prstGeom>
          <a:noFill/>
        </p:spPr>
        <p:txBody>
          <a:bodyPr wrap="none" rtlCol="0">
            <a:spAutoFit/>
          </a:bodyPr>
          <a:lstStyle/>
          <a:p>
            <a:r>
              <a:rPr lang="de-DE" sz="1600" dirty="0" smtClean="0"/>
              <a:t>Finanz- und Rechnungswesen</a:t>
            </a:r>
            <a:endParaRPr lang="de-DE" sz="1600" dirty="0"/>
          </a:p>
        </p:txBody>
      </p:sp>
      <p:cxnSp>
        <p:nvCxnSpPr>
          <p:cNvPr id="41" name="Gerade Verbindung 8"/>
          <p:cNvCxnSpPr/>
          <p:nvPr/>
        </p:nvCxnSpPr>
        <p:spPr>
          <a:xfrm>
            <a:off x="457202" y="4238138"/>
            <a:ext cx="7863058"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2" name="Gerade Verbindung 31"/>
          <p:cNvCxnSpPr/>
          <p:nvPr/>
        </p:nvCxnSpPr>
        <p:spPr>
          <a:xfrm>
            <a:off x="457201" y="4589065"/>
            <a:ext cx="7863058"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43" name="Textfeld 32"/>
          <p:cNvSpPr txBox="1"/>
          <p:nvPr/>
        </p:nvSpPr>
        <p:spPr>
          <a:xfrm>
            <a:off x="3354530" y="4534520"/>
            <a:ext cx="351378" cy="338554"/>
          </a:xfrm>
          <a:prstGeom prst="rect">
            <a:avLst/>
          </a:prstGeom>
          <a:noFill/>
        </p:spPr>
        <p:txBody>
          <a:bodyPr wrap="none" rtlCol="0">
            <a:spAutoFit/>
          </a:bodyPr>
          <a:lstStyle/>
          <a:p>
            <a:r>
              <a:rPr lang="de-DE" sz="1600" b="1" dirty="0" smtClean="0"/>
              <a:t>...</a:t>
            </a:r>
            <a:endParaRPr lang="de-DE" sz="1600" b="1" dirty="0"/>
          </a:p>
        </p:txBody>
      </p:sp>
      <p:sp>
        <p:nvSpPr>
          <p:cNvPr id="26" name="Rounded Rectangle 25"/>
          <p:cNvSpPr/>
          <p:nvPr/>
        </p:nvSpPr>
        <p:spPr>
          <a:xfrm>
            <a:off x="457203" y="3929823"/>
            <a:ext cx="7274462" cy="308315"/>
          </a:xfrm>
          <a:prstGeom prst="roundRect">
            <a:avLst/>
          </a:prstGeom>
          <a:noFill/>
          <a:ln w="53975" cap="flat" cmpd="sng" algn="ctr">
            <a:solidFill>
              <a:schemeClr val="accent2"/>
            </a:solidFill>
            <a:prstDash val="solid"/>
            <a:round/>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
        <p:nvSpPr>
          <p:cNvPr id="21" name="Slide Number Placeholder 20"/>
          <p:cNvSpPr>
            <a:spLocks noGrp="1"/>
          </p:cNvSpPr>
          <p:nvPr>
            <p:ph type="sldNum" sz="quarter" idx="12"/>
          </p:nvPr>
        </p:nvSpPr>
        <p:spPr/>
        <p:txBody>
          <a:bodyPr/>
          <a:lstStyle/>
          <a:p>
            <a:fld id="{A3297A5F-47A3-A44F-B74D-96B988149BB2}" type="slidenum">
              <a:rPr lang="de-DE" smtClean="0"/>
              <a:pPr/>
              <a:t>17</a:t>
            </a:fld>
            <a:endParaRPr lang="de-DE"/>
          </a:p>
        </p:txBody>
      </p:sp>
      <p:sp>
        <p:nvSpPr>
          <p:cNvPr id="22" name="Footer Placeholder 3"/>
          <p:cNvSpPr>
            <a:spLocks noGrp="1"/>
          </p:cNvSpPr>
          <p:nvPr>
            <p:ph type="ftr" sz="quarter" idx="11"/>
          </p:nvPr>
        </p:nvSpPr>
        <p:spPr>
          <a:xfrm>
            <a:off x="685800" y="6356350"/>
            <a:ext cx="7772400" cy="365125"/>
          </a:xfrm>
        </p:spPr>
        <p:txBody>
          <a:bodyPr/>
          <a:lstStyle/>
          <a:p>
            <a:r>
              <a:rPr lang="en-US" smtClean="0"/>
              <a:t>Unternehmensanwendungen | Martin Lorenz | SS2015</a:t>
            </a:r>
            <a:endParaRPr lang="de-DE"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457200" y="1568879"/>
            <a:ext cx="8525724" cy="3690754"/>
          </a:xfrm>
          <a:prstGeom prst="rect">
            <a:avLst/>
          </a:prstGeom>
          <a:noFill/>
        </p:spPr>
        <p:txBody>
          <a:bodyPr wrap="square" rtlCol="0">
            <a:spAutoFit/>
          </a:bodyPr>
          <a:lstStyle/>
          <a:p>
            <a:pPr marL="268288" lvl="2" indent="0">
              <a:spcBef>
                <a:spcPts val="600"/>
              </a:spcBef>
              <a:spcAft>
                <a:spcPts val="300"/>
              </a:spcAft>
              <a:buNone/>
            </a:pPr>
            <a:r>
              <a:rPr lang="de-DE" dirty="0" smtClean="0"/>
              <a:t>Das Travel Management Szenario beschreibt der Standardprozess für die Rückerstattung von Reisekosten.</a:t>
            </a:r>
          </a:p>
          <a:p>
            <a:pPr marL="268288" lvl="2" indent="0">
              <a:spcBef>
                <a:spcPts val="600"/>
              </a:spcBef>
              <a:spcAft>
                <a:spcPts val="300"/>
              </a:spcAft>
              <a:buNone/>
            </a:pPr>
            <a:r>
              <a:rPr lang="de-DE" dirty="0" smtClean="0"/>
              <a:t>Der Prozess beinhaltet alle Aktivitäten zur Rückerstattungen von Reisekosten. Dienstreisen, die durch Angestellte des Unternehmens im Rahmen ihre Tätigkeiten anfallen, werden geprüft und angefallene Reisekosten, wie Taxifahrten, Flüge oder Geschäftsessen werden erstattet.</a:t>
            </a:r>
          </a:p>
          <a:p>
            <a:pPr marL="268288" lvl="2" indent="0">
              <a:spcBef>
                <a:spcPts val="600"/>
              </a:spcBef>
              <a:spcAft>
                <a:spcPts val="300"/>
              </a:spcAft>
              <a:buNone/>
            </a:pPr>
            <a:endParaRPr lang="de-DE" sz="1600" b="1" dirty="0" smtClean="0"/>
          </a:p>
          <a:p>
            <a:pPr marL="268288" lvl="2" indent="0">
              <a:spcBef>
                <a:spcPts val="600"/>
              </a:spcBef>
              <a:spcAft>
                <a:spcPts val="300"/>
              </a:spcAft>
              <a:buNone/>
            </a:pPr>
            <a:r>
              <a:rPr lang="en-US" sz="1600" b="1" dirty="0" smtClean="0"/>
              <a:t>Key process flows covered</a:t>
            </a:r>
          </a:p>
          <a:p>
            <a:pPr marL="268288" lvl="2" indent="0">
              <a:lnSpc>
                <a:spcPts val="1180"/>
              </a:lnSpc>
              <a:spcBef>
                <a:spcPts val="600"/>
              </a:spcBef>
              <a:spcAft>
                <a:spcPts val="300"/>
              </a:spcAft>
              <a:buFont typeface="Arial"/>
              <a:buChar char="•"/>
            </a:pPr>
            <a:r>
              <a:rPr lang="en-US" sz="1400" b="1" dirty="0" smtClean="0"/>
              <a:t> </a:t>
            </a:r>
            <a:r>
              <a:rPr lang="de-DE" sz="1400" dirty="0" err="1" smtClean="0"/>
              <a:t>Create</a:t>
            </a:r>
            <a:r>
              <a:rPr lang="de-DE" sz="1400" dirty="0" smtClean="0"/>
              <a:t> </a:t>
            </a:r>
            <a:r>
              <a:rPr lang="de-DE" sz="1400" dirty="0" err="1" smtClean="0"/>
              <a:t>trip</a:t>
            </a:r>
            <a:r>
              <a:rPr lang="de-DE" sz="1400" dirty="0" smtClean="0"/>
              <a:t> and </a:t>
            </a:r>
            <a:r>
              <a:rPr lang="de-DE" sz="1400" dirty="0" err="1" smtClean="0"/>
              <a:t>enter</a:t>
            </a:r>
            <a:r>
              <a:rPr lang="de-DE" sz="1400" dirty="0" smtClean="0"/>
              <a:t> </a:t>
            </a:r>
            <a:r>
              <a:rPr lang="de-DE" sz="1400" dirty="0" err="1" smtClean="0"/>
              <a:t>receipt</a:t>
            </a:r>
            <a:endParaRPr lang="de-DE" sz="1400" dirty="0" smtClean="0"/>
          </a:p>
          <a:p>
            <a:pPr marL="268288" lvl="2" indent="0">
              <a:lnSpc>
                <a:spcPts val="1180"/>
              </a:lnSpc>
              <a:spcBef>
                <a:spcPts val="600"/>
              </a:spcBef>
              <a:spcAft>
                <a:spcPts val="300"/>
              </a:spcAft>
              <a:buFont typeface="Arial"/>
              <a:buChar char="•"/>
            </a:pPr>
            <a:r>
              <a:rPr lang="de-DE" sz="1400" dirty="0" smtClean="0"/>
              <a:t> </a:t>
            </a:r>
            <a:r>
              <a:rPr lang="de-DE" sz="1400" dirty="0" err="1" smtClean="0"/>
              <a:t>Approve</a:t>
            </a:r>
            <a:r>
              <a:rPr lang="de-DE" sz="1400" dirty="0" smtClean="0"/>
              <a:t> and </a:t>
            </a:r>
            <a:r>
              <a:rPr lang="de-DE" sz="1400" dirty="0" err="1" smtClean="0"/>
              <a:t>settle</a:t>
            </a:r>
            <a:r>
              <a:rPr lang="de-DE" sz="1400" dirty="0" smtClean="0"/>
              <a:t> </a:t>
            </a:r>
            <a:r>
              <a:rPr lang="de-DE" sz="1400" dirty="0" err="1" smtClean="0"/>
              <a:t>trip</a:t>
            </a:r>
            <a:endParaRPr lang="de-DE" sz="1400" dirty="0" smtClean="0"/>
          </a:p>
          <a:p>
            <a:pPr marL="268288" lvl="2" indent="0">
              <a:lnSpc>
                <a:spcPts val="1180"/>
              </a:lnSpc>
              <a:spcBef>
                <a:spcPts val="600"/>
              </a:spcBef>
              <a:spcAft>
                <a:spcPts val="300"/>
              </a:spcAft>
              <a:buFont typeface="Arial"/>
              <a:buChar char="•"/>
            </a:pPr>
            <a:r>
              <a:rPr lang="de-DE" sz="1400" dirty="0" smtClean="0"/>
              <a:t> Transfer </a:t>
            </a:r>
            <a:r>
              <a:rPr lang="de-DE" sz="1400" dirty="0" err="1" smtClean="0"/>
              <a:t>cost</a:t>
            </a:r>
            <a:r>
              <a:rPr lang="de-DE" sz="1400" dirty="0" smtClean="0"/>
              <a:t> to </a:t>
            </a:r>
            <a:r>
              <a:rPr lang="de-DE" sz="1400" dirty="0" err="1" smtClean="0"/>
              <a:t>accounting</a:t>
            </a:r>
            <a:endParaRPr lang="en-GB" sz="1400" dirty="0" smtClean="0"/>
          </a:p>
          <a:p>
            <a:pPr marL="268288" lvl="2" indent="0">
              <a:lnSpc>
                <a:spcPts val="1460"/>
              </a:lnSpc>
              <a:spcBef>
                <a:spcPts val="600"/>
              </a:spcBef>
              <a:spcAft>
                <a:spcPts val="300"/>
              </a:spcAft>
              <a:buNone/>
            </a:pPr>
            <a:endParaRPr lang="de-DE" dirty="0" smtClean="0"/>
          </a:p>
        </p:txBody>
      </p:sp>
      <p:sp>
        <p:nvSpPr>
          <p:cNvPr id="5" name="Title 1"/>
          <p:cNvSpPr>
            <a:spLocks noGrp="1"/>
          </p:cNvSpPr>
          <p:nvPr>
            <p:ph type="title"/>
          </p:nvPr>
        </p:nvSpPr>
        <p:spPr>
          <a:xfrm>
            <a:off x="457200" y="274638"/>
            <a:ext cx="8229600" cy="1143000"/>
          </a:xfrm>
        </p:spPr>
        <p:txBody>
          <a:bodyPr>
            <a:normAutofit/>
          </a:bodyPr>
          <a:lstStyle/>
          <a:p>
            <a:pPr algn="l"/>
            <a:r>
              <a:rPr lang="de-DE" sz="3600" dirty="0" smtClean="0"/>
              <a:t>Travel Management - Beschreibung</a:t>
            </a:r>
            <a:endParaRPr lang="de-DE" sz="3600" dirty="0"/>
          </a:p>
        </p:txBody>
      </p:sp>
      <p:sp>
        <p:nvSpPr>
          <p:cNvPr id="4" name="Slide Number Placeholder 3"/>
          <p:cNvSpPr>
            <a:spLocks noGrp="1"/>
          </p:cNvSpPr>
          <p:nvPr>
            <p:ph type="sldNum" sz="quarter" idx="12"/>
          </p:nvPr>
        </p:nvSpPr>
        <p:spPr/>
        <p:txBody>
          <a:bodyPr/>
          <a:lstStyle/>
          <a:p>
            <a:fld id="{A3297A5F-47A3-A44F-B74D-96B988149BB2}" type="slidenum">
              <a:rPr lang="de-DE" smtClean="0"/>
              <a:pPr/>
              <a:t>18</a:t>
            </a:fld>
            <a:endParaRPr lang="de-DE"/>
          </a:p>
        </p:txBody>
      </p:sp>
      <p:sp>
        <p:nvSpPr>
          <p:cNvPr id="6" name="Footer Placeholder 3"/>
          <p:cNvSpPr>
            <a:spLocks noGrp="1"/>
          </p:cNvSpPr>
          <p:nvPr>
            <p:ph type="ftr" sz="quarter" idx="11"/>
          </p:nvPr>
        </p:nvSpPr>
        <p:spPr>
          <a:xfrm>
            <a:off x="685800" y="6356350"/>
            <a:ext cx="7772400" cy="365125"/>
          </a:xfrm>
        </p:spPr>
        <p:txBody>
          <a:bodyPr/>
          <a:lstStyle/>
          <a:p>
            <a:r>
              <a:rPr lang="en-US" smtClean="0"/>
              <a:t>Unternehmensanwendungen | Martin Lorenz | SS2015</a:t>
            </a:r>
            <a:endParaRPr lang="de-DE"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pPr algn="l"/>
            <a:r>
              <a:rPr lang="de-DE" sz="3600" dirty="0" smtClean="0"/>
              <a:t>Travel Management - </a:t>
            </a:r>
            <a:r>
              <a:rPr lang="de-DE" sz="3600" dirty="0" err="1" smtClean="0"/>
              <a:t>Workflow</a:t>
            </a:r>
            <a:endParaRPr lang="de-DE" sz="3600" dirty="0"/>
          </a:p>
        </p:txBody>
      </p:sp>
      <p:sp>
        <p:nvSpPr>
          <p:cNvPr id="5" name="Content Placeholder 4"/>
          <p:cNvSpPr>
            <a:spLocks noGrp="1"/>
          </p:cNvSpPr>
          <p:nvPr>
            <p:ph idx="1"/>
          </p:nvPr>
        </p:nvSpPr>
        <p:spPr/>
        <p:txBody>
          <a:bodyPr/>
          <a:lstStyle/>
          <a:p>
            <a:endParaRPr lang="de-DE"/>
          </a:p>
        </p:txBody>
      </p:sp>
      <p:pic>
        <p:nvPicPr>
          <p:cNvPr id="7" name="Picture 10" descr="191_EN_US"/>
          <p:cNvPicPr>
            <a:picLocks noChangeAspect="1" noChangeArrowheads="1"/>
          </p:cNvPicPr>
          <p:nvPr/>
        </p:nvPicPr>
        <p:blipFill>
          <a:blip r:embed="rId2"/>
          <a:srcRect/>
          <a:stretch>
            <a:fillRect/>
          </a:stretch>
        </p:blipFill>
        <p:spPr bwMode="auto">
          <a:xfrm>
            <a:off x="335809" y="1253350"/>
            <a:ext cx="8543925" cy="5450908"/>
          </a:xfrm>
          <a:prstGeom prst="rect">
            <a:avLst/>
          </a:prstGeom>
          <a:noFill/>
          <a:ln w="12700">
            <a:noFill/>
            <a:miter lim="800000"/>
            <a:headEnd/>
            <a:tailEnd/>
          </a:ln>
          <a:effectLst/>
        </p:spPr>
      </p:pic>
      <p:sp>
        <p:nvSpPr>
          <p:cNvPr id="6" name="Slide Number Placeholder 5"/>
          <p:cNvSpPr>
            <a:spLocks noGrp="1"/>
          </p:cNvSpPr>
          <p:nvPr>
            <p:ph type="sldNum" sz="quarter" idx="12"/>
          </p:nvPr>
        </p:nvSpPr>
        <p:spPr/>
        <p:txBody>
          <a:bodyPr/>
          <a:lstStyle/>
          <a:p>
            <a:fld id="{A3297A5F-47A3-A44F-B74D-96B988149BB2}" type="slidenum">
              <a:rPr lang="de-DE" smtClean="0"/>
              <a:pPr/>
              <a:t>19</a:t>
            </a:fld>
            <a:endParaRPr lang="de-DE"/>
          </a:p>
        </p:txBody>
      </p:sp>
      <p:sp>
        <p:nvSpPr>
          <p:cNvPr id="2" name="Fußzeilenplatzhalter 1"/>
          <p:cNvSpPr>
            <a:spLocks noGrp="1"/>
          </p:cNvSpPr>
          <p:nvPr>
            <p:ph type="ftr" sz="quarter" idx="11"/>
          </p:nvPr>
        </p:nvSpPr>
        <p:spPr/>
        <p:txBody>
          <a:bodyPr/>
          <a:lstStyle/>
          <a:p>
            <a:r>
              <a:rPr lang="de-DE" smtClean="0"/>
              <a:t>Unternehmensanwendungen | Martin Lorenz | SS2015</a:t>
            </a:r>
            <a:endParaRPr lang="de-DE"/>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Anwendungsgebiete</a:t>
            </a:r>
            <a:endParaRPr lang="de-DE" dirty="0"/>
          </a:p>
        </p:txBody>
      </p:sp>
      <p:sp>
        <p:nvSpPr>
          <p:cNvPr id="3" name="Inhaltsplatzhalter 2"/>
          <p:cNvSpPr>
            <a:spLocks noGrp="1"/>
          </p:cNvSpPr>
          <p:nvPr>
            <p:ph idx="1"/>
          </p:nvPr>
        </p:nvSpPr>
        <p:spPr/>
        <p:txBody>
          <a:bodyPr>
            <a:normAutofit/>
          </a:bodyPr>
          <a:lstStyle/>
          <a:p>
            <a:r>
              <a:rPr lang="de-DE" dirty="0" smtClean="0"/>
              <a:t>Klassische Domäne</a:t>
            </a:r>
          </a:p>
          <a:p>
            <a:pPr lvl="1"/>
            <a:r>
              <a:rPr lang="de-DE" dirty="0" smtClean="0"/>
              <a:t>ERP, SCM, CRM, etc. (siehe Einführung)</a:t>
            </a:r>
          </a:p>
          <a:p>
            <a:r>
              <a:rPr lang="de-DE" dirty="0" smtClean="0"/>
              <a:t>Erweiterte Domänen</a:t>
            </a:r>
          </a:p>
          <a:p>
            <a:pPr lvl="1"/>
            <a:r>
              <a:rPr lang="de-DE" dirty="0" smtClean="0"/>
              <a:t>Sensordaten</a:t>
            </a:r>
          </a:p>
          <a:p>
            <a:pPr lvl="1"/>
            <a:r>
              <a:rPr lang="de-DE" dirty="0" smtClean="0"/>
              <a:t>Events</a:t>
            </a:r>
          </a:p>
          <a:p>
            <a:pPr lvl="1"/>
            <a:r>
              <a:rPr lang="de-DE" dirty="0" smtClean="0"/>
              <a:t>Strukturierte und unstrukturierte Daten</a:t>
            </a:r>
          </a:p>
          <a:p>
            <a:pPr lvl="1"/>
            <a:r>
              <a:rPr lang="de-DE" dirty="0" smtClean="0"/>
              <a:t>Web und </a:t>
            </a:r>
            <a:r>
              <a:rPr lang="de-DE" dirty="0" err="1" smtClean="0"/>
              <a:t>Social</a:t>
            </a:r>
            <a:r>
              <a:rPr lang="de-DE" dirty="0" smtClean="0"/>
              <a:t> Networks</a:t>
            </a:r>
          </a:p>
          <a:p>
            <a:pPr lvl="1"/>
            <a:r>
              <a:rPr lang="de-DE" dirty="0" err="1" smtClean="0"/>
              <a:t>Cloud</a:t>
            </a:r>
            <a:endParaRPr lang="de-DE" dirty="0"/>
          </a:p>
        </p:txBody>
      </p:sp>
      <p:sp>
        <p:nvSpPr>
          <p:cNvPr id="4" name="Slide Number Placeholder 3"/>
          <p:cNvSpPr>
            <a:spLocks noGrp="1"/>
          </p:cNvSpPr>
          <p:nvPr>
            <p:ph type="sldNum" sz="quarter" idx="12"/>
          </p:nvPr>
        </p:nvSpPr>
        <p:spPr/>
        <p:txBody>
          <a:bodyPr/>
          <a:lstStyle/>
          <a:p>
            <a:fld id="{A3297A5F-47A3-A44F-B74D-96B988149BB2}" type="slidenum">
              <a:rPr lang="de-DE" smtClean="0"/>
              <a:pPr/>
              <a:t>2</a:t>
            </a:fld>
            <a:endParaRPr lang="de-DE"/>
          </a:p>
        </p:txBody>
      </p:sp>
      <p:sp>
        <p:nvSpPr>
          <p:cNvPr id="5" name="Footer Placeholder 3"/>
          <p:cNvSpPr>
            <a:spLocks noGrp="1"/>
          </p:cNvSpPr>
          <p:nvPr>
            <p:ph type="ftr" sz="quarter" idx="11"/>
          </p:nvPr>
        </p:nvSpPr>
        <p:spPr>
          <a:xfrm>
            <a:off x="685800" y="6356350"/>
            <a:ext cx="7772400" cy="365125"/>
          </a:xfrm>
        </p:spPr>
        <p:txBody>
          <a:bodyPr/>
          <a:lstStyle/>
          <a:p>
            <a:r>
              <a:rPr lang="en-US" smtClean="0"/>
              <a:t>Unternehmensanwendungen | Martin Lorenz | SS2015</a:t>
            </a:r>
            <a:endParaRPr lang="de-DE" dirty="0"/>
          </a:p>
        </p:txBody>
      </p:sp>
    </p:spTree>
    <p:extLst>
      <p:ext uri="{BB962C8B-B14F-4D97-AF65-F5344CB8AC3E}">
        <p14:creationId xmlns:p14="http://schemas.microsoft.com/office/powerpoint/2010/main" val="133002806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dirty="0" smtClean="0"/>
              <a:t>Erweiterte Domänen</a:t>
            </a:r>
            <a:endParaRPr lang="de-DE" dirty="0"/>
          </a:p>
        </p:txBody>
      </p:sp>
      <p:sp>
        <p:nvSpPr>
          <p:cNvPr id="3" name="Inhaltsplatzhalter 2"/>
          <p:cNvSpPr>
            <a:spLocks noGrp="1"/>
          </p:cNvSpPr>
          <p:nvPr>
            <p:ph idx="1"/>
          </p:nvPr>
        </p:nvSpPr>
        <p:spPr/>
        <p:txBody>
          <a:bodyPr/>
          <a:lstStyle/>
          <a:p>
            <a:pPr marL="0" indent="0">
              <a:buNone/>
            </a:pPr>
            <a:r>
              <a:rPr lang="de-DE" sz="2000" dirty="0" smtClean="0"/>
              <a:t>Neue Medien und Technologien haben Einfluss auf Unternehmens-anwendungen. Informationsintegration aus unterschiedlichen Quellen bietet neue Möglichkeiten zur Verbesserung </a:t>
            </a:r>
            <a:r>
              <a:rPr lang="de-DE" sz="2000" smtClean="0"/>
              <a:t>und Anreicherung der klassischen Unternehmensprozesse.</a:t>
            </a:r>
            <a:endParaRPr lang="de-DE" sz="2000" dirty="0" smtClean="0"/>
          </a:p>
          <a:p>
            <a:pPr marL="0" indent="0">
              <a:buNone/>
            </a:pPr>
            <a:endParaRPr lang="de-DE" sz="2000" dirty="0" smtClean="0"/>
          </a:p>
          <a:p>
            <a:r>
              <a:rPr lang="de-DE" sz="2000" dirty="0" smtClean="0"/>
              <a:t>Sensordaten</a:t>
            </a:r>
            <a:endParaRPr lang="de-DE" sz="2000" dirty="0"/>
          </a:p>
          <a:p>
            <a:r>
              <a:rPr lang="de-DE" sz="2000" dirty="0"/>
              <a:t>Events</a:t>
            </a:r>
          </a:p>
          <a:p>
            <a:r>
              <a:rPr lang="de-DE" sz="2000" dirty="0"/>
              <a:t>Strukturierte und unstrukturierte Daten</a:t>
            </a:r>
          </a:p>
          <a:p>
            <a:r>
              <a:rPr lang="de-DE" sz="2000" dirty="0"/>
              <a:t>Web und </a:t>
            </a:r>
            <a:r>
              <a:rPr lang="de-DE" sz="2000" dirty="0" err="1"/>
              <a:t>Social</a:t>
            </a:r>
            <a:r>
              <a:rPr lang="de-DE" sz="2000" dirty="0"/>
              <a:t> Networks</a:t>
            </a:r>
          </a:p>
          <a:p>
            <a:r>
              <a:rPr lang="de-DE" sz="2000" dirty="0" err="1"/>
              <a:t>Cloud</a:t>
            </a:r>
            <a:endParaRPr lang="de-DE" sz="2000" dirty="0"/>
          </a:p>
          <a:p>
            <a:pPr marL="0" indent="0">
              <a:buNone/>
            </a:pPr>
            <a:endParaRPr lang="de-DE" dirty="0"/>
          </a:p>
        </p:txBody>
      </p:sp>
      <p:sp>
        <p:nvSpPr>
          <p:cNvPr id="4" name="Slide Number Placeholder 3"/>
          <p:cNvSpPr>
            <a:spLocks noGrp="1"/>
          </p:cNvSpPr>
          <p:nvPr>
            <p:ph type="sldNum" sz="quarter" idx="12"/>
          </p:nvPr>
        </p:nvSpPr>
        <p:spPr/>
        <p:txBody>
          <a:bodyPr/>
          <a:lstStyle/>
          <a:p>
            <a:fld id="{A3297A5F-47A3-A44F-B74D-96B988149BB2}" type="slidenum">
              <a:rPr lang="de-DE" smtClean="0"/>
              <a:pPr/>
              <a:t>20</a:t>
            </a:fld>
            <a:endParaRPr lang="de-DE"/>
          </a:p>
        </p:txBody>
      </p:sp>
      <p:sp>
        <p:nvSpPr>
          <p:cNvPr id="5" name="Footer Placeholder 3"/>
          <p:cNvSpPr>
            <a:spLocks noGrp="1"/>
          </p:cNvSpPr>
          <p:nvPr>
            <p:ph type="ftr" sz="quarter" idx="11"/>
          </p:nvPr>
        </p:nvSpPr>
        <p:spPr>
          <a:xfrm>
            <a:off x="685800" y="6356350"/>
            <a:ext cx="7772400" cy="365125"/>
          </a:xfrm>
        </p:spPr>
        <p:txBody>
          <a:bodyPr/>
          <a:lstStyle/>
          <a:p>
            <a:r>
              <a:rPr lang="en-US" smtClean="0"/>
              <a:t>Unternehmensanwendungen | Martin Lorenz | SS2015</a:t>
            </a:r>
            <a:endParaRPr lang="de-DE" dirty="0"/>
          </a:p>
        </p:txBody>
      </p:sp>
    </p:spTree>
    <p:extLst>
      <p:ext uri="{BB962C8B-B14F-4D97-AF65-F5344CB8AC3E}">
        <p14:creationId xmlns:p14="http://schemas.microsoft.com/office/powerpoint/2010/main" val="186766733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1143000"/>
          </a:xfrm>
        </p:spPr>
        <p:txBody>
          <a:bodyPr>
            <a:normAutofit/>
          </a:bodyPr>
          <a:lstStyle/>
          <a:p>
            <a:r>
              <a:rPr lang="en-US" sz="4800" dirty="0" err="1" smtClean="0">
                <a:latin typeface="Gill Sans MT"/>
                <a:cs typeface="Gill Sans MT"/>
              </a:rPr>
              <a:t>Sensoren</a:t>
            </a:r>
            <a:endParaRPr lang="en-US" sz="4800" dirty="0">
              <a:latin typeface="Gill Sans MT"/>
              <a:cs typeface="Gill Sans MT"/>
            </a:endParaRPr>
          </a:p>
        </p:txBody>
      </p:sp>
      <p:sp>
        <p:nvSpPr>
          <p:cNvPr id="9" name="Content Placeholder 2"/>
          <p:cNvSpPr>
            <a:spLocks noGrp="1"/>
          </p:cNvSpPr>
          <p:nvPr>
            <p:ph idx="1"/>
          </p:nvPr>
        </p:nvSpPr>
        <p:spPr>
          <a:xfrm>
            <a:off x="395536" y="1560091"/>
            <a:ext cx="8640960" cy="4821237"/>
          </a:xfrm>
        </p:spPr>
        <p:txBody>
          <a:bodyPr>
            <a:normAutofit/>
          </a:bodyPr>
          <a:lstStyle/>
          <a:p>
            <a:pPr marL="0" indent="0">
              <a:buClr>
                <a:srgbClr val="9B1537"/>
              </a:buClr>
              <a:buSzPct val="80000"/>
              <a:buNone/>
            </a:pPr>
            <a:r>
              <a:rPr lang="de-DE" sz="2400" b="1" dirty="0" smtClean="0"/>
              <a:t>Medikamentenrückverfolgung in der Europäischen </a:t>
            </a:r>
            <a:r>
              <a:rPr lang="de-DE" sz="2400" b="1" dirty="0" err="1" smtClean="0"/>
              <a:t>Pharma</a:t>
            </a:r>
            <a:r>
              <a:rPr lang="de-DE" sz="2400" b="1" dirty="0" smtClean="0"/>
              <a:t> </a:t>
            </a:r>
            <a:r>
              <a:rPr lang="de-DE" sz="2400" b="1" dirty="0" err="1" smtClean="0"/>
              <a:t>Supply</a:t>
            </a:r>
            <a:r>
              <a:rPr lang="de-DE" sz="2400" b="1" dirty="0" smtClean="0"/>
              <a:t> Chain</a:t>
            </a:r>
          </a:p>
          <a:p>
            <a:pPr>
              <a:buClr>
                <a:srgbClr val="9B1537"/>
              </a:buClr>
              <a:buSzPct val="80000"/>
              <a:buFont typeface="Wingdings" pitchFamily="2" charset="2"/>
              <a:buChar char=""/>
            </a:pPr>
            <a:r>
              <a:rPr lang="de-DE" sz="2400" dirty="0" smtClean="0"/>
              <a:t>15 Mrd. Packungen / 34 Mrd. Leseereignisse pro Jahr</a:t>
            </a:r>
          </a:p>
          <a:p>
            <a:pPr>
              <a:buClr>
                <a:srgbClr val="9B1537"/>
              </a:buClr>
              <a:buSzPct val="80000"/>
              <a:buFont typeface="Wingdings" pitchFamily="2" charset="2"/>
              <a:buChar char=""/>
            </a:pPr>
            <a:r>
              <a:rPr lang="de-DE" sz="2400" dirty="0" smtClean="0"/>
              <a:t>Verteilte </a:t>
            </a:r>
            <a:r>
              <a:rPr lang="de-DE" sz="2400" dirty="0" err="1"/>
              <a:t>R</a:t>
            </a:r>
            <a:r>
              <a:rPr lang="de-DE" sz="2400" dirty="0" err="1" smtClean="0"/>
              <a:t>epositories</a:t>
            </a:r>
            <a:r>
              <a:rPr lang="de-DE" sz="2400" dirty="0" smtClean="0"/>
              <a:t> zur Speicherung der Events</a:t>
            </a:r>
          </a:p>
          <a:p>
            <a:pPr>
              <a:buClr>
                <a:srgbClr val="9B1537"/>
              </a:buClr>
              <a:buSzPct val="80000"/>
              <a:buFont typeface="Wingdings" charset="2"/>
              <a:buChar char=""/>
            </a:pPr>
            <a:r>
              <a:rPr lang="de-DE" sz="2400" dirty="0" smtClean="0"/>
              <a:t>Zentralen Discovery Service zur Suche von Events</a:t>
            </a:r>
          </a:p>
          <a:p>
            <a:pPr marL="0" indent="0">
              <a:buClr>
                <a:srgbClr val="9B1537"/>
              </a:buClr>
              <a:buSzPct val="80000"/>
              <a:buNone/>
            </a:pPr>
            <a:endParaRPr lang="de-DE" sz="1600" dirty="0" smtClean="0"/>
          </a:p>
          <a:p>
            <a:pPr marL="0" indent="0">
              <a:buClr>
                <a:srgbClr val="9B1537"/>
              </a:buClr>
              <a:buSzPct val="80000"/>
              <a:buNone/>
            </a:pPr>
            <a:r>
              <a:rPr lang="de-DE" sz="2400" b="1" dirty="0" smtClean="0"/>
              <a:t>Überwachung der Performance von Formel 1 Autos</a:t>
            </a:r>
          </a:p>
          <a:p>
            <a:pPr>
              <a:buClr>
                <a:srgbClr val="9B1537"/>
              </a:buClr>
              <a:buSzPct val="80000"/>
              <a:buFont typeface="Wingdings" charset="2"/>
              <a:buChar char=""/>
            </a:pPr>
            <a:r>
              <a:rPr lang="de-DE" sz="2400" dirty="0" smtClean="0"/>
              <a:t>Zwischen 300 </a:t>
            </a:r>
            <a:r>
              <a:rPr lang="de-DE" sz="2400" dirty="0"/>
              <a:t>u</a:t>
            </a:r>
            <a:r>
              <a:rPr lang="de-DE" sz="2400" dirty="0" smtClean="0"/>
              <a:t>nd 600 Sensoren pro Auto</a:t>
            </a:r>
          </a:p>
          <a:p>
            <a:pPr>
              <a:buClr>
                <a:srgbClr val="9B1537"/>
              </a:buClr>
              <a:buSzPct val="80000"/>
              <a:buFont typeface="Wingdings" charset="2"/>
              <a:buChar char=""/>
            </a:pPr>
            <a:r>
              <a:rPr lang="de-DE" sz="2400" dirty="0" smtClean="0"/>
              <a:t>Mehrere Events pro Auto pro Sekunde</a:t>
            </a:r>
          </a:p>
          <a:p>
            <a:pPr>
              <a:buClr>
                <a:srgbClr val="9B1537"/>
              </a:buClr>
              <a:buSzPct val="80000"/>
              <a:buFont typeface="Wingdings" charset="2"/>
              <a:buChar char=""/>
            </a:pPr>
            <a:r>
              <a:rPr lang="de-DE" sz="2400" dirty="0" smtClean="0"/>
              <a:t>Messung aller Rennen und Trainings</a:t>
            </a:r>
          </a:p>
        </p:txBody>
      </p:sp>
      <p:sp>
        <p:nvSpPr>
          <p:cNvPr id="5" name="Slide Number Placeholder 4"/>
          <p:cNvSpPr>
            <a:spLocks noGrp="1"/>
          </p:cNvSpPr>
          <p:nvPr>
            <p:ph type="sldNum" sz="quarter" idx="12"/>
          </p:nvPr>
        </p:nvSpPr>
        <p:spPr/>
        <p:txBody>
          <a:bodyPr/>
          <a:lstStyle/>
          <a:p>
            <a:fld id="{A3297A5F-47A3-A44F-B74D-96B988149BB2}" type="slidenum">
              <a:rPr lang="de-DE" smtClean="0"/>
              <a:pPr/>
              <a:t>21</a:t>
            </a:fld>
            <a:endParaRPr lang="de-DE"/>
          </a:p>
        </p:txBody>
      </p:sp>
      <p:sp>
        <p:nvSpPr>
          <p:cNvPr id="7" name="Footer Placeholder 3"/>
          <p:cNvSpPr>
            <a:spLocks noGrp="1"/>
          </p:cNvSpPr>
          <p:nvPr>
            <p:ph type="ftr" sz="quarter" idx="11"/>
          </p:nvPr>
        </p:nvSpPr>
        <p:spPr>
          <a:xfrm>
            <a:off x="685800" y="6356350"/>
            <a:ext cx="7772400" cy="365125"/>
          </a:xfrm>
        </p:spPr>
        <p:txBody>
          <a:bodyPr/>
          <a:lstStyle/>
          <a:p>
            <a:r>
              <a:rPr lang="en-US" smtClean="0"/>
              <a:t>Unternehmensanwendungen | Martin Lorenz | SS2015</a:t>
            </a:r>
            <a:endParaRPr lang="de-DE" dirty="0"/>
          </a:p>
        </p:txBody>
      </p:sp>
    </p:spTree>
    <p:extLst>
      <p:ext uri="{BB962C8B-B14F-4D97-AF65-F5344CB8AC3E}">
        <p14:creationId xmlns:p14="http://schemas.microsoft.com/office/powerpoint/2010/main" val="215310850"/>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1143000"/>
          </a:xfrm>
        </p:spPr>
        <p:txBody>
          <a:bodyPr>
            <a:normAutofit/>
          </a:bodyPr>
          <a:lstStyle/>
          <a:p>
            <a:r>
              <a:rPr lang="en-US" sz="4800" dirty="0" smtClean="0">
                <a:latin typeface="Gill Sans MT"/>
                <a:cs typeface="Gill Sans MT"/>
              </a:rPr>
              <a:t>Events</a:t>
            </a:r>
            <a:endParaRPr lang="en-US" sz="4800" dirty="0">
              <a:latin typeface="Gill Sans MT"/>
              <a:cs typeface="Gill Sans MT"/>
            </a:endParaRPr>
          </a:p>
        </p:txBody>
      </p:sp>
      <p:sp>
        <p:nvSpPr>
          <p:cNvPr id="9" name="Content Placeholder 2"/>
          <p:cNvSpPr>
            <a:spLocks noGrp="1"/>
          </p:cNvSpPr>
          <p:nvPr>
            <p:ph idx="1"/>
          </p:nvPr>
        </p:nvSpPr>
        <p:spPr>
          <a:xfrm>
            <a:off x="395536" y="1560091"/>
            <a:ext cx="8640960" cy="4821237"/>
          </a:xfrm>
        </p:spPr>
        <p:txBody>
          <a:bodyPr>
            <a:normAutofit/>
          </a:bodyPr>
          <a:lstStyle/>
          <a:p>
            <a:pPr marL="0" indent="0">
              <a:buClr>
                <a:srgbClr val="9B1537"/>
              </a:buClr>
              <a:buSzPct val="80000"/>
              <a:buNone/>
            </a:pPr>
            <a:r>
              <a:rPr lang="de-DE" sz="2400" b="1" dirty="0" smtClean="0"/>
              <a:t>Personalisiertes Angebotsmanagement bei </a:t>
            </a:r>
            <a:r>
              <a:rPr lang="de-DE" sz="2400" b="1" dirty="0" err="1" smtClean="0"/>
              <a:t>Bigpoint</a:t>
            </a:r>
            <a:endParaRPr lang="de-DE" sz="2400" b="1" dirty="0" smtClean="0"/>
          </a:p>
          <a:p>
            <a:pPr>
              <a:buClr>
                <a:srgbClr val="9B1537"/>
              </a:buClr>
              <a:buSzPct val="80000"/>
              <a:buFont typeface="Wingdings" pitchFamily="2" charset="2"/>
              <a:buChar char=""/>
            </a:pPr>
            <a:r>
              <a:rPr lang="de-DE" sz="2400" dirty="0" smtClean="0"/>
              <a:t>Datenbank verwaltet Spielereignisse in Echtzeit</a:t>
            </a:r>
          </a:p>
          <a:p>
            <a:pPr>
              <a:buClr>
                <a:srgbClr val="9B1537"/>
              </a:buClr>
              <a:buSzPct val="80000"/>
              <a:buFont typeface="Wingdings" pitchFamily="2" charset="2"/>
              <a:buChar char=""/>
            </a:pPr>
            <a:r>
              <a:rPr lang="de-DE" sz="2400" dirty="0" smtClean="0"/>
              <a:t>Verbindung zu Nutzerdaten zur</a:t>
            </a:r>
          </a:p>
          <a:p>
            <a:pPr lvl="1">
              <a:buClr>
                <a:srgbClr val="9B1537"/>
              </a:buClr>
              <a:buSzPct val="80000"/>
            </a:pPr>
            <a:r>
              <a:rPr lang="de-DE" sz="2000" dirty="0" smtClean="0"/>
              <a:t>Erstellung und Beobachtung von </a:t>
            </a:r>
            <a:r>
              <a:rPr lang="de-DE" sz="2000" dirty="0"/>
              <a:t>E</a:t>
            </a:r>
            <a:r>
              <a:rPr lang="de-DE" sz="2000" dirty="0" smtClean="0"/>
              <a:t>chtzeitspielanalysen</a:t>
            </a:r>
          </a:p>
          <a:p>
            <a:pPr lvl="1">
              <a:buClr>
                <a:srgbClr val="9B1537"/>
              </a:buClr>
              <a:buSzPct val="80000"/>
            </a:pPr>
            <a:r>
              <a:rPr lang="de-DE" sz="2000" dirty="0" smtClean="0"/>
              <a:t>Online Zielgruppenbestimmung</a:t>
            </a:r>
          </a:p>
          <a:p>
            <a:pPr>
              <a:buClr>
                <a:srgbClr val="9B1537"/>
              </a:buClr>
              <a:buSzPct val="80000"/>
              <a:buFont typeface="Wingdings" pitchFamily="2" charset="2"/>
              <a:buChar char=""/>
            </a:pPr>
            <a:r>
              <a:rPr lang="de-DE" sz="2400" dirty="0" err="1" smtClean="0"/>
              <a:t>Bigpoint</a:t>
            </a:r>
            <a:r>
              <a:rPr lang="de-DE" sz="2400" dirty="0" smtClean="0"/>
              <a:t> nutzt die Daten um</a:t>
            </a:r>
          </a:p>
          <a:p>
            <a:pPr lvl="1">
              <a:buClr>
                <a:srgbClr val="9B1537"/>
              </a:buClr>
              <a:buSzPct val="80000"/>
            </a:pPr>
            <a:r>
              <a:rPr lang="de-DE" sz="2000" dirty="0"/>
              <a:t>a</a:t>
            </a:r>
            <a:r>
              <a:rPr lang="de-DE" sz="2000" dirty="0" smtClean="0"/>
              <a:t>d-hoc Angebote zu schalten und deren Erfolg unmittelbar zu analysieren</a:t>
            </a:r>
          </a:p>
          <a:p>
            <a:pPr lvl="1">
              <a:buClr>
                <a:srgbClr val="9B1537"/>
              </a:buClr>
              <a:buSzPct val="80000"/>
            </a:pPr>
            <a:r>
              <a:rPr lang="de-DE" sz="2000" dirty="0" smtClean="0"/>
              <a:t>Angebote auf Basis von Vorhersageanalysen zu optimieren</a:t>
            </a:r>
          </a:p>
          <a:p>
            <a:pPr lvl="1">
              <a:buClr>
                <a:srgbClr val="9B1537"/>
              </a:buClr>
              <a:buSzPct val="80000"/>
            </a:pPr>
            <a:r>
              <a:rPr lang="de-DE" sz="2000" dirty="0"/>
              <a:t>A</a:t>
            </a:r>
            <a:r>
              <a:rPr lang="de-DE" sz="2000" dirty="0" smtClean="0"/>
              <a:t>/B Tests durchzuführen</a:t>
            </a:r>
          </a:p>
        </p:txBody>
      </p:sp>
      <p:sp>
        <p:nvSpPr>
          <p:cNvPr id="5" name="Slide Number Placeholder 4"/>
          <p:cNvSpPr>
            <a:spLocks noGrp="1"/>
          </p:cNvSpPr>
          <p:nvPr>
            <p:ph type="sldNum" sz="quarter" idx="12"/>
          </p:nvPr>
        </p:nvSpPr>
        <p:spPr/>
        <p:txBody>
          <a:bodyPr/>
          <a:lstStyle/>
          <a:p>
            <a:fld id="{A3297A5F-47A3-A44F-B74D-96B988149BB2}" type="slidenum">
              <a:rPr lang="de-DE" smtClean="0"/>
              <a:pPr/>
              <a:t>22</a:t>
            </a:fld>
            <a:endParaRPr lang="de-DE"/>
          </a:p>
        </p:txBody>
      </p:sp>
      <p:sp>
        <p:nvSpPr>
          <p:cNvPr id="7" name="Footer Placeholder 3"/>
          <p:cNvSpPr>
            <a:spLocks noGrp="1"/>
          </p:cNvSpPr>
          <p:nvPr>
            <p:ph type="ftr" sz="quarter" idx="11"/>
          </p:nvPr>
        </p:nvSpPr>
        <p:spPr>
          <a:xfrm>
            <a:off x="685800" y="6356350"/>
            <a:ext cx="7772400" cy="365125"/>
          </a:xfrm>
        </p:spPr>
        <p:txBody>
          <a:bodyPr/>
          <a:lstStyle/>
          <a:p>
            <a:r>
              <a:rPr lang="en-US" smtClean="0"/>
              <a:t>Unternehmensanwendungen | Martin Lorenz | SS2015</a:t>
            </a:r>
            <a:endParaRPr lang="de-DE" dirty="0"/>
          </a:p>
        </p:txBody>
      </p:sp>
    </p:spTree>
    <p:extLst>
      <p:ext uri="{BB962C8B-B14F-4D97-AF65-F5344CB8AC3E}">
        <p14:creationId xmlns:p14="http://schemas.microsoft.com/office/powerpoint/2010/main" val="3325769051"/>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95536" y="1560091"/>
            <a:ext cx="8640960" cy="482123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C00000"/>
              </a:buClr>
              <a:buFont typeface="Calibri"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C00000"/>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00000"/>
              </a:buClr>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Clr>
                <a:srgbClr val="C00000"/>
              </a:buClr>
              <a:buFont typeface="Wingdings" pitchFamily="2" charset="2"/>
              <a:buChar char="§"/>
              <a:defRPr sz="2000" kern="1200" baseline="0">
                <a:solidFill>
                  <a:schemeClr val="tx1"/>
                </a:solidFill>
                <a:latin typeface="+mn-lt"/>
                <a:ea typeface="+mn-ea"/>
                <a:cs typeface="+mn-cs"/>
              </a:defRPr>
            </a:lvl6pPr>
            <a:lvl7pPr marL="2971800" indent="-228600" algn="l" defTabSz="914400" rtl="0" eaLnBrk="1" latinLnBrk="0" hangingPunct="1">
              <a:spcBef>
                <a:spcPct val="20000"/>
              </a:spcBef>
              <a:buClr>
                <a:srgbClr val="C00000"/>
              </a:buClr>
              <a:buFont typeface="Wingdings" pitchFamily="2" charset="2"/>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Clr>
                <a:srgbClr val="C00000"/>
              </a:buClr>
              <a:buFont typeface="Wingdings" pitchFamily="2" charset="2"/>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Clr>
                <a:srgbClr val="C00000"/>
              </a:buClr>
              <a:buFont typeface="Wingdings" pitchFamily="2" charset="2"/>
              <a:buChar char="§"/>
              <a:defRPr sz="2000" kern="1200" baseline="0">
                <a:solidFill>
                  <a:schemeClr val="tx1"/>
                </a:solidFill>
                <a:latin typeface="+mn-lt"/>
                <a:ea typeface="+mn-ea"/>
                <a:cs typeface="+mn-cs"/>
              </a:defRPr>
            </a:lvl9pPr>
          </a:lstStyle>
          <a:p>
            <a:pPr marL="0" indent="0">
              <a:buClr>
                <a:srgbClr val="9B1537"/>
              </a:buClr>
              <a:buSzPct val="80000"/>
              <a:buNone/>
            </a:pPr>
            <a:r>
              <a:rPr lang="de-DE" b="1" dirty="0" smtClean="0"/>
              <a:t>Flugzeugwartung bei Boeing</a:t>
            </a:r>
          </a:p>
          <a:p>
            <a:pPr>
              <a:buClr>
                <a:srgbClr val="9B1537"/>
              </a:buClr>
              <a:buSzPct val="80000"/>
              <a:buFont typeface="Wingdings" charset="2"/>
              <a:buChar char=""/>
            </a:pPr>
            <a:r>
              <a:rPr lang="de-DE" dirty="0" smtClean="0"/>
              <a:t>Ingenieure schreiben Berichte für Reparaturaufträge</a:t>
            </a:r>
          </a:p>
          <a:p>
            <a:pPr>
              <a:buClr>
                <a:srgbClr val="9B1537"/>
              </a:buClr>
              <a:buSzPct val="80000"/>
              <a:buFont typeface="Wingdings" charset="2"/>
              <a:buChar char=""/>
            </a:pPr>
            <a:r>
              <a:rPr lang="de-DE" dirty="0" smtClean="0"/>
              <a:t>Berichte und Einbauteile werden indiziert</a:t>
            </a:r>
          </a:p>
          <a:p>
            <a:pPr>
              <a:buClr>
                <a:srgbClr val="9B1537"/>
              </a:buClr>
              <a:buSzPct val="80000"/>
              <a:buFont typeface="Wingdings" charset="2"/>
              <a:buChar char=""/>
            </a:pPr>
            <a:r>
              <a:rPr lang="de-DE" dirty="0" smtClean="0"/>
              <a:t>Analysen erstellen Vorhersagen für mögliche Ausfälle auf Basis bestehender Berichte </a:t>
            </a:r>
          </a:p>
          <a:p>
            <a:pPr marL="0" indent="0">
              <a:buClr>
                <a:srgbClr val="9B1537"/>
              </a:buClr>
              <a:buSzPct val="80000"/>
              <a:buNone/>
            </a:pPr>
            <a:endParaRPr lang="de-DE" sz="1600" b="1" dirty="0" smtClean="0"/>
          </a:p>
          <a:p>
            <a:pPr marL="0" indent="0">
              <a:buClr>
                <a:srgbClr val="9B1537"/>
              </a:buClr>
              <a:buSzPct val="80000"/>
              <a:buNone/>
            </a:pPr>
            <a:r>
              <a:rPr lang="de-DE" b="1" dirty="0" smtClean="0"/>
              <a:t>Medizinische Diagnosen bei der Charité</a:t>
            </a:r>
          </a:p>
          <a:p>
            <a:pPr>
              <a:buClr>
                <a:srgbClr val="9B1537"/>
              </a:buClr>
              <a:buSzPct val="80000"/>
              <a:buFont typeface="Wingdings" charset="2"/>
              <a:buChar char=""/>
            </a:pPr>
            <a:r>
              <a:rPr lang="de-DE" dirty="0" smtClean="0"/>
              <a:t>Ärzte verfassen Patientenberichte pro Behandlung</a:t>
            </a:r>
          </a:p>
          <a:p>
            <a:pPr>
              <a:buClr>
                <a:srgbClr val="9B1537"/>
              </a:buClr>
              <a:buSzPct val="80000"/>
              <a:buFont typeface="Wingdings" charset="2"/>
              <a:buChar char=""/>
            </a:pPr>
            <a:r>
              <a:rPr lang="de-DE" dirty="0" smtClean="0"/>
              <a:t>Diagnose und Symptome werden indiziert</a:t>
            </a:r>
          </a:p>
          <a:p>
            <a:pPr>
              <a:buClr>
                <a:srgbClr val="9B1537"/>
              </a:buClr>
              <a:buSzPct val="80000"/>
              <a:buFont typeface="Wingdings" charset="2"/>
              <a:buChar char=""/>
            </a:pPr>
            <a:r>
              <a:rPr lang="de-DE" dirty="0" smtClean="0"/>
              <a:t>Vergleich mit ähnlichen Fällen ermöglicht optimale Behandlung</a:t>
            </a:r>
          </a:p>
          <a:p>
            <a:pPr>
              <a:buClr>
                <a:srgbClr val="9B1537"/>
              </a:buClr>
              <a:buSzPct val="80000"/>
              <a:buFont typeface="Wingdings" charset="2"/>
              <a:buChar char=""/>
            </a:pPr>
            <a:endParaRPr lang="de-DE" dirty="0"/>
          </a:p>
        </p:txBody>
      </p:sp>
      <p:sp>
        <p:nvSpPr>
          <p:cNvPr id="2" name="Title 1"/>
          <p:cNvSpPr>
            <a:spLocks noGrp="1"/>
          </p:cNvSpPr>
          <p:nvPr>
            <p:ph type="title"/>
          </p:nvPr>
        </p:nvSpPr>
        <p:spPr>
          <a:xfrm>
            <a:off x="539552" y="116632"/>
            <a:ext cx="8136904" cy="1143000"/>
          </a:xfrm>
        </p:spPr>
        <p:txBody>
          <a:bodyPr>
            <a:noAutofit/>
          </a:bodyPr>
          <a:lstStyle/>
          <a:p>
            <a:r>
              <a:rPr lang="de-DE" sz="4000" smtClean="0">
                <a:latin typeface="Gill Sans MT"/>
                <a:cs typeface="Gill Sans MT"/>
              </a:rPr>
              <a:t>Kombination von strukturierten und unstrukturierten Daten</a:t>
            </a:r>
            <a:endParaRPr lang="de-DE" sz="4000">
              <a:latin typeface="Gill Sans MT"/>
              <a:cs typeface="Gill Sans MT"/>
            </a:endParaRPr>
          </a:p>
        </p:txBody>
      </p:sp>
      <p:sp>
        <p:nvSpPr>
          <p:cNvPr id="7" name="Slide Number Placeholder 6"/>
          <p:cNvSpPr>
            <a:spLocks noGrp="1"/>
          </p:cNvSpPr>
          <p:nvPr>
            <p:ph type="sldNum" sz="quarter" idx="12"/>
          </p:nvPr>
        </p:nvSpPr>
        <p:spPr/>
        <p:txBody>
          <a:bodyPr/>
          <a:lstStyle/>
          <a:p>
            <a:fld id="{A3297A5F-47A3-A44F-B74D-96B988149BB2}" type="slidenum">
              <a:rPr lang="de-DE" smtClean="0"/>
              <a:pPr/>
              <a:t>23</a:t>
            </a:fld>
            <a:endParaRPr lang="de-DE"/>
          </a:p>
        </p:txBody>
      </p:sp>
      <p:sp>
        <p:nvSpPr>
          <p:cNvPr id="8" name="Footer Placeholder 3"/>
          <p:cNvSpPr>
            <a:spLocks noGrp="1"/>
          </p:cNvSpPr>
          <p:nvPr>
            <p:ph type="ftr" sz="quarter" idx="11"/>
          </p:nvPr>
        </p:nvSpPr>
        <p:spPr>
          <a:xfrm>
            <a:off x="685800" y="6356350"/>
            <a:ext cx="7772400" cy="365125"/>
          </a:xfrm>
        </p:spPr>
        <p:txBody>
          <a:bodyPr/>
          <a:lstStyle/>
          <a:p>
            <a:r>
              <a:rPr lang="en-US" smtClean="0"/>
              <a:t>Unternehmensanwendungen | Martin Lorenz | SS2015</a:t>
            </a:r>
            <a:endParaRPr lang="de-DE" dirty="0"/>
          </a:p>
        </p:txBody>
      </p:sp>
    </p:spTree>
    <p:extLst>
      <p:ext uri="{BB962C8B-B14F-4D97-AF65-F5344CB8AC3E}">
        <p14:creationId xmlns:p14="http://schemas.microsoft.com/office/powerpoint/2010/main" val="115958620"/>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136904" cy="1143000"/>
          </a:xfrm>
        </p:spPr>
        <p:txBody>
          <a:bodyPr>
            <a:noAutofit/>
          </a:bodyPr>
          <a:lstStyle/>
          <a:p>
            <a:r>
              <a:rPr lang="en-US" sz="4000" dirty="0" smtClean="0">
                <a:latin typeface="Gill Sans MT"/>
                <a:cs typeface="Gill Sans MT"/>
              </a:rPr>
              <a:t>Social Networks und</a:t>
            </a:r>
            <a:br>
              <a:rPr lang="en-US" sz="4000" dirty="0" smtClean="0">
                <a:latin typeface="Gill Sans MT"/>
                <a:cs typeface="Gill Sans MT"/>
              </a:rPr>
            </a:br>
            <a:r>
              <a:rPr lang="en-US" sz="4000" dirty="0" smtClean="0">
                <a:latin typeface="Gill Sans MT"/>
                <a:cs typeface="Gill Sans MT"/>
              </a:rPr>
              <a:t>das Web</a:t>
            </a:r>
            <a:endParaRPr lang="en-US" sz="4000" dirty="0">
              <a:latin typeface="Gill Sans MT"/>
              <a:cs typeface="Gill Sans MT"/>
            </a:endParaRPr>
          </a:p>
        </p:txBody>
      </p:sp>
      <p:sp>
        <p:nvSpPr>
          <p:cNvPr id="10" name="Content Placeholder 2"/>
          <p:cNvSpPr txBox="1">
            <a:spLocks/>
          </p:cNvSpPr>
          <p:nvPr/>
        </p:nvSpPr>
        <p:spPr>
          <a:xfrm>
            <a:off x="395536" y="1560091"/>
            <a:ext cx="8640960" cy="482123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C00000"/>
              </a:buClr>
              <a:buFont typeface="Calibri"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C00000"/>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00000"/>
              </a:buClr>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Clr>
                <a:srgbClr val="C00000"/>
              </a:buClr>
              <a:buFont typeface="Wingdings" pitchFamily="2" charset="2"/>
              <a:buChar char="§"/>
              <a:defRPr sz="2000" kern="1200" baseline="0">
                <a:solidFill>
                  <a:schemeClr val="tx1"/>
                </a:solidFill>
                <a:latin typeface="+mn-lt"/>
                <a:ea typeface="+mn-ea"/>
                <a:cs typeface="+mn-cs"/>
              </a:defRPr>
            </a:lvl6pPr>
            <a:lvl7pPr marL="2971800" indent="-228600" algn="l" defTabSz="914400" rtl="0" eaLnBrk="1" latinLnBrk="0" hangingPunct="1">
              <a:spcBef>
                <a:spcPct val="20000"/>
              </a:spcBef>
              <a:buClr>
                <a:srgbClr val="C00000"/>
              </a:buClr>
              <a:buFont typeface="Wingdings" pitchFamily="2" charset="2"/>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Clr>
                <a:srgbClr val="C00000"/>
              </a:buClr>
              <a:buFont typeface="Wingdings" pitchFamily="2" charset="2"/>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Clr>
                <a:srgbClr val="C00000"/>
              </a:buClr>
              <a:buFont typeface="Wingdings" pitchFamily="2" charset="2"/>
              <a:buChar char="§"/>
              <a:defRPr sz="2000" kern="1200" baseline="0">
                <a:solidFill>
                  <a:schemeClr val="tx1"/>
                </a:solidFill>
                <a:latin typeface="+mn-lt"/>
                <a:ea typeface="+mn-ea"/>
                <a:cs typeface="+mn-cs"/>
              </a:defRPr>
            </a:lvl9pPr>
          </a:lstStyle>
          <a:p>
            <a:pPr marL="0" indent="0">
              <a:buClr>
                <a:srgbClr val="9B1537"/>
              </a:buClr>
              <a:buSzPct val="80000"/>
              <a:buNone/>
            </a:pPr>
            <a:r>
              <a:rPr lang="de-DE" b="1" dirty="0" err="1" smtClean="0"/>
              <a:t>Social</a:t>
            </a:r>
            <a:r>
              <a:rPr lang="de-DE" b="1" dirty="0" smtClean="0"/>
              <a:t> Networks als Seismograph der öffentlichen Meinung</a:t>
            </a:r>
          </a:p>
          <a:p>
            <a:pPr>
              <a:buClr>
                <a:srgbClr val="9B1537"/>
              </a:buClr>
              <a:buSzPct val="80000"/>
              <a:buFont typeface="Wingdings" charset="2"/>
              <a:buChar char=""/>
            </a:pPr>
            <a:r>
              <a:rPr lang="de-DE" dirty="0" err="1" smtClean="0"/>
              <a:t>Twitter</a:t>
            </a:r>
            <a:r>
              <a:rPr lang="de-DE" dirty="0" smtClean="0"/>
              <a:t>: 1 Mrd. neue </a:t>
            </a:r>
            <a:r>
              <a:rPr lang="de-DE" dirty="0" err="1"/>
              <a:t>T</a:t>
            </a:r>
            <a:r>
              <a:rPr lang="de-DE" dirty="0" err="1" smtClean="0"/>
              <a:t>weets</a:t>
            </a:r>
            <a:r>
              <a:rPr lang="de-DE" dirty="0" smtClean="0"/>
              <a:t> alle 5 Tage</a:t>
            </a:r>
          </a:p>
          <a:p>
            <a:pPr>
              <a:buClr>
                <a:srgbClr val="9B1537"/>
              </a:buClr>
              <a:buSzPct val="80000"/>
              <a:buFont typeface="Wingdings" charset="2"/>
              <a:buChar char=""/>
            </a:pPr>
            <a:r>
              <a:rPr lang="de-DE" dirty="0" smtClean="0"/>
              <a:t>Unternehmen scannen </a:t>
            </a:r>
            <a:r>
              <a:rPr lang="de-DE" dirty="0" err="1" smtClean="0"/>
              <a:t>Tweets</a:t>
            </a:r>
            <a:r>
              <a:rPr lang="de-DE" dirty="0" smtClean="0"/>
              <a:t> nach ihren Produkten</a:t>
            </a:r>
          </a:p>
          <a:p>
            <a:pPr>
              <a:buClr>
                <a:srgbClr val="9B1537"/>
              </a:buClr>
              <a:buSzPct val="80000"/>
              <a:buFont typeface="Wingdings" charset="2"/>
              <a:buChar char=""/>
            </a:pPr>
            <a:r>
              <a:rPr lang="de-DE" dirty="0" smtClean="0"/>
              <a:t>Kombination der Scaninfos mit bestehenden </a:t>
            </a:r>
            <a:r>
              <a:rPr lang="de-DE" dirty="0" err="1" smtClean="0"/>
              <a:t>Promotions</a:t>
            </a:r>
            <a:endParaRPr lang="de-DE" dirty="0" smtClean="0"/>
          </a:p>
          <a:p>
            <a:pPr>
              <a:buClr>
                <a:srgbClr val="9B1537"/>
              </a:buClr>
              <a:buSzPct val="80000"/>
              <a:buFont typeface="Wingdings" charset="2"/>
              <a:buChar char=""/>
            </a:pPr>
            <a:r>
              <a:rPr lang="de-DE" dirty="0" smtClean="0"/>
              <a:t>Nur aggregiert keine personenbezogenen Daten</a:t>
            </a:r>
          </a:p>
          <a:p>
            <a:pPr marL="0" indent="0">
              <a:buClr>
                <a:srgbClr val="9B1537"/>
              </a:buClr>
              <a:buSzPct val="80000"/>
              <a:buNone/>
            </a:pPr>
            <a:endParaRPr lang="de-DE" sz="1600" dirty="0" smtClean="0"/>
          </a:p>
          <a:p>
            <a:pPr marL="0" indent="0">
              <a:buClr>
                <a:srgbClr val="9B1537"/>
              </a:buClr>
              <a:buSzPct val="80000"/>
              <a:buNone/>
            </a:pPr>
            <a:r>
              <a:rPr lang="de-DE" b="1" dirty="0" smtClean="0"/>
              <a:t>Web Suchen als Indikator für Influenza Epidemien</a:t>
            </a:r>
          </a:p>
          <a:p>
            <a:pPr>
              <a:buClr>
                <a:srgbClr val="9B1537"/>
              </a:buClr>
              <a:buSzPct val="80000"/>
              <a:buFont typeface="Wingdings" charset="2"/>
              <a:buChar char=""/>
            </a:pPr>
            <a:r>
              <a:rPr lang="de-DE" dirty="0" smtClean="0"/>
              <a:t>Google </a:t>
            </a:r>
            <a:r>
              <a:rPr lang="de-DE" dirty="0" err="1" smtClean="0"/>
              <a:t>Flu</a:t>
            </a:r>
            <a:r>
              <a:rPr lang="de-DE" dirty="0" smtClean="0"/>
              <a:t> Trends beobachtet Websuchen zum Thema Grippe</a:t>
            </a:r>
          </a:p>
          <a:p>
            <a:pPr>
              <a:buClr>
                <a:srgbClr val="9B1537"/>
              </a:buClr>
              <a:buSzPct val="80000"/>
              <a:buFont typeface="Wingdings" charset="2"/>
              <a:buChar char=""/>
            </a:pPr>
            <a:r>
              <a:rPr lang="de-DE" dirty="0" smtClean="0"/>
              <a:t>Bietet gute Schätzung für die Ausbreitungsgeschwindigkeit von Influenza</a:t>
            </a:r>
            <a:endParaRPr lang="de-DE" dirty="0"/>
          </a:p>
        </p:txBody>
      </p:sp>
      <p:sp>
        <p:nvSpPr>
          <p:cNvPr id="5" name="Slide Number Placeholder 4"/>
          <p:cNvSpPr>
            <a:spLocks noGrp="1"/>
          </p:cNvSpPr>
          <p:nvPr>
            <p:ph type="sldNum" sz="quarter" idx="12"/>
          </p:nvPr>
        </p:nvSpPr>
        <p:spPr/>
        <p:txBody>
          <a:bodyPr/>
          <a:lstStyle/>
          <a:p>
            <a:fld id="{A3297A5F-47A3-A44F-B74D-96B988149BB2}" type="slidenum">
              <a:rPr lang="de-DE" smtClean="0"/>
              <a:pPr/>
              <a:t>24</a:t>
            </a:fld>
            <a:endParaRPr lang="de-DE"/>
          </a:p>
        </p:txBody>
      </p:sp>
      <p:sp>
        <p:nvSpPr>
          <p:cNvPr id="7" name="Footer Placeholder 3"/>
          <p:cNvSpPr>
            <a:spLocks noGrp="1"/>
          </p:cNvSpPr>
          <p:nvPr>
            <p:ph type="ftr" sz="quarter" idx="11"/>
          </p:nvPr>
        </p:nvSpPr>
        <p:spPr>
          <a:xfrm>
            <a:off x="685800" y="6356350"/>
            <a:ext cx="7772400" cy="365125"/>
          </a:xfrm>
        </p:spPr>
        <p:txBody>
          <a:bodyPr/>
          <a:lstStyle/>
          <a:p>
            <a:r>
              <a:rPr lang="en-US" smtClean="0"/>
              <a:t>Unternehmensanwendungen | Martin Lorenz | SS2015</a:t>
            </a:r>
            <a:endParaRPr lang="de-DE" dirty="0"/>
          </a:p>
        </p:txBody>
      </p:sp>
    </p:spTree>
    <p:extLst>
      <p:ext uri="{BB962C8B-B14F-4D97-AF65-F5344CB8AC3E}">
        <p14:creationId xmlns:p14="http://schemas.microsoft.com/office/powerpoint/2010/main" val="72508315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1143000"/>
          </a:xfrm>
        </p:spPr>
        <p:txBody>
          <a:bodyPr>
            <a:normAutofit/>
          </a:bodyPr>
          <a:lstStyle/>
          <a:p>
            <a:r>
              <a:rPr lang="en-US" sz="4800" dirty="0" smtClean="0">
                <a:latin typeface="Gill Sans MT"/>
                <a:cs typeface="Gill Sans MT"/>
              </a:rPr>
              <a:t>Cloud</a:t>
            </a:r>
            <a:endParaRPr lang="en-US" sz="4800" dirty="0">
              <a:latin typeface="Gill Sans MT"/>
              <a:cs typeface="Gill Sans MT"/>
            </a:endParaRPr>
          </a:p>
        </p:txBody>
      </p:sp>
      <p:sp>
        <p:nvSpPr>
          <p:cNvPr id="8" name="Content Placeholder 2"/>
          <p:cNvSpPr txBox="1">
            <a:spLocks/>
          </p:cNvSpPr>
          <p:nvPr/>
        </p:nvSpPr>
        <p:spPr>
          <a:xfrm>
            <a:off x="395536" y="1560091"/>
            <a:ext cx="8640960" cy="482123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C00000"/>
              </a:buClr>
              <a:buFont typeface="Calibri"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C00000"/>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00000"/>
              </a:buClr>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Clr>
                <a:srgbClr val="C00000"/>
              </a:buClr>
              <a:buFont typeface="Wingdings" pitchFamily="2" charset="2"/>
              <a:buChar char="§"/>
              <a:defRPr sz="2000" kern="1200" baseline="0">
                <a:solidFill>
                  <a:schemeClr val="tx1"/>
                </a:solidFill>
                <a:latin typeface="+mn-lt"/>
                <a:ea typeface="+mn-ea"/>
                <a:cs typeface="+mn-cs"/>
              </a:defRPr>
            </a:lvl6pPr>
            <a:lvl7pPr marL="2971800" indent="-228600" algn="l" defTabSz="914400" rtl="0" eaLnBrk="1" latinLnBrk="0" hangingPunct="1">
              <a:spcBef>
                <a:spcPct val="20000"/>
              </a:spcBef>
              <a:buClr>
                <a:srgbClr val="C00000"/>
              </a:buClr>
              <a:buFont typeface="Wingdings" pitchFamily="2" charset="2"/>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Clr>
                <a:srgbClr val="C00000"/>
              </a:buClr>
              <a:buFont typeface="Wingdings" pitchFamily="2" charset="2"/>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Clr>
                <a:srgbClr val="C00000"/>
              </a:buClr>
              <a:buFont typeface="Wingdings" pitchFamily="2" charset="2"/>
              <a:buChar char="§"/>
              <a:defRPr sz="2000" kern="1200" baseline="0">
                <a:solidFill>
                  <a:schemeClr val="tx1"/>
                </a:solidFill>
                <a:latin typeface="+mn-lt"/>
                <a:ea typeface="+mn-ea"/>
                <a:cs typeface="+mn-cs"/>
              </a:defRPr>
            </a:lvl9pPr>
          </a:lstStyle>
          <a:p>
            <a:pPr marL="0" indent="0">
              <a:buClr>
                <a:srgbClr val="9B1537"/>
              </a:buClr>
              <a:buSzPct val="80000"/>
              <a:buNone/>
            </a:pPr>
            <a:r>
              <a:rPr lang="de-DE" b="1" dirty="0" smtClean="0"/>
              <a:t>Talent Management mit </a:t>
            </a:r>
            <a:r>
              <a:rPr lang="de-DE" b="1" dirty="0" err="1" smtClean="0"/>
              <a:t>SuccessFactors</a:t>
            </a:r>
            <a:endParaRPr lang="de-DE" b="1" dirty="0" smtClean="0"/>
          </a:p>
          <a:p>
            <a:pPr>
              <a:buClr>
                <a:srgbClr val="9B1537"/>
              </a:buClr>
              <a:buSzPct val="80000"/>
              <a:buFont typeface="Wingdings" charset="2"/>
              <a:buChar char=""/>
            </a:pPr>
            <a:r>
              <a:rPr lang="de-DE" dirty="0" smtClean="0"/>
              <a:t>Steiler Nutzerzuwachs (momentan bei 17 Mio. Nutzern)</a:t>
            </a:r>
          </a:p>
          <a:p>
            <a:pPr>
              <a:buClr>
                <a:srgbClr val="9B1537"/>
              </a:buClr>
              <a:buSzPct val="80000"/>
              <a:buFont typeface="Wingdings" charset="2"/>
              <a:buChar char=""/>
            </a:pPr>
            <a:r>
              <a:rPr lang="de-DE" dirty="0" smtClean="0"/>
              <a:t>Schnelles Einpflegen neuer Kunden</a:t>
            </a:r>
          </a:p>
          <a:p>
            <a:pPr>
              <a:buClr>
                <a:srgbClr val="9B1537"/>
              </a:buClr>
              <a:buSzPct val="80000"/>
              <a:buFont typeface="Wingdings" charset="2"/>
              <a:buChar char=""/>
            </a:pPr>
            <a:endParaRPr lang="de-DE" sz="1600" dirty="0" smtClean="0"/>
          </a:p>
          <a:p>
            <a:pPr marL="0" indent="0">
              <a:buClr>
                <a:srgbClr val="9B1537"/>
              </a:buClr>
              <a:buSzPct val="80000"/>
              <a:buNone/>
            </a:pPr>
            <a:r>
              <a:rPr lang="de-DE" b="1" dirty="0" smtClean="0"/>
              <a:t>Integration ist der Schlüssel</a:t>
            </a:r>
          </a:p>
          <a:p>
            <a:pPr>
              <a:buClr>
                <a:srgbClr val="9B1537"/>
              </a:buClr>
              <a:buSzPct val="80000"/>
              <a:buFont typeface="Wingdings" charset="2"/>
              <a:buChar char=""/>
            </a:pPr>
            <a:r>
              <a:rPr lang="de-DE" dirty="0" err="1" smtClean="0"/>
              <a:t>Cloud</a:t>
            </a:r>
            <a:r>
              <a:rPr lang="de-DE" dirty="0" smtClean="0"/>
              <a:t> Anwendungen haben kleinen </a:t>
            </a:r>
            <a:r>
              <a:rPr lang="de-DE" dirty="0" err="1" smtClean="0"/>
              <a:t>Scope</a:t>
            </a:r>
            <a:r>
              <a:rPr lang="de-DE" dirty="0" smtClean="0"/>
              <a:t> (“</a:t>
            </a:r>
            <a:r>
              <a:rPr lang="de-DE" dirty="0" err="1" smtClean="0"/>
              <a:t>application</a:t>
            </a:r>
            <a:r>
              <a:rPr lang="de-DE" dirty="0" smtClean="0"/>
              <a:t> </a:t>
            </a:r>
            <a:r>
              <a:rPr lang="de-DE" dirty="0" err="1" smtClean="0"/>
              <a:t>strings</a:t>
            </a:r>
            <a:r>
              <a:rPr lang="de-DE" dirty="0" smtClean="0"/>
              <a:t>”)</a:t>
            </a:r>
          </a:p>
          <a:p>
            <a:pPr>
              <a:buClr>
                <a:srgbClr val="9B1537"/>
              </a:buClr>
              <a:buSzPct val="80000"/>
              <a:buFont typeface="Wingdings" charset="2"/>
              <a:buChar char=""/>
            </a:pPr>
            <a:r>
              <a:rPr lang="de-DE" dirty="0" smtClean="0"/>
              <a:t>Bieten Integration in größere Applikationssuiten (Daten Im- und </a:t>
            </a:r>
            <a:r>
              <a:rPr lang="de-DE" dirty="0"/>
              <a:t>E</a:t>
            </a:r>
            <a:r>
              <a:rPr lang="de-DE" dirty="0" smtClean="0"/>
              <a:t>xport)</a:t>
            </a:r>
            <a:endParaRPr lang="de-DE" sz="2800" dirty="0" smtClean="0"/>
          </a:p>
          <a:p>
            <a:pPr marL="0" indent="0">
              <a:buClr>
                <a:srgbClr val="9B1537"/>
              </a:buClr>
              <a:buSzPct val="80000"/>
              <a:buNone/>
            </a:pPr>
            <a:endParaRPr lang="de-DE" dirty="0"/>
          </a:p>
        </p:txBody>
      </p:sp>
      <p:sp>
        <p:nvSpPr>
          <p:cNvPr id="5" name="Slide Number Placeholder 4"/>
          <p:cNvSpPr>
            <a:spLocks noGrp="1"/>
          </p:cNvSpPr>
          <p:nvPr>
            <p:ph type="sldNum" sz="quarter" idx="12"/>
          </p:nvPr>
        </p:nvSpPr>
        <p:spPr/>
        <p:txBody>
          <a:bodyPr/>
          <a:lstStyle/>
          <a:p>
            <a:fld id="{A3297A5F-47A3-A44F-B74D-96B988149BB2}" type="slidenum">
              <a:rPr lang="de-DE" smtClean="0"/>
              <a:pPr/>
              <a:t>25</a:t>
            </a:fld>
            <a:endParaRPr lang="de-DE"/>
          </a:p>
        </p:txBody>
      </p:sp>
      <p:sp>
        <p:nvSpPr>
          <p:cNvPr id="7" name="Footer Placeholder 3"/>
          <p:cNvSpPr>
            <a:spLocks noGrp="1"/>
          </p:cNvSpPr>
          <p:nvPr>
            <p:ph type="ftr" sz="quarter" idx="11"/>
          </p:nvPr>
        </p:nvSpPr>
        <p:spPr>
          <a:xfrm>
            <a:off x="685800" y="6356350"/>
            <a:ext cx="7772400" cy="365125"/>
          </a:xfrm>
        </p:spPr>
        <p:txBody>
          <a:bodyPr/>
          <a:lstStyle/>
          <a:p>
            <a:r>
              <a:rPr lang="en-US" smtClean="0"/>
              <a:t>Unternehmensanwendungen | Martin Lorenz | SS2015</a:t>
            </a:r>
            <a:endParaRPr lang="de-DE" dirty="0"/>
          </a:p>
        </p:txBody>
      </p:sp>
    </p:spTree>
    <p:extLst>
      <p:ext uri="{BB962C8B-B14F-4D97-AF65-F5344CB8AC3E}">
        <p14:creationId xmlns:p14="http://schemas.microsoft.com/office/powerpoint/2010/main" val="2575723976"/>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1143000"/>
          </a:xfrm>
        </p:spPr>
        <p:txBody>
          <a:bodyPr>
            <a:normAutofit/>
          </a:bodyPr>
          <a:lstStyle/>
          <a:p>
            <a:r>
              <a:rPr lang="en-US" sz="4800" dirty="0" smtClean="0">
                <a:latin typeface="Gill Sans MT"/>
                <a:cs typeface="Gill Sans MT"/>
              </a:rPr>
              <a:t>Mobility</a:t>
            </a:r>
            <a:endParaRPr lang="en-US" sz="4800" dirty="0">
              <a:latin typeface="Gill Sans MT"/>
              <a:cs typeface="Gill Sans MT"/>
            </a:endParaRPr>
          </a:p>
        </p:txBody>
      </p:sp>
      <p:sp>
        <p:nvSpPr>
          <p:cNvPr id="3" name="Content Placeholder 2"/>
          <p:cNvSpPr>
            <a:spLocks noGrp="1"/>
          </p:cNvSpPr>
          <p:nvPr>
            <p:ph idx="1"/>
          </p:nvPr>
        </p:nvSpPr>
        <p:spPr>
          <a:xfrm>
            <a:off x="179512" y="1268760"/>
            <a:ext cx="8589640" cy="4392488"/>
          </a:xfrm>
        </p:spPr>
        <p:txBody>
          <a:bodyPr>
            <a:normAutofit/>
          </a:bodyPr>
          <a:lstStyle/>
          <a:p>
            <a:pPr marL="0" lvl="0" indent="0">
              <a:buClr>
                <a:srgbClr val="9B1537"/>
              </a:buClr>
              <a:buSzPct val="80000"/>
              <a:buNone/>
            </a:pPr>
            <a:r>
              <a:rPr lang="de-DE" sz="2400" b="1" dirty="0" smtClean="0"/>
              <a:t>Mobility stellt traditionelle Unternehmensstrukturen auf den Kopf</a:t>
            </a:r>
          </a:p>
          <a:p>
            <a:pPr marL="0" indent="0">
              <a:buClr>
                <a:srgbClr val="9B1537"/>
              </a:buClr>
              <a:buSzPct val="80000"/>
              <a:buNone/>
            </a:pPr>
            <a:endParaRPr lang="de-DE" sz="2400" dirty="0" smtClean="0"/>
          </a:p>
          <a:p>
            <a:pPr>
              <a:buClr>
                <a:srgbClr val="9B1537"/>
              </a:buClr>
              <a:buSzPct val="80000"/>
              <a:buFont typeface="Wingdings" charset="2"/>
              <a:buChar char=""/>
            </a:pPr>
            <a:r>
              <a:rPr lang="de-DE" sz="2400" dirty="0" smtClean="0"/>
              <a:t>Erlaubt kundenorientiertes</a:t>
            </a:r>
            <a:br>
              <a:rPr lang="de-DE" sz="2400" dirty="0" smtClean="0"/>
            </a:br>
            <a:r>
              <a:rPr lang="de-DE" sz="2400" dirty="0" smtClean="0"/>
              <a:t>Personal</a:t>
            </a:r>
          </a:p>
          <a:p>
            <a:pPr marL="0" indent="0">
              <a:buClr>
                <a:srgbClr val="9B1537"/>
              </a:buClr>
              <a:buSzPct val="80000"/>
              <a:buNone/>
            </a:pPr>
            <a:endParaRPr lang="de-DE" sz="2400" dirty="0" smtClean="0"/>
          </a:p>
          <a:p>
            <a:pPr>
              <a:buClr>
                <a:srgbClr val="9B1537"/>
              </a:buClr>
              <a:buSzPct val="80000"/>
              <a:buFont typeface="Wingdings" charset="2"/>
              <a:buChar char=""/>
            </a:pPr>
            <a:r>
              <a:rPr lang="de-DE" sz="2400" dirty="0" smtClean="0"/>
              <a:t>Antwortzeiten &lt; 1 Sekunde</a:t>
            </a:r>
          </a:p>
          <a:p>
            <a:pPr>
              <a:buClr>
                <a:srgbClr val="9B1537"/>
              </a:buClr>
              <a:buSzPct val="80000"/>
              <a:buFont typeface="Wingdings" charset="2"/>
              <a:buChar char=""/>
            </a:pPr>
            <a:endParaRPr lang="de-DE" sz="2400" dirty="0" smtClean="0"/>
          </a:p>
          <a:p>
            <a:pPr>
              <a:buClr>
                <a:srgbClr val="9B1537"/>
              </a:buClr>
              <a:buSzPct val="80000"/>
              <a:buFont typeface="Wingdings" charset="2"/>
              <a:buChar char=""/>
            </a:pPr>
            <a:r>
              <a:rPr lang="de-DE" sz="2400" dirty="0" smtClean="0"/>
              <a:t>Beispiel: Mahnlauf</a:t>
            </a:r>
          </a:p>
        </p:txBody>
      </p:sp>
      <p:grpSp>
        <p:nvGrpSpPr>
          <p:cNvPr id="23" name="Group 22"/>
          <p:cNvGrpSpPr/>
          <p:nvPr/>
        </p:nvGrpSpPr>
        <p:grpSpPr>
          <a:xfrm>
            <a:off x="4024597" y="2060848"/>
            <a:ext cx="4990003" cy="3848789"/>
            <a:chOff x="2555775" y="1700808"/>
            <a:chExt cx="5306697" cy="3848789"/>
          </a:xfrm>
        </p:grpSpPr>
        <p:sp>
          <p:nvSpPr>
            <p:cNvPr id="171" name="Isosceles Triangle 170"/>
            <p:cNvSpPr/>
            <p:nvPr/>
          </p:nvSpPr>
          <p:spPr>
            <a:xfrm rot="10800000">
              <a:off x="3059833" y="2616568"/>
              <a:ext cx="3300725" cy="2427941"/>
            </a:xfrm>
            <a:prstGeom prst="triangle">
              <a:avLst/>
            </a:prstGeom>
            <a:solidFill>
              <a:sysClr val="window" lastClr="FFFFFF">
                <a:lumMod val="75000"/>
              </a:sysClr>
            </a:solidFill>
            <a:ln w="9525" cap="flat" cmpd="sng" algn="ctr">
              <a:solidFill>
                <a:srgbClr val="FFFFFF"/>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72" name="Trapezoid 171"/>
            <p:cNvSpPr/>
            <p:nvPr/>
          </p:nvSpPr>
          <p:spPr>
            <a:xfrm rot="10800000">
              <a:off x="2555775" y="1700808"/>
              <a:ext cx="4320480" cy="750682"/>
            </a:xfrm>
            <a:prstGeom prst="trapezoid">
              <a:avLst>
                <a:gd name="adj" fmla="val 59561"/>
              </a:avLst>
            </a:prstGeom>
            <a:solidFill>
              <a:sysClr val="window" lastClr="FFFFFF">
                <a:lumMod val="85000"/>
              </a:sysClr>
            </a:solidFill>
            <a:ln w="9525" cap="flat" cmpd="sng" algn="ctr">
              <a:solidFill>
                <a:srgbClr val="FFFFFF"/>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10" name="Straight Connector 9"/>
            <p:cNvCxnSpPr/>
            <p:nvPr/>
          </p:nvCxnSpPr>
          <p:spPr>
            <a:xfrm>
              <a:off x="3374019" y="3099562"/>
              <a:ext cx="2664296"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p:cNvCxnSpPr/>
            <p:nvPr/>
          </p:nvCxnSpPr>
          <p:spPr>
            <a:xfrm>
              <a:off x="3662051" y="3531610"/>
              <a:ext cx="2088232"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p:nvCxnSpPr>
          <p:spPr>
            <a:xfrm>
              <a:off x="3950083" y="3963658"/>
              <a:ext cx="1512168"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a:off x="4238115" y="4395706"/>
              <a:ext cx="936104"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76" name="Content Placeholder 2"/>
            <p:cNvSpPr txBox="1">
              <a:spLocks/>
            </p:cNvSpPr>
            <p:nvPr/>
          </p:nvSpPr>
          <p:spPr>
            <a:xfrm>
              <a:off x="6025760" y="2639302"/>
              <a:ext cx="1836712" cy="50405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Clr>
                  <a:srgbClr val="9B1537"/>
                </a:buClr>
                <a:buSzPct val="80000"/>
                <a:buNone/>
              </a:pPr>
              <a:r>
                <a:rPr lang="en-US" sz="2000" dirty="0" smtClean="0"/>
                <a:t>Sales, Service</a:t>
              </a:r>
            </a:p>
          </p:txBody>
        </p:sp>
        <p:sp>
          <p:nvSpPr>
            <p:cNvPr id="178" name="Content Placeholder 2"/>
            <p:cNvSpPr txBox="1">
              <a:spLocks/>
            </p:cNvSpPr>
            <p:nvPr/>
          </p:nvSpPr>
          <p:spPr>
            <a:xfrm>
              <a:off x="5471591" y="3081560"/>
              <a:ext cx="1836712" cy="50405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Clr>
                  <a:srgbClr val="9B1537"/>
                </a:buClr>
                <a:buSzPct val="80000"/>
                <a:buNone/>
              </a:pPr>
              <a:r>
                <a:rPr lang="en-US" sz="2000" dirty="0" smtClean="0"/>
                <a:t>Operations</a:t>
              </a:r>
            </a:p>
          </p:txBody>
        </p:sp>
        <p:sp>
          <p:nvSpPr>
            <p:cNvPr id="179" name="Content Placeholder 2"/>
            <p:cNvSpPr txBox="1">
              <a:spLocks/>
            </p:cNvSpPr>
            <p:nvPr/>
          </p:nvSpPr>
          <p:spPr>
            <a:xfrm>
              <a:off x="5228901" y="3534624"/>
              <a:ext cx="1836712" cy="50405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Clr>
                  <a:srgbClr val="9B1537"/>
                </a:buClr>
                <a:buSzPct val="80000"/>
                <a:buNone/>
              </a:pPr>
              <a:r>
                <a:rPr lang="en-US" sz="2000" dirty="0" smtClean="0"/>
                <a:t>Controlling</a:t>
              </a:r>
            </a:p>
          </p:txBody>
        </p:sp>
        <p:sp>
          <p:nvSpPr>
            <p:cNvPr id="180" name="Content Placeholder 2"/>
            <p:cNvSpPr txBox="1">
              <a:spLocks/>
            </p:cNvSpPr>
            <p:nvPr/>
          </p:nvSpPr>
          <p:spPr>
            <a:xfrm>
              <a:off x="5214538" y="3987688"/>
              <a:ext cx="1944216" cy="50405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Clr>
                  <a:srgbClr val="9B1537"/>
                </a:buClr>
                <a:buSzPct val="80000"/>
                <a:buNone/>
              </a:pPr>
              <a:r>
                <a:rPr lang="en-US" sz="2000" dirty="0" err="1" smtClean="0"/>
                <a:t>Konsolidierung</a:t>
              </a:r>
              <a:endParaRPr lang="en-US" sz="2000" dirty="0" smtClean="0"/>
            </a:p>
          </p:txBody>
        </p:sp>
        <p:sp>
          <p:nvSpPr>
            <p:cNvPr id="181" name="Content Placeholder 2"/>
            <p:cNvSpPr txBox="1">
              <a:spLocks/>
            </p:cNvSpPr>
            <p:nvPr/>
          </p:nvSpPr>
          <p:spPr>
            <a:xfrm>
              <a:off x="4235547" y="4561620"/>
              <a:ext cx="1836712" cy="50405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Clr>
                  <a:srgbClr val="9B1537"/>
                </a:buClr>
                <a:buSzPct val="80000"/>
                <a:buNone/>
              </a:pPr>
              <a:r>
                <a:rPr lang="en-US" sz="2000" dirty="0" err="1" smtClean="0"/>
                <a:t>Strategie</a:t>
              </a:r>
              <a:endParaRPr lang="en-US" sz="2000" dirty="0" smtClean="0"/>
            </a:p>
          </p:txBody>
        </p:sp>
        <p:sp>
          <p:nvSpPr>
            <p:cNvPr id="182" name="Content Placeholder 2"/>
            <p:cNvSpPr txBox="1">
              <a:spLocks/>
            </p:cNvSpPr>
            <p:nvPr/>
          </p:nvSpPr>
          <p:spPr>
            <a:xfrm>
              <a:off x="3043181" y="1838010"/>
              <a:ext cx="3022125" cy="50405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Clr>
                  <a:srgbClr val="9B1537"/>
                </a:buClr>
                <a:buSzPct val="80000"/>
                <a:buNone/>
              </a:pPr>
              <a:r>
                <a:rPr lang="en-US" sz="2000" dirty="0" err="1" smtClean="0"/>
                <a:t>Kunden</a:t>
              </a:r>
              <a:r>
                <a:rPr lang="en-US" sz="2000" dirty="0" smtClean="0"/>
                <a:t> / </a:t>
              </a:r>
              <a:r>
                <a:rPr lang="en-US" sz="2000" dirty="0" err="1" smtClean="0"/>
                <a:t>Konsumenten</a:t>
              </a:r>
              <a:endParaRPr lang="en-US" sz="2000" dirty="0" smtClean="0"/>
            </a:p>
          </p:txBody>
        </p:sp>
        <p:sp>
          <p:nvSpPr>
            <p:cNvPr id="167" name="Content Placeholder 2"/>
            <p:cNvSpPr txBox="1">
              <a:spLocks/>
            </p:cNvSpPr>
            <p:nvPr/>
          </p:nvSpPr>
          <p:spPr>
            <a:xfrm>
              <a:off x="4338708" y="5045541"/>
              <a:ext cx="684584" cy="50405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Clr>
                  <a:srgbClr val="9B1537"/>
                </a:buClr>
                <a:buSzPct val="80000"/>
                <a:buNone/>
              </a:pPr>
              <a:r>
                <a:rPr lang="en-US" sz="2000" dirty="0" smtClean="0"/>
                <a:t>CEO</a:t>
              </a:r>
            </a:p>
          </p:txBody>
        </p:sp>
      </p:grpSp>
      <p:sp>
        <p:nvSpPr>
          <p:cNvPr id="20" name="Slide Number Placeholder 19"/>
          <p:cNvSpPr>
            <a:spLocks noGrp="1"/>
          </p:cNvSpPr>
          <p:nvPr>
            <p:ph type="sldNum" sz="quarter" idx="12"/>
          </p:nvPr>
        </p:nvSpPr>
        <p:spPr/>
        <p:txBody>
          <a:bodyPr/>
          <a:lstStyle/>
          <a:p>
            <a:fld id="{A3297A5F-47A3-A44F-B74D-96B988149BB2}" type="slidenum">
              <a:rPr lang="de-DE" smtClean="0"/>
              <a:pPr/>
              <a:t>26</a:t>
            </a:fld>
            <a:endParaRPr lang="de-DE"/>
          </a:p>
        </p:txBody>
      </p:sp>
      <p:sp>
        <p:nvSpPr>
          <p:cNvPr id="21" name="Footer Placeholder 3"/>
          <p:cNvSpPr>
            <a:spLocks noGrp="1"/>
          </p:cNvSpPr>
          <p:nvPr>
            <p:ph type="ftr" sz="quarter" idx="11"/>
          </p:nvPr>
        </p:nvSpPr>
        <p:spPr>
          <a:xfrm>
            <a:off x="685800" y="6356350"/>
            <a:ext cx="7772400" cy="365125"/>
          </a:xfrm>
        </p:spPr>
        <p:txBody>
          <a:bodyPr/>
          <a:lstStyle/>
          <a:p>
            <a:r>
              <a:rPr lang="en-US" smtClean="0"/>
              <a:t>Unternehmensanwendungen | Martin Lorenz | SS2015</a:t>
            </a:r>
            <a:endParaRPr lang="de-DE" dirty="0"/>
          </a:p>
        </p:txBody>
      </p:sp>
    </p:spTree>
    <p:extLst>
      <p:ext uri="{BB962C8B-B14F-4D97-AF65-F5344CB8AC3E}">
        <p14:creationId xmlns:p14="http://schemas.microsoft.com/office/powerpoint/2010/main" val="223454491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136904" cy="1143000"/>
          </a:xfrm>
        </p:spPr>
        <p:txBody>
          <a:bodyPr>
            <a:noAutofit/>
          </a:bodyPr>
          <a:lstStyle/>
          <a:p>
            <a:r>
              <a:rPr lang="de-DE" sz="4000" smtClean="0">
                <a:latin typeface="Gill Sans MT"/>
                <a:cs typeface="Gill Sans MT"/>
              </a:rPr>
              <a:t> Produktions- und Verteilungsplanung</a:t>
            </a:r>
            <a:endParaRPr lang="de-DE" sz="4000">
              <a:latin typeface="Gill Sans MT"/>
              <a:cs typeface="Gill Sans MT"/>
            </a:endParaRPr>
          </a:p>
        </p:txBody>
      </p:sp>
      <p:sp>
        <p:nvSpPr>
          <p:cNvPr id="7" name="Content Placeholder 2"/>
          <p:cNvSpPr>
            <a:spLocks noGrp="1"/>
          </p:cNvSpPr>
          <p:nvPr>
            <p:ph idx="1"/>
          </p:nvPr>
        </p:nvSpPr>
        <p:spPr>
          <a:xfrm>
            <a:off x="467544" y="1601416"/>
            <a:ext cx="8424936" cy="5256584"/>
          </a:xfrm>
        </p:spPr>
        <p:txBody>
          <a:bodyPr>
            <a:normAutofit/>
          </a:bodyPr>
          <a:lstStyle/>
          <a:p>
            <a:pPr marL="0" indent="0">
              <a:buClr>
                <a:srgbClr val="9B1537"/>
              </a:buClr>
              <a:buSzPct val="80000"/>
              <a:buNone/>
            </a:pPr>
            <a:r>
              <a:rPr lang="de-DE" sz="2400" b="1" dirty="0" smtClean="0"/>
              <a:t>Produktionsplanung bei Colgate-Palmolive</a:t>
            </a:r>
          </a:p>
          <a:p>
            <a:pPr>
              <a:buClr>
                <a:srgbClr val="9B1537"/>
              </a:buClr>
              <a:buSzPct val="80000"/>
              <a:buFont typeface="Wingdings" charset="2"/>
              <a:buChar char=""/>
            </a:pPr>
            <a:r>
              <a:rPr lang="de-DE" sz="2400" dirty="0" smtClean="0"/>
              <a:t>Volatile Nachfrage durch unbeständiges Kaufverhalten</a:t>
            </a:r>
          </a:p>
          <a:p>
            <a:pPr>
              <a:buClr>
                <a:srgbClr val="9B1537"/>
              </a:buClr>
              <a:buSzPct val="80000"/>
              <a:buFont typeface="Wingdings" charset="2"/>
              <a:buChar char=""/>
            </a:pPr>
            <a:r>
              <a:rPr lang="de-DE" sz="2400" dirty="0" smtClean="0"/>
              <a:t>Produktionsplanung basiert auf: e.g. Kaufhistorie, anstehende Kampanien, Lagerbestände in Fabriken und Großhändlern, Losgrößenoptimierung etc.</a:t>
            </a:r>
          </a:p>
          <a:p>
            <a:pPr marL="0" indent="0">
              <a:buClr>
                <a:srgbClr val="9B1537"/>
              </a:buClr>
              <a:buSzPct val="80000"/>
              <a:buNone/>
            </a:pPr>
            <a:endParaRPr lang="de-DE" sz="1600" b="1" dirty="0" smtClean="0"/>
          </a:p>
          <a:p>
            <a:pPr marL="0" indent="0">
              <a:buClr>
                <a:srgbClr val="9B1537"/>
              </a:buClr>
              <a:buSzPct val="80000"/>
              <a:buNone/>
            </a:pPr>
            <a:r>
              <a:rPr lang="de-DE" sz="2400" b="1" dirty="0" smtClean="0"/>
              <a:t>Verfügbarkeitsprüfung (ATP-Check) bei </a:t>
            </a:r>
            <a:r>
              <a:rPr lang="de-DE" sz="2400" b="1" dirty="0" err="1" smtClean="0"/>
              <a:t>Hilti</a:t>
            </a:r>
            <a:endParaRPr lang="de-DE" sz="2400" b="1" dirty="0" smtClean="0"/>
          </a:p>
          <a:p>
            <a:pPr>
              <a:buClr>
                <a:srgbClr val="9B1537"/>
              </a:buClr>
              <a:buSzPct val="80000"/>
              <a:buFont typeface="Wingdings" charset="2"/>
              <a:buChar char=""/>
            </a:pPr>
            <a:r>
              <a:rPr lang="de-DE" sz="2400" dirty="0" smtClean="0"/>
              <a:t>Exakte Lieferzeitberechnung erlaub Verkauf von Werkzeugen direkt auf der Baustelle</a:t>
            </a:r>
          </a:p>
          <a:p>
            <a:pPr>
              <a:buClr>
                <a:srgbClr val="9B1537"/>
              </a:buClr>
              <a:buSzPct val="80000"/>
              <a:buFont typeface="Wingdings" charset="2"/>
              <a:buChar char=""/>
            </a:pPr>
            <a:r>
              <a:rPr lang="de-DE" sz="2400" dirty="0" smtClean="0"/>
              <a:t>Echtzeitneuberechnung von Lieferungen für VIP-Kunden</a:t>
            </a:r>
          </a:p>
          <a:p>
            <a:pPr marL="0" indent="0">
              <a:buClr>
                <a:srgbClr val="9B1537"/>
              </a:buClr>
              <a:buSzPct val="80000"/>
              <a:buNone/>
            </a:pPr>
            <a:endParaRPr lang="de-DE" dirty="0"/>
          </a:p>
        </p:txBody>
      </p:sp>
      <p:sp>
        <p:nvSpPr>
          <p:cNvPr id="5" name="Slide Number Placeholder 4"/>
          <p:cNvSpPr>
            <a:spLocks noGrp="1"/>
          </p:cNvSpPr>
          <p:nvPr>
            <p:ph type="sldNum" sz="quarter" idx="12"/>
          </p:nvPr>
        </p:nvSpPr>
        <p:spPr/>
        <p:txBody>
          <a:bodyPr/>
          <a:lstStyle/>
          <a:p>
            <a:fld id="{A3297A5F-47A3-A44F-B74D-96B988149BB2}" type="slidenum">
              <a:rPr lang="de-DE" smtClean="0"/>
              <a:pPr/>
              <a:t>27</a:t>
            </a:fld>
            <a:endParaRPr lang="de-DE"/>
          </a:p>
        </p:txBody>
      </p:sp>
      <p:sp>
        <p:nvSpPr>
          <p:cNvPr id="8" name="Footer Placeholder 3"/>
          <p:cNvSpPr>
            <a:spLocks noGrp="1"/>
          </p:cNvSpPr>
          <p:nvPr>
            <p:ph type="ftr" sz="quarter" idx="11"/>
          </p:nvPr>
        </p:nvSpPr>
        <p:spPr>
          <a:xfrm>
            <a:off x="685800" y="6356350"/>
            <a:ext cx="7772400" cy="365125"/>
          </a:xfrm>
        </p:spPr>
        <p:txBody>
          <a:bodyPr/>
          <a:lstStyle/>
          <a:p>
            <a:r>
              <a:rPr lang="en-US" smtClean="0"/>
              <a:t>Unternehmensanwendungen | Martin Lorenz | SS2015</a:t>
            </a:r>
            <a:endParaRPr lang="de-DE" dirty="0"/>
          </a:p>
        </p:txBody>
      </p:sp>
    </p:spTree>
    <p:extLst>
      <p:ext uri="{BB962C8B-B14F-4D97-AF65-F5344CB8AC3E}">
        <p14:creationId xmlns:p14="http://schemas.microsoft.com/office/powerpoint/2010/main" val="184670056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DE" dirty="0" smtClean="0"/>
              <a:t>Klassische Domäne – SAP </a:t>
            </a:r>
            <a:r>
              <a:rPr lang="de-DE" dirty="0" err="1" smtClean="0"/>
              <a:t>ByDesign</a:t>
            </a:r>
            <a:r>
              <a:rPr lang="de-DE" dirty="0"/>
              <a:t/>
            </a:r>
            <a:br>
              <a:rPr lang="de-DE" dirty="0"/>
            </a:br>
            <a:r>
              <a:rPr lang="de-DE" dirty="0" smtClean="0"/>
              <a:t>End-</a:t>
            </a:r>
            <a:r>
              <a:rPr lang="de-DE" dirty="0" err="1" smtClean="0"/>
              <a:t>to</a:t>
            </a:r>
            <a:r>
              <a:rPr lang="de-DE" dirty="0" smtClean="0"/>
              <a:t>-End Geschäftsprozesse</a:t>
            </a:r>
            <a:endParaRPr lang="de-DE" dirty="0"/>
          </a:p>
        </p:txBody>
      </p:sp>
      <p:grpSp>
        <p:nvGrpSpPr>
          <p:cNvPr id="4" name="Gruppieren 163"/>
          <p:cNvGrpSpPr/>
          <p:nvPr/>
        </p:nvGrpSpPr>
        <p:grpSpPr>
          <a:xfrm>
            <a:off x="214313" y="2193879"/>
            <a:ext cx="8636000" cy="3825332"/>
            <a:chOff x="214313" y="3294063"/>
            <a:chExt cx="8636000" cy="3457575"/>
          </a:xfrm>
        </p:grpSpPr>
        <p:grpSp>
          <p:nvGrpSpPr>
            <p:cNvPr id="5" name="Group 3"/>
            <p:cNvGrpSpPr>
              <a:grpSpLocks/>
            </p:cNvGrpSpPr>
            <p:nvPr/>
          </p:nvGrpSpPr>
          <p:grpSpPr bwMode="auto">
            <a:xfrm>
              <a:off x="214313" y="5786438"/>
              <a:ext cx="1171575" cy="814387"/>
              <a:chOff x="135" y="3645"/>
              <a:chExt cx="738" cy="513"/>
            </a:xfrm>
          </p:grpSpPr>
          <p:sp>
            <p:nvSpPr>
              <p:cNvPr id="76" name="Rounded Rectangle 101"/>
              <p:cNvSpPr/>
              <p:nvPr/>
            </p:nvSpPr>
            <p:spPr bwMode="auto">
              <a:xfrm>
                <a:off x="135" y="3645"/>
                <a:ext cx="738" cy="513"/>
              </a:xfrm>
              <a:prstGeom prst="roundRect">
                <a:avLst/>
              </a:prstGeom>
              <a:solidFill>
                <a:srgbClr val="FFFFFF">
                  <a:lumMod val="95000"/>
                </a:srgbClr>
              </a:solidFill>
              <a:ln w="19050" cap="flat" cmpd="sng" algn="ctr">
                <a:noFill/>
                <a:prstDash val="solid"/>
                <a:round/>
                <a:headEnd type="none" w="med" len="med"/>
                <a:tailEnd type="triangle" w="sm" len="lg"/>
              </a:ln>
              <a:effectLst/>
            </p:spPr>
            <p:txBody>
              <a:bodyPr wrap="none" lIns="90000" tIns="46800" rIns="90000" bIns="46800" anchor="ctr"/>
              <a:lstStyle/>
              <a:p>
                <a:pPr marL="244475" marR="0" lvl="0" indent="-244475" algn="ctr" defTabSz="914400" eaLnBrk="1" fontAlgn="auto" latinLnBrk="0" hangingPunct="1">
                  <a:lnSpc>
                    <a:spcPct val="100000"/>
                  </a:lnSpc>
                  <a:spcBef>
                    <a:spcPts val="0"/>
                  </a:spcBef>
                  <a:spcAft>
                    <a:spcPts val="0"/>
                  </a:spcAft>
                  <a:buClr>
                    <a:srgbClr val="F0AB00"/>
                  </a:buClr>
                  <a:buSzPct val="80000"/>
                  <a:buFont typeface="Wingdings" pitchFamily="2" charset="2"/>
                  <a:buNone/>
                  <a:tabLst/>
                  <a:defRPr/>
                </a:pPr>
                <a:endParaRPr kumimoji="0" lang="en-US" sz="1200" b="1" i="0" u="none" strike="noStrike" kern="0" cap="none" spc="0" normalizeH="0" baseline="0" noProof="0">
                  <a:ln>
                    <a:noFill/>
                  </a:ln>
                  <a:solidFill>
                    <a:srgbClr val="000000"/>
                  </a:solidFill>
                  <a:effectLst/>
                  <a:uLnTx/>
                  <a:uFillTx/>
                  <a:latin typeface="Arial" charset="0"/>
                  <a:ea typeface="Arial Unicode MS" pitchFamily="34" charset="-128"/>
                  <a:cs typeface="Arial Unicode MS" pitchFamily="34" charset="-128"/>
                </a:endParaRPr>
              </a:p>
            </p:txBody>
          </p:sp>
          <p:grpSp>
            <p:nvGrpSpPr>
              <p:cNvPr id="77" name="Group 152"/>
              <p:cNvGrpSpPr>
                <a:grpSpLocks/>
              </p:cNvGrpSpPr>
              <p:nvPr/>
            </p:nvGrpSpPr>
            <p:grpSpPr bwMode="auto">
              <a:xfrm>
                <a:off x="204" y="3708"/>
                <a:ext cx="602" cy="387"/>
                <a:chOff x="4945" y="3895"/>
                <a:chExt cx="602" cy="422"/>
              </a:xfrm>
            </p:grpSpPr>
            <p:sp>
              <p:nvSpPr>
                <p:cNvPr id="78" name="TextBox 260"/>
                <p:cNvSpPr txBox="1">
                  <a:spLocks noChangeArrowheads="1"/>
                </p:cNvSpPr>
                <p:nvPr/>
              </p:nvSpPr>
              <p:spPr bwMode="auto">
                <a:xfrm>
                  <a:off x="5055" y="3895"/>
                  <a:ext cx="492" cy="157"/>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
                      <a:srgbClr val="F0AB00"/>
                    </a:buClr>
                    <a:buSzPct val="80000"/>
                    <a:buFont typeface="Wingdings" pitchFamily="2" charset="2"/>
                    <a:buNone/>
                    <a:tabLst/>
                    <a:defRPr/>
                  </a:pPr>
                  <a:r>
                    <a:rPr kumimoji="0" lang="en-US" sz="900" b="1" i="0" u="none" strike="noStrike" kern="0" cap="none" spc="0" normalizeH="0" baseline="0" noProof="0">
                      <a:ln>
                        <a:noFill/>
                      </a:ln>
                      <a:solidFill>
                        <a:srgbClr val="000000"/>
                      </a:solidFill>
                      <a:effectLst/>
                      <a:uLnTx/>
                      <a:uFillTx/>
                      <a:ea typeface="Arial Unicode MS" pitchFamily="34" charset="-128"/>
                      <a:cs typeface="Arial Unicode MS" pitchFamily="34" charset="-128"/>
                    </a:rPr>
                    <a:t>Front Office</a:t>
                  </a:r>
                </a:p>
              </p:txBody>
            </p:sp>
            <p:sp>
              <p:nvSpPr>
                <p:cNvPr id="79" name="TextBox 261"/>
                <p:cNvSpPr txBox="1">
                  <a:spLocks noChangeArrowheads="1"/>
                </p:cNvSpPr>
                <p:nvPr/>
              </p:nvSpPr>
              <p:spPr bwMode="auto">
                <a:xfrm>
                  <a:off x="5055" y="4027"/>
                  <a:ext cx="484" cy="158"/>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
                      <a:srgbClr val="F0AB00"/>
                    </a:buClr>
                    <a:buSzPct val="80000"/>
                    <a:buFont typeface="Wingdings" pitchFamily="2" charset="2"/>
                    <a:buNone/>
                    <a:tabLst/>
                    <a:defRPr/>
                  </a:pPr>
                  <a:r>
                    <a:rPr kumimoji="0" lang="en-US" sz="900" b="1" i="0" u="none" strike="noStrike" kern="0" cap="none" spc="0" normalizeH="0" baseline="0" noProof="0">
                      <a:ln>
                        <a:noFill/>
                      </a:ln>
                      <a:solidFill>
                        <a:srgbClr val="000000"/>
                      </a:solidFill>
                      <a:effectLst/>
                      <a:uLnTx/>
                      <a:uFillTx/>
                      <a:ea typeface="Arial Unicode MS" pitchFamily="34" charset="-128"/>
                      <a:cs typeface="Arial Unicode MS" pitchFamily="34" charset="-128"/>
                    </a:rPr>
                    <a:t>Back Office</a:t>
                  </a:r>
                </a:p>
              </p:txBody>
            </p:sp>
            <p:sp>
              <p:nvSpPr>
                <p:cNvPr id="80" name="TextBox 262"/>
                <p:cNvSpPr txBox="1">
                  <a:spLocks noChangeArrowheads="1"/>
                </p:cNvSpPr>
                <p:nvPr/>
              </p:nvSpPr>
              <p:spPr bwMode="auto">
                <a:xfrm>
                  <a:off x="5055" y="4160"/>
                  <a:ext cx="376" cy="157"/>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
                      <a:srgbClr val="F0AB00"/>
                    </a:buClr>
                    <a:buSzPct val="80000"/>
                    <a:buFont typeface="Wingdings" pitchFamily="2" charset="2"/>
                    <a:buNone/>
                    <a:tabLst/>
                    <a:defRPr/>
                  </a:pPr>
                  <a:r>
                    <a:rPr kumimoji="0" lang="en-US" sz="900" b="1" i="0" u="none" strike="noStrike" kern="0" cap="none" spc="0" normalizeH="0" baseline="0" noProof="0">
                      <a:ln>
                        <a:noFill/>
                      </a:ln>
                      <a:solidFill>
                        <a:srgbClr val="000000"/>
                      </a:solidFill>
                      <a:effectLst/>
                      <a:uLnTx/>
                      <a:uFillTx/>
                      <a:ea typeface="Arial Unicode MS" pitchFamily="34" charset="-128"/>
                      <a:cs typeface="Arial Unicode MS" pitchFamily="34" charset="-128"/>
                    </a:rPr>
                    <a:t>Delivery</a:t>
                  </a:r>
                </a:p>
              </p:txBody>
            </p:sp>
            <p:sp>
              <p:nvSpPr>
                <p:cNvPr id="81" name="Rectangle 156"/>
                <p:cNvSpPr>
                  <a:spLocks noChangeArrowheads="1"/>
                </p:cNvSpPr>
                <p:nvPr/>
              </p:nvSpPr>
              <p:spPr bwMode="gray">
                <a:xfrm>
                  <a:off x="4945" y="3927"/>
                  <a:ext cx="88" cy="88"/>
                </a:xfrm>
                <a:prstGeom prst="rect">
                  <a:avLst/>
                </a:prstGeom>
                <a:gradFill rotWithShape="1">
                  <a:gsLst>
                    <a:gs pos="0">
                      <a:srgbClr val="BBC8AC"/>
                    </a:gs>
                    <a:gs pos="50000">
                      <a:srgbClr val="CDD7C2"/>
                    </a:gs>
                    <a:gs pos="100000">
                      <a:srgbClr val="BBC8AC"/>
                    </a:gs>
                  </a:gsLst>
                  <a:lin ang="2700000" scaled="1"/>
                </a:gradFill>
                <a:ln w="19050" algn="ctr">
                  <a:solidFill>
                    <a:srgbClr val="BBC9AB"/>
                  </a:solidFill>
                  <a:miter lim="800000"/>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
                      <a:srgbClr val="F0AB00"/>
                    </a:buClr>
                    <a:buSzPct val="80000"/>
                    <a:buFont typeface="Wingdings" pitchFamily="2" charset="2"/>
                    <a:buNone/>
                    <a:tabLst/>
                    <a:defRPr/>
                  </a:pPr>
                  <a:endParaRPr kumimoji="0" lang="en-US" sz="1200" b="1" i="0" u="none" strike="noStrike" kern="0" cap="none" spc="0" normalizeH="0" baseline="0" noProof="0">
                    <a:ln>
                      <a:noFill/>
                    </a:ln>
                    <a:solidFill>
                      <a:srgbClr val="000000"/>
                    </a:solidFill>
                    <a:effectLst/>
                    <a:uLnTx/>
                    <a:uFillTx/>
                    <a:ea typeface="Arial Unicode MS" pitchFamily="34" charset="-128"/>
                    <a:cs typeface="Arial Unicode MS" pitchFamily="34" charset="-128"/>
                  </a:endParaRPr>
                </a:p>
              </p:txBody>
            </p:sp>
            <p:sp>
              <p:nvSpPr>
                <p:cNvPr id="82" name="Rectangle 157"/>
                <p:cNvSpPr>
                  <a:spLocks noChangeArrowheads="1"/>
                </p:cNvSpPr>
                <p:nvPr/>
              </p:nvSpPr>
              <p:spPr bwMode="auto">
                <a:xfrm>
                  <a:off x="4945" y="4057"/>
                  <a:ext cx="88" cy="90"/>
                </a:xfrm>
                <a:prstGeom prst="rect">
                  <a:avLst/>
                </a:prstGeom>
                <a:solidFill>
                  <a:srgbClr val="C5BC95"/>
                </a:solidFill>
                <a:ln w="19050" algn="ctr">
                  <a:noFill/>
                  <a:miter lim="800000"/>
                  <a:headEnd/>
                  <a:tailEnd/>
                </a:ln>
              </p:spPr>
              <p:txBody>
                <a:bodyPr lIns="182880" tIns="46800" rIns="90000" bIns="46800" anchor="ctr"/>
                <a:lstStyle/>
                <a:p>
                  <a:pPr marL="0" marR="0" lvl="0" indent="0" algn="ctr" defTabSz="914400" eaLnBrk="1" fontAlgn="auto" latinLnBrk="0" hangingPunct="1">
                    <a:lnSpc>
                      <a:spcPct val="100000"/>
                    </a:lnSpc>
                    <a:spcBef>
                      <a:spcPts val="0"/>
                    </a:spcBef>
                    <a:spcAft>
                      <a:spcPts val="0"/>
                    </a:spcAft>
                    <a:buClr>
                      <a:srgbClr val="F0AB00"/>
                    </a:buClr>
                    <a:buSzPct val="80000"/>
                    <a:buFont typeface="Wingdings" pitchFamily="2" charset="2"/>
                    <a:buNone/>
                    <a:tabLst/>
                    <a:defRPr/>
                  </a:pPr>
                  <a:endParaRPr kumimoji="0" lang="en-US" sz="1200" b="1" i="0" u="none" strike="noStrike" kern="0" cap="none" spc="0" normalizeH="0" baseline="0" noProof="0">
                    <a:ln>
                      <a:noFill/>
                    </a:ln>
                    <a:solidFill>
                      <a:srgbClr val="000000"/>
                    </a:solidFill>
                    <a:effectLst/>
                    <a:uLnTx/>
                    <a:uFillTx/>
                    <a:ea typeface="Arial Unicode MS" pitchFamily="34" charset="-128"/>
                    <a:cs typeface="Arial Unicode MS" pitchFamily="34" charset="-128"/>
                  </a:endParaRPr>
                </a:p>
              </p:txBody>
            </p:sp>
            <p:sp>
              <p:nvSpPr>
                <p:cNvPr id="83" name="Rectangle 158"/>
                <p:cNvSpPr>
                  <a:spLocks noChangeArrowheads="1"/>
                </p:cNvSpPr>
                <p:nvPr/>
              </p:nvSpPr>
              <p:spPr bwMode="gray">
                <a:xfrm>
                  <a:off x="4945" y="4187"/>
                  <a:ext cx="88" cy="88"/>
                </a:xfrm>
                <a:prstGeom prst="rect">
                  <a:avLst/>
                </a:prstGeom>
                <a:gradFill rotWithShape="1">
                  <a:gsLst>
                    <a:gs pos="0">
                      <a:srgbClr val="7D96A4"/>
                    </a:gs>
                    <a:gs pos="50000">
                      <a:srgbClr val="94A9B4"/>
                    </a:gs>
                    <a:gs pos="100000">
                      <a:srgbClr val="7D96A4"/>
                    </a:gs>
                  </a:gsLst>
                  <a:lin ang="2700000" scaled="1"/>
                </a:gradFill>
                <a:ln w="19050" algn="ctr">
                  <a:solidFill>
                    <a:srgbClr val="738E9D"/>
                  </a:solidFill>
                  <a:miter lim="800000"/>
                  <a:headEnd/>
                  <a:tailEnd/>
                </a:ln>
              </p:spPr>
              <p:txBody>
                <a:bodyPr wrap="none" lIns="0" tIns="0" rIns="0" bIns="0" anchor="ctr"/>
                <a:lstStyle/>
                <a:p>
                  <a:pPr marL="0" marR="0" lvl="0" indent="0" algn="ctr" defTabSz="914400" eaLnBrk="1" fontAlgn="auto" latinLnBrk="0" hangingPunct="1">
                    <a:lnSpc>
                      <a:spcPct val="100000"/>
                    </a:lnSpc>
                    <a:spcBef>
                      <a:spcPts val="0"/>
                    </a:spcBef>
                    <a:spcAft>
                      <a:spcPts val="0"/>
                    </a:spcAft>
                    <a:buClr>
                      <a:srgbClr val="F0AB00"/>
                    </a:buClr>
                    <a:buSzPct val="80000"/>
                    <a:buFont typeface="Wingdings" pitchFamily="2" charset="2"/>
                    <a:buNone/>
                    <a:tabLst/>
                    <a:defRPr/>
                  </a:pPr>
                  <a:endParaRPr kumimoji="0" lang="en-US" sz="1200" b="1" i="0" u="none" strike="noStrike" kern="0" cap="none" spc="0" normalizeH="0" baseline="0" noProof="0">
                    <a:ln>
                      <a:noFill/>
                    </a:ln>
                    <a:solidFill>
                      <a:srgbClr val="000000"/>
                    </a:solidFill>
                    <a:effectLst/>
                    <a:uLnTx/>
                    <a:uFillTx/>
                    <a:ea typeface="Arial Unicode MS" pitchFamily="34" charset="-128"/>
                    <a:cs typeface="Arial Unicode MS" pitchFamily="34" charset="-128"/>
                  </a:endParaRPr>
                </a:p>
              </p:txBody>
            </p:sp>
          </p:grpSp>
        </p:grpSp>
        <p:pic>
          <p:nvPicPr>
            <p:cNvPr id="6" name="Picture 123" descr="\\Eric-pauls-power-mac-g5.local\desktop\Graphic Tank\e10.tif"/>
            <p:cNvPicPr>
              <a:picLocks noChangeAspect="1" noChangeArrowheads="1"/>
            </p:cNvPicPr>
            <p:nvPr/>
          </p:nvPicPr>
          <p:blipFill>
            <a:blip r:embed="rId2" cstate="screen"/>
            <a:srcRect/>
            <a:stretch>
              <a:fillRect/>
            </a:stretch>
          </p:blipFill>
          <p:spPr bwMode="auto">
            <a:xfrm>
              <a:off x="1493838" y="3319463"/>
              <a:ext cx="209550" cy="725487"/>
            </a:xfrm>
            <a:prstGeom prst="rect">
              <a:avLst/>
            </a:prstGeom>
            <a:noFill/>
            <a:ln w="9525">
              <a:noFill/>
              <a:miter lim="800000"/>
              <a:headEnd/>
              <a:tailEnd/>
            </a:ln>
          </p:spPr>
        </p:pic>
        <p:pic>
          <p:nvPicPr>
            <p:cNvPr id="7" name="Picture 1031" descr="33"/>
            <p:cNvPicPr>
              <a:picLocks noChangeAspect="1" noChangeArrowheads="1"/>
            </p:cNvPicPr>
            <p:nvPr/>
          </p:nvPicPr>
          <p:blipFill>
            <a:blip r:embed="rId3" cstate="screen"/>
            <a:srcRect/>
            <a:stretch>
              <a:fillRect/>
            </a:stretch>
          </p:blipFill>
          <p:spPr bwMode="auto">
            <a:xfrm>
              <a:off x="6924675" y="3294063"/>
              <a:ext cx="706438" cy="868362"/>
            </a:xfrm>
            <a:prstGeom prst="rect">
              <a:avLst/>
            </a:prstGeom>
            <a:noFill/>
            <a:ln w="9525">
              <a:noFill/>
              <a:miter lim="800000"/>
              <a:headEnd/>
              <a:tailEnd/>
            </a:ln>
          </p:spPr>
        </p:pic>
        <p:pic>
          <p:nvPicPr>
            <p:cNvPr id="8" name="Picture 108" descr="\\Eric-pauls-power-mac-g5.local\desktop\Graphic Tank\pipe.tif"/>
            <p:cNvPicPr>
              <a:picLocks noChangeAspect="1" noChangeArrowheads="1"/>
            </p:cNvPicPr>
            <p:nvPr/>
          </p:nvPicPr>
          <p:blipFill>
            <a:blip r:embed="rId4" cstate="screen"/>
            <a:srcRect/>
            <a:stretch>
              <a:fillRect/>
            </a:stretch>
          </p:blipFill>
          <p:spPr bwMode="auto">
            <a:xfrm>
              <a:off x="6229350" y="3951288"/>
              <a:ext cx="884238" cy="365125"/>
            </a:xfrm>
            <a:prstGeom prst="rect">
              <a:avLst/>
            </a:prstGeom>
            <a:noFill/>
            <a:ln w="9525">
              <a:noFill/>
              <a:miter lim="800000"/>
              <a:headEnd/>
              <a:tailEnd/>
            </a:ln>
          </p:spPr>
        </p:pic>
        <p:pic>
          <p:nvPicPr>
            <p:cNvPr id="9" name="Picture 108" descr="\\Eric-pauls-power-mac-g5.local\desktop\Graphic Tank\pipe.tif"/>
            <p:cNvPicPr>
              <a:picLocks noChangeAspect="1" noChangeArrowheads="1"/>
            </p:cNvPicPr>
            <p:nvPr/>
          </p:nvPicPr>
          <p:blipFill>
            <a:blip r:embed="rId5" cstate="screen"/>
            <a:srcRect/>
            <a:stretch>
              <a:fillRect/>
            </a:stretch>
          </p:blipFill>
          <p:spPr bwMode="auto">
            <a:xfrm>
              <a:off x="1603375" y="3852863"/>
              <a:ext cx="884238" cy="365125"/>
            </a:xfrm>
            <a:prstGeom prst="rect">
              <a:avLst/>
            </a:prstGeom>
            <a:noFill/>
            <a:ln w="9525">
              <a:noFill/>
              <a:miter lim="800000"/>
              <a:headEnd/>
              <a:tailEnd/>
            </a:ln>
          </p:spPr>
        </p:pic>
        <p:pic>
          <p:nvPicPr>
            <p:cNvPr id="10" name="Picture 106" descr="\\Eric-pauls-power-mac-g5.local\desktop\Graphic Tank\platform.tif"/>
            <p:cNvPicPr>
              <a:picLocks noChangeAspect="1" noChangeArrowheads="1"/>
            </p:cNvPicPr>
            <p:nvPr/>
          </p:nvPicPr>
          <p:blipFill>
            <a:blip r:embed="rId6" cstate="screen"/>
            <a:srcRect/>
            <a:stretch>
              <a:fillRect/>
            </a:stretch>
          </p:blipFill>
          <p:spPr bwMode="auto">
            <a:xfrm>
              <a:off x="338138" y="3556000"/>
              <a:ext cx="8162925" cy="2919413"/>
            </a:xfrm>
            <a:prstGeom prst="rect">
              <a:avLst/>
            </a:prstGeom>
            <a:noFill/>
            <a:ln w="9525">
              <a:noFill/>
              <a:miter lim="800000"/>
              <a:headEnd/>
              <a:tailEnd/>
            </a:ln>
          </p:spPr>
        </p:pic>
        <p:pic>
          <p:nvPicPr>
            <p:cNvPr id="11" name="Picture 107" descr="\\Eric-pauls-power-mac-g5.local\desktop\Graphic Tank\a3.tif"/>
            <p:cNvPicPr>
              <a:picLocks noChangeAspect="1" noChangeArrowheads="1"/>
            </p:cNvPicPr>
            <p:nvPr/>
          </p:nvPicPr>
          <p:blipFill>
            <a:blip r:embed="rId7" cstate="screen"/>
            <a:srcRect/>
            <a:stretch>
              <a:fillRect/>
            </a:stretch>
          </p:blipFill>
          <p:spPr bwMode="auto">
            <a:xfrm>
              <a:off x="1212850" y="4313238"/>
              <a:ext cx="2005013" cy="665162"/>
            </a:xfrm>
            <a:prstGeom prst="rect">
              <a:avLst/>
            </a:prstGeom>
            <a:noFill/>
            <a:ln w="9525">
              <a:noFill/>
              <a:miter lim="800000"/>
              <a:headEnd/>
              <a:tailEnd/>
            </a:ln>
          </p:spPr>
        </p:pic>
        <p:pic>
          <p:nvPicPr>
            <p:cNvPr id="12" name="Picture 109" descr="\\Eric-pauls-power-mac-g5.local\desktop\Graphic Tank\a1.tif"/>
            <p:cNvPicPr>
              <a:picLocks noChangeAspect="1" noChangeArrowheads="1"/>
            </p:cNvPicPr>
            <p:nvPr/>
          </p:nvPicPr>
          <p:blipFill>
            <a:blip r:embed="rId8" cstate="screen"/>
            <a:srcRect/>
            <a:stretch>
              <a:fillRect/>
            </a:stretch>
          </p:blipFill>
          <p:spPr bwMode="auto">
            <a:xfrm>
              <a:off x="3916145" y="5183188"/>
              <a:ext cx="2005012" cy="665162"/>
            </a:xfrm>
            <a:prstGeom prst="rect">
              <a:avLst/>
            </a:prstGeom>
            <a:noFill/>
            <a:ln w="9525">
              <a:noFill/>
              <a:miter lim="800000"/>
              <a:headEnd/>
              <a:tailEnd/>
            </a:ln>
          </p:spPr>
        </p:pic>
        <p:pic>
          <p:nvPicPr>
            <p:cNvPr id="13" name="Picture 110" descr="\\Eric-pauls-power-mac-g5.local\desktop\Graphic Tank\a2.tif"/>
            <p:cNvPicPr>
              <a:picLocks noChangeAspect="1" noChangeArrowheads="1"/>
            </p:cNvPicPr>
            <p:nvPr/>
          </p:nvPicPr>
          <p:blipFill>
            <a:blip r:embed="rId9" cstate="screen"/>
            <a:srcRect/>
            <a:stretch>
              <a:fillRect/>
            </a:stretch>
          </p:blipFill>
          <p:spPr bwMode="auto">
            <a:xfrm>
              <a:off x="2043113" y="4905375"/>
              <a:ext cx="2011362" cy="665163"/>
            </a:xfrm>
            <a:prstGeom prst="rect">
              <a:avLst/>
            </a:prstGeom>
            <a:noFill/>
            <a:ln w="9525">
              <a:noFill/>
              <a:miter lim="800000"/>
              <a:headEnd/>
              <a:tailEnd/>
            </a:ln>
          </p:spPr>
        </p:pic>
        <p:pic>
          <p:nvPicPr>
            <p:cNvPr id="14" name="Picture 107" descr="\\Eric-pauls-power-mac-g5.local\desktop\Graphic Tank\a3.tif"/>
            <p:cNvPicPr>
              <a:picLocks noChangeAspect="1" noChangeArrowheads="1"/>
            </p:cNvPicPr>
            <p:nvPr/>
          </p:nvPicPr>
          <p:blipFill>
            <a:blip r:embed="rId7" cstate="screen"/>
            <a:srcRect/>
            <a:stretch>
              <a:fillRect/>
            </a:stretch>
          </p:blipFill>
          <p:spPr bwMode="auto">
            <a:xfrm>
              <a:off x="2144713" y="4025900"/>
              <a:ext cx="2005012" cy="665163"/>
            </a:xfrm>
            <a:prstGeom prst="rect">
              <a:avLst/>
            </a:prstGeom>
            <a:noFill/>
            <a:ln w="9525">
              <a:noFill/>
              <a:miter lim="800000"/>
              <a:headEnd/>
              <a:tailEnd/>
            </a:ln>
          </p:spPr>
        </p:pic>
        <p:pic>
          <p:nvPicPr>
            <p:cNvPr id="15" name="Picture 109" descr="\\Eric-pauls-power-mac-g5.local\desktop\Graphic Tank\a1.tif"/>
            <p:cNvPicPr>
              <a:picLocks noChangeAspect="1" noChangeArrowheads="1"/>
            </p:cNvPicPr>
            <p:nvPr/>
          </p:nvPicPr>
          <p:blipFill>
            <a:blip r:embed="rId8" cstate="screen"/>
            <a:srcRect/>
            <a:stretch>
              <a:fillRect/>
            </a:stretch>
          </p:blipFill>
          <p:spPr bwMode="auto">
            <a:xfrm>
              <a:off x="4816475" y="4895850"/>
              <a:ext cx="2005013" cy="665163"/>
            </a:xfrm>
            <a:prstGeom prst="rect">
              <a:avLst/>
            </a:prstGeom>
            <a:noFill/>
            <a:ln w="9525">
              <a:noFill/>
              <a:miter lim="800000"/>
              <a:headEnd/>
              <a:tailEnd/>
            </a:ln>
          </p:spPr>
        </p:pic>
        <p:pic>
          <p:nvPicPr>
            <p:cNvPr id="16" name="Picture 110" descr="\\Eric-pauls-power-mac-g5.local\desktop\Graphic Tank\a2.tif"/>
            <p:cNvPicPr>
              <a:picLocks noChangeAspect="1" noChangeArrowheads="1"/>
            </p:cNvPicPr>
            <p:nvPr/>
          </p:nvPicPr>
          <p:blipFill>
            <a:blip r:embed="rId9" cstate="screen"/>
            <a:srcRect/>
            <a:stretch>
              <a:fillRect/>
            </a:stretch>
          </p:blipFill>
          <p:spPr bwMode="auto">
            <a:xfrm>
              <a:off x="2974975" y="4618038"/>
              <a:ext cx="2011363" cy="665162"/>
            </a:xfrm>
            <a:prstGeom prst="rect">
              <a:avLst/>
            </a:prstGeom>
            <a:noFill/>
            <a:ln w="9525">
              <a:noFill/>
              <a:miter lim="800000"/>
              <a:headEnd/>
              <a:tailEnd/>
            </a:ln>
          </p:spPr>
        </p:pic>
        <p:pic>
          <p:nvPicPr>
            <p:cNvPr id="17" name="Picture 107" descr="\\Eric-pauls-power-mac-g5.local\desktop\Graphic Tank\a3.tif"/>
            <p:cNvPicPr>
              <a:picLocks noChangeAspect="1" noChangeArrowheads="1"/>
            </p:cNvPicPr>
            <p:nvPr/>
          </p:nvPicPr>
          <p:blipFill>
            <a:blip r:embed="rId7" cstate="screen"/>
            <a:srcRect/>
            <a:stretch>
              <a:fillRect/>
            </a:stretch>
          </p:blipFill>
          <p:spPr bwMode="auto">
            <a:xfrm>
              <a:off x="3059113" y="3730625"/>
              <a:ext cx="2005012" cy="665163"/>
            </a:xfrm>
            <a:prstGeom prst="rect">
              <a:avLst/>
            </a:prstGeom>
            <a:noFill/>
            <a:ln w="9525">
              <a:noFill/>
              <a:miter lim="800000"/>
              <a:headEnd/>
              <a:tailEnd/>
            </a:ln>
          </p:spPr>
        </p:pic>
        <p:pic>
          <p:nvPicPr>
            <p:cNvPr id="18" name="Picture 109" descr="\\Eric-pauls-power-mac-g5.local\desktop\Graphic Tank\a1.tif"/>
            <p:cNvPicPr>
              <a:picLocks noChangeAspect="1" noChangeArrowheads="1"/>
            </p:cNvPicPr>
            <p:nvPr/>
          </p:nvPicPr>
          <p:blipFill>
            <a:blip r:embed="rId8" cstate="screen"/>
            <a:srcRect/>
            <a:stretch>
              <a:fillRect/>
            </a:stretch>
          </p:blipFill>
          <p:spPr bwMode="auto">
            <a:xfrm>
              <a:off x="5730875" y="4600575"/>
              <a:ext cx="2005013" cy="665163"/>
            </a:xfrm>
            <a:prstGeom prst="rect">
              <a:avLst/>
            </a:prstGeom>
            <a:noFill/>
            <a:ln w="9525">
              <a:noFill/>
              <a:miter lim="800000"/>
              <a:headEnd/>
              <a:tailEnd/>
            </a:ln>
          </p:spPr>
        </p:pic>
        <p:pic>
          <p:nvPicPr>
            <p:cNvPr id="19" name="Picture 110" descr="\\Eric-pauls-power-mac-g5.local\desktop\Graphic Tank\a2.tif"/>
            <p:cNvPicPr>
              <a:picLocks noChangeAspect="1" noChangeArrowheads="1"/>
            </p:cNvPicPr>
            <p:nvPr/>
          </p:nvPicPr>
          <p:blipFill>
            <a:blip r:embed="rId9" cstate="screen"/>
            <a:srcRect/>
            <a:stretch>
              <a:fillRect/>
            </a:stretch>
          </p:blipFill>
          <p:spPr bwMode="auto">
            <a:xfrm>
              <a:off x="3889375" y="4322763"/>
              <a:ext cx="2011363" cy="665162"/>
            </a:xfrm>
            <a:prstGeom prst="rect">
              <a:avLst/>
            </a:prstGeom>
            <a:noFill/>
            <a:ln w="9525">
              <a:noFill/>
              <a:miter lim="800000"/>
              <a:headEnd/>
              <a:tailEnd/>
            </a:ln>
          </p:spPr>
        </p:pic>
        <p:pic>
          <p:nvPicPr>
            <p:cNvPr id="20" name="Picture 110" descr="\\Eric-pauls-power-mac-g5.local\desktop\Graphic Tank\a2.tif"/>
            <p:cNvPicPr>
              <a:picLocks noChangeAspect="1" noChangeArrowheads="1"/>
            </p:cNvPicPr>
            <p:nvPr/>
          </p:nvPicPr>
          <p:blipFill>
            <a:blip r:embed="rId9" cstate="screen"/>
            <a:srcRect/>
            <a:stretch>
              <a:fillRect/>
            </a:stretch>
          </p:blipFill>
          <p:spPr bwMode="auto">
            <a:xfrm>
              <a:off x="4822825" y="4035425"/>
              <a:ext cx="2011363" cy="665163"/>
            </a:xfrm>
            <a:prstGeom prst="rect">
              <a:avLst/>
            </a:prstGeom>
            <a:noFill/>
            <a:ln w="9525">
              <a:noFill/>
              <a:miter lim="800000"/>
              <a:headEnd/>
              <a:tailEnd/>
            </a:ln>
          </p:spPr>
        </p:pic>
        <p:pic>
          <p:nvPicPr>
            <p:cNvPr id="21" name="Picture 1057" descr="4"/>
            <p:cNvPicPr>
              <a:picLocks noChangeAspect="1" noChangeArrowheads="1"/>
            </p:cNvPicPr>
            <p:nvPr/>
          </p:nvPicPr>
          <p:blipFill>
            <a:blip r:embed="rId10" cstate="screen"/>
            <a:srcRect/>
            <a:stretch>
              <a:fillRect/>
            </a:stretch>
          </p:blipFill>
          <p:spPr bwMode="auto">
            <a:xfrm>
              <a:off x="5710238" y="3862388"/>
              <a:ext cx="466725" cy="495300"/>
            </a:xfrm>
            <a:prstGeom prst="rect">
              <a:avLst/>
            </a:prstGeom>
            <a:noFill/>
            <a:ln w="9525">
              <a:noFill/>
              <a:miter lim="800000"/>
              <a:headEnd/>
              <a:tailEnd/>
            </a:ln>
          </p:spPr>
        </p:pic>
        <p:pic>
          <p:nvPicPr>
            <p:cNvPr id="22" name="Picture 1063" descr="10"/>
            <p:cNvPicPr>
              <a:picLocks noChangeAspect="1" noChangeArrowheads="1"/>
            </p:cNvPicPr>
            <p:nvPr/>
          </p:nvPicPr>
          <p:blipFill>
            <a:blip r:embed="rId11" cstate="screen"/>
            <a:srcRect/>
            <a:stretch>
              <a:fillRect/>
            </a:stretch>
          </p:blipFill>
          <p:spPr bwMode="auto">
            <a:xfrm>
              <a:off x="3927475" y="3619500"/>
              <a:ext cx="533400" cy="446088"/>
            </a:xfrm>
            <a:prstGeom prst="rect">
              <a:avLst/>
            </a:prstGeom>
            <a:noFill/>
            <a:ln w="9525">
              <a:noFill/>
              <a:miter lim="800000"/>
              <a:headEnd/>
              <a:tailEnd/>
            </a:ln>
          </p:spPr>
        </p:pic>
        <p:pic>
          <p:nvPicPr>
            <p:cNvPr id="23" name="Picture 108" descr="\\Eric-pauls-power-mac-g5.local\desktop\Graphic Tank\pipe.tif"/>
            <p:cNvPicPr>
              <a:picLocks noChangeAspect="1" noChangeArrowheads="1"/>
            </p:cNvPicPr>
            <p:nvPr/>
          </p:nvPicPr>
          <p:blipFill>
            <a:blip r:embed="rId5" cstate="screen"/>
            <a:srcRect/>
            <a:stretch>
              <a:fillRect/>
            </a:stretch>
          </p:blipFill>
          <p:spPr bwMode="auto">
            <a:xfrm>
              <a:off x="6396038" y="5568950"/>
              <a:ext cx="884237" cy="365125"/>
            </a:xfrm>
            <a:prstGeom prst="rect">
              <a:avLst/>
            </a:prstGeom>
            <a:noFill/>
            <a:ln w="9525">
              <a:noFill/>
              <a:miter lim="800000"/>
              <a:headEnd/>
              <a:tailEnd/>
            </a:ln>
          </p:spPr>
        </p:pic>
        <p:pic>
          <p:nvPicPr>
            <p:cNvPr id="24" name="Picture 108" descr="\\Eric-pauls-power-mac-g5.local\desktop\Graphic Tank\pipe.tif"/>
            <p:cNvPicPr>
              <a:picLocks noChangeAspect="1" noChangeArrowheads="1"/>
            </p:cNvPicPr>
            <p:nvPr/>
          </p:nvPicPr>
          <p:blipFill>
            <a:blip r:embed="rId5" cstate="screen"/>
            <a:srcRect/>
            <a:stretch>
              <a:fillRect/>
            </a:stretch>
          </p:blipFill>
          <p:spPr bwMode="auto">
            <a:xfrm>
              <a:off x="7493000" y="5224463"/>
              <a:ext cx="884238" cy="365125"/>
            </a:xfrm>
            <a:prstGeom prst="rect">
              <a:avLst/>
            </a:prstGeom>
            <a:noFill/>
            <a:ln w="9525">
              <a:noFill/>
              <a:miter lim="800000"/>
              <a:headEnd/>
              <a:tailEnd/>
            </a:ln>
          </p:spPr>
        </p:pic>
        <p:pic>
          <p:nvPicPr>
            <p:cNvPr id="25" name="Picture 108" descr="\\Eric-pauls-power-mac-g5.local\desktop\Graphic Tank\pipe.tif"/>
            <p:cNvPicPr>
              <a:picLocks noChangeAspect="1" noChangeArrowheads="1"/>
            </p:cNvPicPr>
            <p:nvPr/>
          </p:nvPicPr>
          <p:blipFill>
            <a:blip r:embed="rId4" cstate="screen"/>
            <a:srcRect/>
            <a:stretch>
              <a:fillRect/>
            </a:stretch>
          </p:blipFill>
          <p:spPr bwMode="auto">
            <a:xfrm>
              <a:off x="2060575" y="5565775"/>
              <a:ext cx="884238" cy="365125"/>
            </a:xfrm>
            <a:prstGeom prst="rect">
              <a:avLst/>
            </a:prstGeom>
            <a:noFill/>
            <a:ln w="9525">
              <a:noFill/>
              <a:miter lim="800000"/>
              <a:headEnd/>
              <a:tailEnd/>
            </a:ln>
          </p:spPr>
        </p:pic>
        <p:pic>
          <p:nvPicPr>
            <p:cNvPr id="26" name="Picture 111" descr="\\Eric-pauls-power-mac-g5.local\desktop\Graphic Tank\ep.tif"/>
            <p:cNvPicPr>
              <a:picLocks noChangeAspect="1" noChangeArrowheads="1"/>
            </p:cNvPicPr>
            <p:nvPr/>
          </p:nvPicPr>
          <p:blipFill>
            <a:blip r:embed="rId12" cstate="screen"/>
            <a:srcRect/>
            <a:stretch>
              <a:fillRect/>
            </a:stretch>
          </p:blipFill>
          <p:spPr bwMode="auto">
            <a:xfrm>
              <a:off x="3116263" y="5638800"/>
              <a:ext cx="1279525" cy="506413"/>
            </a:xfrm>
            <a:prstGeom prst="rect">
              <a:avLst/>
            </a:prstGeom>
            <a:noFill/>
            <a:ln w="9525">
              <a:noFill/>
              <a:miter lim="800000"/>
              <a:headEnd/>
              <a:tailEnd/>
            </a:ln>
          </p:spPr>
        </p:pic>
        <p:pic>
          <p:nvPicPr>
            <p:cNvPr id="27" name="Picture 112" descr="\\Eric-pauls-power-mac-g5.local\desktop\Graphic Tank\ms.tif"/>
            <p:cNvPicPr>
              <a:picLocks noChangeAspect="1" noChangeArrowheads="1"/>
            </p:cNvPicPr>
            <p:nvPr/>
          </p:nvPicPr>
          <p:blipFill>
            <a:blip r:embed="rId13" cstate="screen"/>
            <a:srcRect/>
            <a:stretch>
              <a:fillRect/>
            </a:stretch>
          </p:blipFill>
          <p:spPr bwMode="auto">
            <a:xfrm>
              <a:off x="3117850" y="5851525"/>
              <a:ext cx="1079500" cy="438150"/>
            </a:xfrm>
            <a:prstGeom prst="rect">
              <a:avLst/>
            </a:prstGeom>
            <a:noFill/>
            <a:ln w="9525">
              <a:noFill/>
              <a:miter lim="800000"/>
              <a:headEnd/>
              <a:tailEnd/>
            </a:ln>
          </p:spPr>
        </p:pic>
        <p:pic>
          <p:nvPicPr>
            <p:cNvPr id="28" name="Picture 1028" descr="2"/>
            <p:cNvPicPr>
              <a:picLocks noChangeAspect="1" noChangeArrowheads="1"/>
            </p:cNvPicPr>
            <p:nvPr/>
          </p:nvPicPr>
          <p:blipFill>
            <a:blip r:embed="rId14" cstate="screen"/>
            <a:srcRect/>
            <a:stretch>
              <a:fillRect/>
            </a:stretch>
          </p:blipFill>
          <p:spPr bwMode="auto">
            <a:xfrm>
              <a:off x="6815138" y="5592763"/>
              <a:ext cx="901700" cy="708025"/>
            </a:xfrm>
            <a:prstGeom prst="rect">
              <a:avLst/>
            </a:prstGeom>
            <a:noFill/>
            <a:ln w="9525">
              <a:noFill/>
              <a:miter lim="800000"/>
              <a:headEnd/>
              <a:tailEnd/>
            </a:ln>
          </p:spPr>
        </p:pic>
        <p:pic>
          <p:nvPicPr>
            <p:cNvPr id="29" name="Picture 1029" descr="3"/>
            <p:cNvPicPr>
              <a:picLocks noChangeAspect="1" noChangeArrowheads="1"/>
            </p:cNvPicPr>
            <p:nvPr/>
          </p:nvPicPr>
          <p:blipFill>
            <a:blip r:embed="rId15" cstate="screen"/>
            <a:srcRect/>
            <a:stretch>
              <a:fillRect/>
            </a:stretch>
          </p:blipFill>
          <p:spPr bwMode="auto">
            <a:xfrm>
              <a:off x="7996238" y="5335588"/>
              <a:ext cx="854075" cy="549275"/>
            </a:xfrm>
            <a:prstGeom prst="rect">
              <a:avLst/>
            </a:prstGeom>
            <a:noFill/>
            <a:ln w="9525">
              <a:noFill/>
              <a:miter lim="800000"/>
              <a:headEnd/>
              <a:tailEnd/>
            </a:ln>
          </p:spPr>
        </p:pic>
        <p:pic>
          <p:nvPicPr>
            <p:cNvPr id="30" name="Picture 108" descr="\\Eric-pauls-power-mac-g5.local\desktop\Graphic Tank\pipe.tif"/>
            <p:cNvPicPr>
              <a:picLocks noChangeAspect="1" noChangeArrowheads="1"/>
            </p:cNvPicPr>
            <p:nvPr/>
          </p:nvPicPr>
          <p:blipFill>
            <a:blip r:embed="rId5" cstate="screen"/>
            <a:srcRect/>
            <a:stretch>
              <a:fillRect/>
            </a:stretch>
          </p:blipFill>
          <p:spPr bwMode="auto">
            <a:xfrm>
              <a:off x="5402263" y="5851525"/>
              <a:ext cx="884237" cy="365125"/>
            </a:xfrm>
            <a:prstGeom prst="rect">
              <a:avLst/>
            </a:prstGeom>
            <a:noFill/>
            <a:ln w="9525">
              <a:noFill/>
              <a:miter lim="800000"/>
              <a:headEnd/>
              <a:tailEnd/>
            </a:ln>
          </p:spPr>
        </p:pic>
        <p:pic>
          <p:nvPicPr>
            <p:cNvPr id="31" name="Picture 92" descr="\\Eric-pauls-power-mac-g5.local\desktop\Graphic Tank\t1.tif"/>
            <p:cNvPicPr>
              <a:picLocks noChangeAspect="1" noChangeArrowheads="1"/>
            </p:cNvPicPr>
            <p:nvPr/>
          </p:nvPicPr>
          <p:blipFill>
            <a:blip r:embed="rId16" cstate="screen">
              <a:lum bright="-30000"/>
            </a:blip>
            <a:srcRect/>
            <a:stretch>
              <a:fillRect/>
            </a:stretch>
          </p:blipFill>
          <p:spPr bwMode="auto">
            <a:xfrm>
              <a:off x="1766888" y="4579938"/>
              <a:ext cx="463550" cy="255587"/>
            </a:xfrm>
            <a:prstGeom prst="rect">
              <a:avLst/>
            </a:prstGeom>
            <a:noFill/>
            <a:ln w="9525">
              <a:noFill/>
              <a:miter lim="800000"/>
              <a:headEnd/>
              <a:tailEnd/>
            </a:ln>
          </p:spPr>
        </p:pic>
        <p:pic>
          <p:nvPicPr>
            <p:cNvPr id="32" name="Picture 93" descr="\\Eric-pauls-power-mac-g5.local\desktop\Graphic Tank\t2.tif"/>
            <p:cNvPicPr>
              <a:picLocks noChangeAspect="1" noChangeArrowheads="1"/>
            </p:cNvPicPr>
            <p:nvPr/>
          </p:nvPicPr>
          <p:blipFill>
            <a:blip r:embed="rId17" cstate="screen">
              <a:lum bright="-30000"/>
            </a:blip>
            <a:srcRect/>
            <a:stretch>
              <a:fillRect/>
            </a:stretch>
          </p:blipFill>
          <p:spPr bwMode="auto">
            <a:xfrm>
              <a:off x="2822575" y="4308475"/>
              <a:ext cx="255588" cy="171450"/>
            </a:xfrm>
            <a:prstGeom prst="rect">
              <a:avLst/>
            </a:prstGeom>
            <a:noFill/>
            <a:ln w="9525">
              <a:noFill/>
              <a:miter lim="800000"/>
              <a:headEnd/>
              <a:tailEnd/>
            </a:ln>
          </p:spPr>
        </p:pic>
        <p:pic>
          <p:nvPicPr>
            <p:cNvPr id="33" name="Picture 94" descr="\\Eric-pauls-power-mac-g5.local\desktop\Graphic Tank\t3.tif"/>
            <p:cNvPicPr>
              <a:picLocks noChangeAspect="1" noChangeArrowheads="1"/>
            </p:cNvPicPr>
            <p:nvPr/>
          </p:nvPicPr>
          <p:blipFill>
            <a:blip r:embed="rId18" cstate="screen">
              <a:lum bright="-30000"/>
            </a:blip>
            <a:srcRect/>
            <a:stretch>
              <a:fillRect/>
            </a:stretch>
          </p:blipFill>
          <p:spPr bwMode="auto">
            <a:xfrm>
              <a:off x="3386138" y="3894138"/>
              <a:ext cx="901700" cy="371475"/>
            </a:xfrm>
            <a:prstGeom prst="rect">
              <a:avLst/>
            </a:prstGeom>
            <a:noFill/>
            <a:ln w="9525">
              <a:noFill/>
              <a:miter lim="800000"/>
              <a:headEnd/>
              <a:tailEnd/>
            </a:ln>
          </p:spPr>
        </p:pic>
        <p:pic>
          <p:nvPicPr>
            <p:cNvPr id="34" name="Picture 95" descr="\\Eric-pauls-power-mac-g5.local\desktop\Graphic Tank\t4.tif"/>
            <p:cNvPicPr>
              <a:picLocks noChangeAspect="1" noChangeArrowheads="1"/>
            </p:cNvPicPr>
            <p:nvPr/>
          </p:nvPicPr>
          <p:blipFill>
            <a:blip r:embed="rId19" cstate="screen">
              <a:lum bright="-30000"/>
            </a:blip>
            <a:srcRect/>
            <a:stretch>
              <a:fillRect/>
            </a:stretch>
          </p:blipFill>
          <p:spPr bwMode="auto">
            <a:xfrm>
              <a:off x="6332538" y="4867275"/>
              <a:ext cx="354012" cy="201613"/>
            </a:xfrm>
            <a:prstGeom prst="rect">
              <a:avLst/>
            </a:prstGeom>
            <a:noFill/>
            <a:ln w="9525">
              <a:noFill/>
              <a:miter lim="800000"/>
              <a:headEnd/>
              <a:tailEnd/>
            </a:ln>
          </p:spPr>
        </p:pic>
        <p:pic>
          <p:nvPicPr>
            <p:cNvPr id="35" name="Picture 96" descr="\\Eric-pauls-power-mac-g5.local\desktop\Graphic Tank\t5.tif"/>
            <p:cNvPicPr>
              <a:picLocks noChangeAspect="1" noChangeArrowheads="1"/>
            </p:cNvPicPr>
            <p:nvPr/>
          </p:nvPicPr>
          <p:blipFill>
            <a:blip r:embed="rId20" cstate="screen">
              <a:lum bright="-30000"/>
            </a:blip>
            <a:srcRect/>
            <a:stretch>
              <a:fillRect/>
            </a:stretch>
          </p:blipFill>
          <p:spPr bwMode="auto">
            <a:xfrm>
              <a:off x="5303838" y="5122863"/>
              <a:ext cx="596900" cy="280987"/>
            </a:xfrm>
            <a:prstGeom prst="rect">
              <a:avLst/>
            </a:prstGeom>
            <a:noFill/>
            <a:ln w="9525">
              <a:noFill/>
              <a:miter lim="800000"/>
              <a:headEnd/>
              <a:tailEnd/>
            </a:ln>
          </p:spPr>
        </p:pic>
        <p:pic>
          <p:nvPicPr>
            <p:cNvPr id="36" name="Picture 97" descr="\\Eric-pauls-power-mac-g5.local\desktop\Graphic Tank\t6.tif"/>
            <p:cNvPicPr>
              <a:picLocks noChangeAspect="1" noChangeArrowheads="1"/>
            </p:cNvPicPr>
            <p:nvPr/>
          </p:nvPicPr>
          <p:blipFill>
            <a:blip r:embed="rId21" cstate="screen">
              <a:lum bright="-30000"/>
            </a:blip>
            <a:srcRect/>
            <a:stretch>
              <a:fillRect/>
            </a:stretch>
          </p:blipFill>
          <p:spPr bwMode="auto">
            <a:xfrm>
              <a:off x="4591050" y="5489575"/>
              <a:ext cx="139700" cy="139700"/>
            </a:xfrm>
            <a:prstGeom prst="rect">
              <a:avLst/>
            </a:prstGeom>
            <a:noFill/>
            <a:ln w="9525">
              <a:noFill/>
              <a:miter lim="800000"/>
              <a:headEnd/>
              <a:tailEnd/>
            </a:ln>
          </p:spPr>
        </p:pic>
        <p:pic>
          <p:nvPicPr>
            <p:cNvPr id="37" name="Picture 98" descr="\\Eric-pauls-power-mac-g5.local\desktop\Graphic Tank\t7.tif"/>
            <p:cNvPicPr>
              <a:picLocks noChangeAspect="1" noChangeArrowheads="1"/>
            </p:cNvPicPr>
            <p:nvPr/>
          </p:nvPicPr>
          <p:blipFill>
            <a:blip r:embed="rId22" cstate="screen">
              <a:lum bright="-30000"/>
            </a:blip>
            <a:srcRect/>
            <a:stretch>
              <a:fillRect/>
            </a:stretch>
          </p:blipFill>
          <p:spPr bwMode="auto">
            <a:xfrm>
              <a:off x="2474913" y="5122863"/>
              <a:ext cx="615950" cy="280987"/>
            </a:xfrm>
            <a:prstGeom prst="rect">
              <a:avLst/>
            </a:prstGeom>
            <a:noFill/>
            <a:ln w="9525">
              <a:noFill/>
              <a:miter lim="800000"/>
              <a:headEnd/>
              <a:tailEnd/>
            </a:ln>
          </p:spPr>
        </p:pic>
        <p:pic>
          <p:nvPicPr>
            <p:cNvPr id="38" name="Picture 99" descr="\\Eric-pauls-power-mac-g5.local\desktop\Graphic Tank\t8.tif"/>
            <p:cNvPicPr>
              <a:picLocks noChangeAspect="1" noChangeArrowheads="1"/>
            </p:cNvPicPr>
            <p:nvPr/>
          </p:nvPicPr>
          <p:blipFill>
            <a:blip r:embed="rId23" cstate="screen">
              <a:lum bright="-30000"/>
            </a:blip>
            <a:srcRect/>
            <a:stretch>
              <a:fillRect/>
            </a:stretch>
          </p:blipFill>
          <p:spPr bwMode="auto">
            <a:xfrm>
              <a:off x="3516313" y="4864100"/>
              <a:ext cx="503237" cy="261938"/>
            </a:xfrm>
            <a:prstGeom prst="rect">
              <a:avLst/>
            </a:prstGeom>
            <a:noFill/>
            <a:ln w="9525">
              <a:noFill/>
              <a:miter lim="800000"/>
              <a:headEnd/>
              <a:tailEnd/>
            </a:ln>
          </p:spPr>
        </p:pic>
        <p:pic>
          <p:nvPicPr>
            <p:cNvPr id="39" name="Picture 102" descr="\\Eric-pauls-power-mac-g5.local\desktop\Graphic Tank\t12.tif"/>
            <p:cNvPicPr>
              <a:picLocks noChangeAspect="1" noChangeArrowheads="1"/>
            </p:cNvPicPr>
            <p:nvPr/>
          </p:nvPicPr>
          <p:blipFill>
            <a:blip r:embed="rId24" cstate="screen">
              <a:lum bright="-30000"/>
            </a:blip>
            <a:srcRect/>
            <a:stretch>
              <a:fillRect/>
            </a:stretch>
          </p:blipFill>
          <p:spPr bwMode="auto">
            <a:xfrm>
              <a:off x="8039100" y="5835650"/>
              <a:ext cx="238125" cy="165100"/>
            </a:xfrm>
            <a:prstGeom prst="rect">
              <a:avLst/>
            </a:prstGeom>
            <a:noFill/>
            <a:ln w="9525">
              <a:noFill/>
              <a:miter lim="800000"/>
              <a:headEnd/>
              <a:tailEnd/>
            </a:ln>
          </p:spPr>
        </p:pic>
        <p:pic>
          <p:nvPicPr>
            <p:cNvPr id="40" name="Picture 103" descr="\\Eric-pauls-power-mac-g5.local\desktop\Graphic Tank\t13.tif"/>
            <p:cNvPicPr>
              <a:picLocks noChangeAspect="1" noChangeArrowheads="1"/>
            </p:cNvPicPr>
            <p:nvPr/>
          </p:nvPicPr>
          <p:blipFill>
            <a:blip r:embed="rId25" cstate="screen">
              <a:lum bright="-30000"/>
            </a:blip>
            <a:srcRect/>
            <a:stretch>
              <a:fillRect/>
            </a:stretch>
          </p:blipFill>
          <p:spPr bwMode="auto">
            <a:xfrm>
              <a:off x="6832600" y="6223000"/>
              <a:ext cx="390525" cy="212725"/>
            </a:xfrm>
            <a:prstGeom prst="rect">
              <a:avLst/>
            </a:prstGeom>
            <a:noFill/>
            <a:ln w="9525">
              <a:noFill/>
              <a:miter lim="800000"/>
              <a:headEnd/>
              <a:tailEnd/>
            </a:ln>
          </p:spPr>
        </p:pic>
        <p:pic>
          <p:nvPicPr>
            <p:cNvPr id="41" name="Picture 104" descr="\\Eric-pauls-power-mac-g5.local\desktop\Graphic Tank\t14.tif"/>
            <p:cNvPicPr>
              <a:picLocks noChangeAspect="1" noChangeArrowheads="1"/>
            </p:cNvPicPr>
            <p:nvPr/>
          </p:nvPicPr>
          <p:blipFill>
            <a:blip r:embed="rId26" cstate="screen">
              <a:lum bright="-30000"/>
            </a:blip>
            <a:srcRect/>
            <a:stretch>
              <a:fillRect/>
            </a:stretch>
          </p:blipFill>
          <p:spPr bwMode="auto">
            <a:xfrm>
              <a:off x="5664200" y="6496050"/>
              <a:ext cx="554038" cy="255588"/>
            </a:xfrm>
            <a:prstGeom prst="rect">
              <a:avLst/>
            </a:prstGeom>
            <a:noFill/>
            <a:ln w="9525">
              <a:noFill/>
              <a:miter lim="800000"/>
              <a:headEnd/>
              <a:tailEnd/>
            </a:ln>
          </p:spPr>
        </p:pic>
        <p:pic>
          <p:nvPicPr>
            <p:cNvPr id="42" name="Picture 105" descr="\\Eric-pauls-power-mac-g5.local\desktop\Graphic Tank\t15.tif"/>
            <p:cNvPicPr>
              <a:picLocks noChangeAspect="1" noChangeArrowheads="1"/>
            </p:cNvPicPr>
            <p:nvPr/>
          </p:nvPicPr>
          <p:blipFill>
            <a:blip r:embed="rId27" cstate="screen">
              <a:lum bright="-30000"/>
            </a:blip>
            <a:srcRect/>
            <a:stretch>
              <a:fillRect/>
            </a:stretch>
          </p:blipFill>
          <p:spPr bwMode="auto">
            <a:xfrm>
              <a:off x="1543050" y="6219825"/>
              <a:ext cx="433388" cy="219075"/>
            </a:xfrm>
            <a:prstGeom prst="rect">
              <a:avLst/>
            </a:prstGeom>
            <a:noFill/>
            <a:ln w="9525">
              <a:noFill/>
              <a:miter lim="800000"/>
              <a:headEnd/>
              <a:tailEnd/>
            </a:ln>
          </p:spPr>
        </p:pic>
        <p:grpSp>
          <p:nvGrpSpPr>
            <p:cNvPr id="43" name="Group 137"/>
            <p:cNvGrpSpPr>
              <a:grpSpLocks/>
            </p:cNvGrpSpPr>
            <p:nvPr/>
          </p:nvGrpSpPr>
          <p:grpSpPr bwMode="auto">
            <a:xfrm>
              <a:off x="5307013" y="4159250"/>
              <a:ext cx="628650" cy="422275"/>
              <a:chOff x="5318670" y="2958763"/>
              <a:chExt cx="628865" cy="421734"/>
            </a:xfrm>
          </p:grpSpPr>
          <p:pic>
            <p:nvPicPr>
              <p:cNvPr id="74" name="Picture 101" descr="\\Eric-pauls-power-mac-g5.local\desktop\Graphic Tank\t10.tif"/>
              <p:cNvPicPr>
                <a:picLocks noChangeAspect="1" noChangeArrowheads="1"/>
              </p:cNvPicPr>
              <p:nvPr/>
            </p:nvPicPr>
            <p:blipFill>
              <a:blip r:embed="rId28" cstate="screen">
                <a:lum bright="-30000"/>
              </a:blip>
              <a:srcRect/>
              <a:stretch>
                <a:fillRect/>
              </a:stretch>
            </p:blipFill>
            <p:spPr bwMode="auto">
              <a:xfrm>
                <a:off x="5318670" y="2958763"/>
                <a:ext cx="628865" cy="401638"/>
              </a:xfrm>
              <a:prstGeom prst="rect">
                <a:avLst/>
              </a:prstGeom>
              <a:noFill/>
              <a:ln w="9525">
                <a:noFill/>
                <a:miter lim="800000"/>
                <a:headEnd/>
                <a:tailEnd/>
              </a:ln>
            </p:spPr>
          </p:pic>
          <p:pic>
            <p:nvPicPr>
              <p:cNvPr id="75" name="Picture 101" descr="\\Eric-pauls-power-mac-g5.local\desktop\Graphic Tank\t10.tif"/>
              <p:cNvPicPr>
                <a:picLocks noChangeAspect="1" noChangeArrowheads="1"/>
              </p:cNvPicPr>
              <p:nvPr/>
            </p:nvPicPr>
            <p:blipFill>
              <a:blip r:embed="rId29" cstate="screen">
                <a:lum bright="-30000"/>
              </a:blip>
              <a:srcRect/>
              <a:stretch>
                <a:fillRect/>
              </a:stretch>
            </p:blipFill>
            <p:spPr bwMode="auto">
              <a:xfrm>
                <a:off x="5472647" y="2978859"/>
                <a:ext cx="346508" cy="401638"/>
              </a:xfrm>
              <a:prstGeom prst="rect">
                <a:avLst/>
              </a:prstGeom>
              <a:noFill/>
              <a:ln w="9525">
                <a:noFill/>
                <a:miter lim="800000"/>
                <a:headEnd/>
                <a:tailEnd/>
              </a:ln>
            </p:spPr>
          </p:pic>
        </p:grpSp>
        <p:grpSp>
          <p:nvGrpSpPr>
            <p:cNvPr id="44" name="Group 154"/>
            <p:cNvGrpSpPr>
              <a:grpSpLocks/>
            </p:cNvGrpSpPr>
            <p:nvPr/>
          </p:nvGrpSpPr>
          <p:grpSpPr bwMode="auto">
            <a:xfrm>
              <a:off x="7654925" y="3781425"/>
              <a:ext cx="423863" cy="341313"/>
              <a:chOff x="7690625" y="2711247"/>
              <a:chExt cx="424329" cy="340903"/>
            </a:xfrm>
          </p:grpSpPr>
          <p:pic>
            <p:nvPicPr>
              <p:cNvPr id="72" name="Picture 87" descr="\\Eric-pauls-power-mac-g5.local\desktop\Graphic Tank\t16.tif"/>
              <p:cNvPicPr>
                <a:picLocks noChangeAspect="1" noChangeArrowheads="1"/>
              </p:cNvPicPr>
              <p:nvPr/>
            </p:nvPicPr>
            <p:blipFill>
              <a:blip r:embed="rId30" cstate="screen">
                <a:lum bright="-30000"/>
              </a:blip>
              <a:srcRect/>
              <a:stretch>
                <a:fillRect/>
              </a:stretch>
            </p:blipFill>
            <p:spPr bwMode="auto">
              <a:xfrm>
                <a:off x="7707373" y="2711247"/>
                <a:ext cx="347525" cy="214088"/>
              </a:xfrm>
              <a:prstGeom prst="rect">
                <a:avLst/>
              </a:prstGeom>
              <a:noFill/>
              <a:ln w="9525">
                <a:noFill/>
                <a:miter lim="800000"/>
                <a:headEnd/>
                <a:tailEnd/>
              </a:ln>
            </p:spPr>
          </p:pic>
          <p:pic>
            <p:nvPicPr>
              <p:cNvPr id="73" name="Picture 87" descr="\\Eric-pauls-power-mac-g5.local\desktop\Graphic Tank\t16.tif"/>
              <p:cNvPicPr>
                <a:picLocks noChangeAspect="1" noChangeArrowheads="1"/>
              </p:cNvPicPr>
              <p:nvPr/>
            </p:nvPicPr>
            <p:blipFill>
              <a:blip r:embed="rId31" cstate="screen">
                <a:lum bright="-30000"/>
              </a:blip>
              <a:srcRect/>
              <a:stretch>
                <a:fillRect/>
              </a:stretch>
            </p:blipFill>
            <p:spPr bwMode="auto">
              <a:xfrm>
                <a:off x="7690625" y="2817541"/>
                <a:ext cx="424329" cy="234609"/>
              </a:xfrm>
              <a:prstGeom prst="rect">
                <a:avLst/>
              </a:prstGeom>
              <a:noFill/>
              <a:ln w="9525">
                <a:noFill/>
                <a:miter lim="800000"/>
                <a:headEnd/>
                <a:tailEnd/>
              </a:ln>
            </p:spPr>
          </p:pic>
        </p:grpSp>
        <p:grpSp>
          <p:nvGrpSpPr>
            <p:cNvPr id="45" name="Group 142"/>
            <p:cNvGrpSpPr>
              <a:grpSpLocks/>
            </p:cNvGrpSpPr>
            <p:nvPr/>
          </p:nvGrpSpPr>
          <p:grpSpPr bwMode="auto">
            <a:xfrm>
              <a:off x="4424363" y="4460875"/>
              <a:ext cx="631825" cy="376238"/>
              <a:chOff x="4558363" y="2954432"/>
              <a:chExt cx="632201" cy="375864"/>
            </a:xfrm>
          </p:grpSpPr>
          <p:pic>
            <p:nvPicPr>
              <p:cNvPr id="70" name="Picture 100" descr="\\Eric-pauls-power-mac-g5.local\desktop\Graphic Tank\t9.tif"/>
              <p:cNvPicPr>
                <a:picLocks noChangeAspect="1" noChangeArrowheads="1"/>
              </p:cNvPicPr>
              <p:nvPr/>
            </p:nvPicPr>
            <p:blipFill>
              <a:blip r:embed="rId32" cstate="screen">
                <a:lum bright="-30000"/>
              </a:blip>
              <a:srcRect/>
              <a:stretch>
                <a:fillRect/>
              </a:stretch>
            </p:blipFill>
            <p:spPr bwMode="auto">
              <a:xfrm>
                <a:off x="4616823" y="3074894"/>
                <a:ext cx="434599" cy="255402"/>
              </a:xfrm>
              <a:prstGeom prst="rect">
                <a:avLst/>
              </a:prstGeom>
              <a:noFill/>
              <a:ln w="9525">
                <a:noFill/>
                <a:miter lim="800000"/>
                <a:headEnd/>
                <a:tailEnd/>
              </a:ln>
            </p:spPr>
          </p:pic>
          <p:pic>
            <p:nvPicPr>
              <p:cNvPr id="71" name="Picture 100" descr="\\Eric-pauls-power-mac-g5.local\desktop\Graphic Tank\t9.tif"/>
              <p:cNvPicPr>
                <a:picLocks noChangeAspect="1" noChangeArrowheads="1"/>
              </p:cNvPicPr>
              <p:nvPr/>
            </p:nvPicPr>
            <p:blipFill>
              <a:blip r:embed="rId33" cstate="screen">
                <a:lum bright="-30000"/>
              </a:blip>
              <a:srcRect/>
              <a:stretch>
                <a:fillRect/>
              </a:stretch>
            </p:blipFill>
            <p:spPr bwMode="auto">
              <a:xfrm>
                <a:off x="4558363" y="2954432"/>
                <a:ext cx="632201" cy="299757"/>
              </a:xfrm>
              <a:prstGeom prst="rect">
                <a:avLst/>
              </a:prstGeom>
              <a:noFill/>
              <a:ln w="9525">
                <a:noFill/>
                <a:miter lim="800000"/>
                <a:headEnd/>
                <a:tailEnd/>
              </a:ln>
            </p:spPr>
          </p:pic>
        </p:grpSp>
        <p:pic>
          <p:nvPicPr>
            <p:cNvPr id="46" name="Picture 113" descr="\\Eric-pauls-power-mac-g5.local\desktop\Graphic Tank\tag.tif"/>
            <p:cNvPicPr>
              <a:picLocks noChangeAspect="1" noChangeArrowheads="1"/>
            </p:cNvPicPr>
            <p:nvPr/>
          </p:nvPicPr>
          <p:blipFill>
            <a:blip r:embed="rId34" cstate="screen"/>
            <a:srcRect/>
            <a:stretch>
              <a:fillRect/>
            </a:stretch>
          </p:blipFill>
          <p:spPr bwMode="auto">
            <a:xfrm>
              <a:off x="592138" y="4860925"/>
              <a:ext cx="1154112" cy="688975"/>
            </a:xfrm>
            <a:prstGeom prst="rect">
              <a:avLst/>
            </a:prstGeom>
            <a:noFill/>
            <a:ln w="9525">
              <a:noFill/>
              <a:miter lim="800000"/>
              <a:headEnd/>
              <a:tailEnd/>
            </a:ln>
          </p:spPr>
        </p:pic>
        <p:pic>
          <p:nvPicPr>
            <p:cNvPr id="47" name="Picture 116" descr="\\Eric-pauls-power-mac-g5.local\desktop\Graphic Tank\e3.tif"/>
            <p:cNvPicPr>
              <a:picLocks noChangeAspect="1" noChangeArrowheads="1"/>
            </p:cNvPicPr>
            <p:nvPr/>
          </p:nvPicPr>
          <p:blipFill>
            <a:blip r:embed="rId35" cstate="screen"/>
            <a:srcRect/>
            <a:stretch>
              <a:fillRect/>
            </a:stretch>
          </p:blipFill>
          <p:spPr bwMode="auto">
            <a:xfrm>
              <a:off x="1325563" y="3367088"/>
              <a:ext cx="247650" cy="728662"/>
            </a:xfrm>
            <a:prstGeom prst="rect">
              <a:avLst/>
            </a:prstGeom>
            <a:noFill/>
            <a:ln w="9525">
              <a:noFill/>
              <a:miter lim="800000"/>
              <a:headEnd/>
              <a:tailEnd/>
            </a:ln>
          </p:spPr>
        </p:pic>
        <p:grpSp>
          <p:nvGrpSpPr>
            <p:cNvPr id="48" name="Group 156"/>
            <p:cNvGrpSpPr>
              <a:grpSpLocks/>
            </p:cNvGrpSpPr>
            <p:nvPr/>
          </p:nvGrpSpPr>
          <p:grpSpPr bwMode="auto">
            <a:xfrm>
              <a:off x="5815013" y="5773738"/>
              <a:ext cx="531812" cy="849312"/>
              <a:chOff x="3291356" y="1535300"/>
              <a:chExt cx="578373" cy="924805"/>
            </a:xfrm>
          </p:grpSpPr>
          <p:pic>
            <p:nvPicPr>
              <p:cNvPr id="66" name="Picture 114" descr="\\Eric-pauls-power-mac-g5.local\desktop\Graphic Tank\e1.tif"/>
              <p:cNvPicPr>
                <a:picLocks noChangeAspect="1" noChangeArrowheads="1"/>
              </p:cNvPicPr>
              <p:nvPr/>
            </p:nvPicPr>
            <p:blipFill>
              <a:blip r:embed="rId36" cstate="screen"/>
              <a:srcRect/>
              <a:stretch>
                <a:fillRect/>
              </a:stretch>
            </p:blipFill>
            <p:spPr bwMode="auto">
              <a:xfrm>
                <a:off x="3498290" y="1535300"/>
                <a:ext cx="204871" cy="718617"/>
              </a:xfrm>
              <a:prstGeom prst="rect">
                <a:avLst/>
              </a:prstGeom>
              <a:noFill/>
              <a:ln w="9525">
                <a:noFill/>
                <a:miter lim="800000"/>
                <a:headEnd/>
                <a:tailEnd/>
              </a:ln>
            </p:spPr>
          </p:pic>
          <p:pic>
            <p:nvPicPr>
              <p:cNvPr id="67" name="Picture 117" descr="\\Eric-pauls-power-mac-g5.local\desktop\Graphic Tank\e4.tif"/>
              <p:cNvPicPr>
                <a:picLocks noChangeAspect="1" noChangeArrowheads="1"/>
              </p:cNvPicPr>
              <p:nvPr/>
            </p:nvPicPr>
            <p:blipFill>
              <a:blip r:embed="rId37" cstate="screen"/>
              <a:srcRect/>
              <a:stretch>
                <a:fillRect/>
              </a:stretch>
            </p:blipFill>
            <p:spPr bwMode="auto">
              <a:xfrm>
                <a:off x="3623048" y="1585914"/>
                <a:ext cx="246681" cy="720707"/>
              </a:xfrm>
              <a:prstGeom prst="rect">
                <a:avLst/>
              </a:prstGeom>
              <a:noFill/>
              <a:ln w="9525">
                <a:noFill/>
                <a:miter lim="800000"/>
                <a:headEnd/>
                <a:tailEnd/>
              </a:ln>
            </p:spPr>
          </p:pic>
          <p:pic>
            <p:nvPicPr>
              <p:cNvPr id="68" name="Picture 119" descr="\\Eric-pauls-power-mac-g5.local\desktop\Graphic Tank\6.tif"/>
              <p:cNvPicPr>
                <a:picLocks noChangeAspect="1" noChangeArrowheads="1"/>
              </p:cNvPicPr>
              <p:nvPr/>
            </p:nvPicPr>
            <p:blipFill>
              <a:blip r:embed="rId38" cstate="screen"/>
              <a:srcRect/>
              <a:stretch>
                <a:fillRect/>
              </a:stretch>
            </p:blipFill>
            <p:spPr bwMode="auto">
              <a:xfrm>
                <a:off x="3534149" y="1741488"/>
                <a:ext cx="204871" cy="718617"/>
              </a:xfrm>
              <a:prstGeom prst="rect">
                <a:avLst/>
              </a:prstGeom>
              <a:noFill/>
              <a:ln w="9525">
                <a:noFill/>
                <a:miter lim="800000"/>
                <a:headEnd/>
                <a:tailEnd/>
              </a:ln>
            </p:spPr>
          </p:pic>
          <p:pic>
            <p:nvPicPr>
              <p:cNvPr id="69" name="Picture 122" descr="\\Eric-pauls-power-mac-g5.local\desktop\Graphic Tank\e9.tif"/>
              <p:cNvPicPr>
                <a:picLocks noChangeAspect="1" noChangeArrowheads="1"/>
              </p:cNvPicPr>
              <p:nvPr/>
            </p:nvPicPr>
            <p:blipFill>
              <a:blip r:embed="rId39" cstate="screen"/>
              <a:srcRect/>
              <a:stretch>
                <a:fillRect/>
              </a:stretch>
            </p:blipFill>
            <p:spPr bwMode="auto">
              <a:xfrm>
                <a:off x="3291356" y="1603842"/>
                <a:ext cx="246681" cy="720707"/>
              </a:xfrm>
              <a:prstGeom prst="rect">
                <a:avLst/>
              </a:prstGeom>
              <a:noFill/>
              <a:ln w="9525">
                <a:noFill/>
                <a:miter lim="800000"/>
                <a:headEnd/>
                <a:tailEnd/>
              </a:ln>
            </p:spPr>
          </p:pic>
        </p:grpSp>
        <p:pic>
          <p:nvPicPr>
            <p:cNvPr id="49" name="Picture 1032" descr="34"/>
            <p:cNvPicPr>
              <a:picLocks noChangeAspect="1" noChangeArrowheads="1"/>
            </p:cNvPicPr>
            <p:nvPr/>
          </p:nvPicPr>
          <p:blipFill>
            <a:blip r:embed="rId40" cstate="screen"/>
            <a:srcRect/>
            <a:stretch>
              <a:fillRect/>
            </a:stretch>
          </p:blipFill>
          <p:spPr bwMode="auto">
            <a:xfrm>
              <a:off x="1506538" y="5572125"/>
              <a:ext cx="958850" cy="776288"/>
            </a:xfrm>
            <a:prstGeom prst="rect">
              <a:avLst/>
            </a:prstGeom>
            <a:noFill/>
            <a:ln w="9525">
              <a:noFill/>
              <a:miter lim="800000"/>
              <a:headEnd/>
              <a:tailEnd/>
            </a:ln>
          </p:spPr>
        </p:pic>
        <p:grpSp>
          <p:nvGrpSpPr>
            <p:cNvPr id="50" name="Group 155"/>
            <p:cNvGrpSpPr>
              <a:grpSpLocks/>
            </p:cNvGrpSpPr>
            <p:nvPr/>
          </p:nvGrpSpPr>
          <p:grpSpPr bwMode="auto">
            <a:xfrm>
              <a:off x="4702175" y="4949825"/>
              <a:ext cx="457200" cy="627063"/>
              <a:chOff x="4791636" y="3769565"/>
              <a:chExt cx="577857" cy="793473"/>
            </a:xfrm>
          </p:grpSpPr>
          <p:pic>
            <p:nvPicPr>
              <p:cNvPr id="63" name="Picture 121" descr="\\Eric-pauls-power-mac-g5.local\desktop\Graphic Tank\e8.tif"/>
              <p:cNvPicPr>
                <a:picLocks noChangeAspect="1" noChangeArrowheads="1"/>
              </p:cNvPicPr>
              <p:nvPr/>
            </p:nvPicPr>
            <p:blipFill>
              <a:blip r:embed="rId41" cstate="screen"/>
              <a:srcRect/>
              <a:stretch>
                <a:fillRect/>
              </a:stretch>
            </p:blipFill>
            <p:spPr bwMode="auto">
              <a:xfrm>
                <a:off x="4964580" y="3769565"/>
                <a:ext cx="248772" cy="728547"/>
              </a:xfrm>
              <a:prstGeom prst="rect">
                <a:avLst/>
              </a:prstGeom>
              <a:noFill/>
              <a:ln w="9525">
                <a:noFill/>
                <a:miter lim="800000"/>
                <a:headEnd/>
                <a:tailEnd/>
              </a:ln>
            </p:spPr>
          </p:pic>
          <p:pic>
            <p:nvPicPr>
              <p:cNvPr id="64" name="Picture 118" descr="\\Eric-pauls-power-mac-g5.local\desktop\Graphic Tank\e5.tif"/>
              <p:cNvPicPr>
                <a:picLocks noChangeAspect="1" noChangeArrowheads="1"/>
              </p:cNvPicPr>
              <p:nvPr/>
            </p:nvPicPr>
            <p:blipFill>
              <a:blip r:embed="rId42" cstate="screen"/>
              <a:srcRect/>
              <a:stretch>
                <a:fillRect/>
              </a:stretch>
            </p:blipFill>
            <p:spPr bwMode="auto">
              <a:xfrm>
                <a:off x="5160964" y="3838672"/>
                <a:ext cx="208529" cy="724366"/>
              </a:xfrm>
              <a:prstGeom prst="rect">
                <a:avLst/>
              </a:prstGeom>
              <a:noFill/>
              <a:ln w="9525">
                <a:noFill/>
                <a:miter lim="800000"/>
                <a:headEnd/>
                <a:tailEnd/>
              </a:ln>
            </p:spPr>
          </p:pic>
          <p:pic>
            <p:nvPicPr>
              <p:cNvPr id="65" name="Picture 120" descr="\\Eric-pauls-power-mac-g5.local\desktop\Graphic Tank\e7.tif"/>
              <p:cNvPicPr>
                <a:picLocks noChangeAspect="1" noChangeArrowheads="1"/>
              </p:cNvPicPr>
              <p:nvPr/>
            </p:nvPicPr>
            <p:blipFill>
              <a:blip r:embed="rId43" cstate="screen"/>
              <a:srcRect/>
              <a:stretch>
                <a:fillRect/>
              </a:stretch>
            </p:blipFill>
            <p:spPr bwMode="auto">
              <a:xfrm>
                <a:off x="4791636" y="3814948"/>
                <a:ext cx="244591" cy="722275"/>
              </a:xfrm>
              <a:prstGeom prst="rect">
                <a:avLst/>
              </a:prstGeom>
              <a:noFill/>
              <a:ln w="9525">
                <a:noFill/>
                <a:miter lim="800000"/>
                <a:headEnd/>
                <a:tailEnd/>
              </a:ln>
            </p:spPr>
          </p:pic>
        </p:grpSp>
        <p:grpSp>
          <p:nvGrpSpPr>
            <p:cNvPr id="51" name="Group 80"/>
            <p:cNvGrpSpPr>
              <a:grpSpLocks/>
            </p:cNvGrpSpPr>
            <p:nvPr/>
          </p:nvGrpSpPr>
          <p:grpSpPr bwMode="auto">
            <a:xfrm>
              <a:off x="1095375" y="4011613"/>
              <a:ext cx="515938" cy="252412"/>
              <a:chOff x="1095375" y="2997200"/>
              <a:chExt cx="516653" cy="251786"/>
            </a:xfrm>
          </p:grpSpPr>
          <p:pic>
            <p:nvPicPr>
              <p:cNvPr id="61" name="Picture 88" descr="\\Eric-pauls-power-mac-g5.local\desktop\Graphic Tank\t17.tif"/>
              <p:cNvPicPr>
                <a:picLocks noChangeAspect="1" noChangeArrowheads="1"/>
              </p:cNvPicPr>
              <p:nvPr/>
            </p:nvPicPr>
            <p:blipFill>
              <a:blip r:embed="rId44" cstate="screen">
                <a:lum bright="-30000"/>
              </a:blip>
              <a:srcRect/>
              <a:stretch>
                <a:fillRect/>
              </a:stretch>
            </p:blipFill>
            <p:spPr bwMode="auto">
              <a:xfrm>
                <a:off x="1095375" y="2997200"/>
                <a:ext cx="463550" cy="225425"/>
              </a:xfrm>
              <a:prstGeom prst="rect">
                <a:avLst/>
              </a:prstGeom>
              <a:noFill/>
              <a:ln w="9525">
                <a:noFill/>
                <a:miter lim="800000"/>
                <a:headEnd/>
                <a:tailEnd/>
              </a:ln>
            </p:spPr>
          </p:pic>
          <p:pic>
            <p:nvPicPr>
              <p:cNvPr id="62" name="Picture 88" descr="\\Eric-pauls-power-mac-g5.local\desktop\Graphic Tank\t17.tif"/>
              <p:cNvPicPr>
                <a:picLocks noChangeAspect="1" noChangeArrowheads="1"/>
              </p:cNvPicPr>
              <p:nvPr/>
            </p:nvPicPr>
            <p:blipFill>
              <a:blip r:embed="rId45" cstate="screen">
                <a:lum bright="-30000"/>
              </a:blip>
              <a:srcRect/>
              <a:stretch>
                <a:fillRect/>
              </a:stretch>
            </p:blipFill>
            <p:spPr bwMode="auto">
              <a:xfrm>
                <a:off x="1559705" y="3151816"/>
                <a:ext cx="52323" cy="97170"/>
              </a:xfrm>
              <a:prstGeom prst="rect">
                <a:avLst/>
              </a:prstGeom>
              <a:noFill/>
              <a:ln w="9525">
                <a:noFill/>
                <a:miter lim="800000"/>
                <a:headEnd/>
                <a:tailEnd/>
              </a:ln>
            </p:spPr>
          </p:pic>
        </p:grpSp>
        <p:pic>
          <p:nvPicPr>
            <p:cNvPr id="52" name="Picture 1062" descr="9"/>
            <p:cNvPicPr>
              <a:picLocks noChangeAspect="1" noChangeArrowheads="1"/>
            </p:cNvPicPr>
            <p:nvPr/>
          </p:nvPicPr>
          <p:blipFill>
            <a:blip r:embed="rId46" cstate="screen"/>
            <a:srcRect/>
            <a:stretch>
              <a:fillRect/>
            </a:stretch>
          </p:blipFill>
          <p:spPr bwMode="auto">
            <a:xfrm>
              <a:off x="2800350" y="3846513"/>
              <a:ext cx="763588" cy="544512"/>
            </a:xfrm>
            <a:prstGeom prst="rect">
              <a:avLst/>
            </a:prstGeom>
            <a:noFill/>
            <a:ln w="9525">
              <a:noFill/>
              <a:miter lim="800000"/>
              <a:headEnd/>
              <a:tailEnd/>
            </a:ln>
          </p:spPr>
        </p:pic>
        <p:pic>
          <p:nvPicPr>
            <p:cNvPr id="53" name="Picture 1059" descr="6"/>
            <p:cNvPicPr>
              <a:picLocks noChangeAspect="1" noChangeArrowheads="1"/>
            </p:cNvPicPr>
            <p:nvPr/>
          </p:nvPicPr>
          <p:blipFill>
            <a:blip r:embed="rId47" cstate="screen"/>
            <a:srcRect/>
            <a:stretch>
              <a:fillRect/>
            </a:stretch>
          </p:blipFill>
          <p:spPr bwMode="auto">
            <a:xfrm>
              <a:off x="2844800" y="4764088"/>
              <a:ext cx="606425" cy="546100"/>
            </a:xfrm>
            <a:prstGeom prst="rect">
              <a:avLst/>
            </a:prstGeom>
            <a:noFill/>
            <a:ln w="9525">
              <a:noFill/>
              <a:miter lim="800000"/>
              <a:headEnd/>
              <a:tailEnd/>
            </a:ln>
          </p:spPr>
        </p:pic>
        <p:pic>
          <p:nvPicPr>
            <p:cNvPr id="54" name="Picture 1061" descr="8"/>
            <p:cNvPicPr>
              <a:picLocks noChangeAspect="1" noChangeArrowheads="1"/>
            </p:cNvPicPr>
            <p:nvPr/>
          </p:nvPicPr>
          <p:blipFill>
            <a:blip r:embed="rId48" cstate="screen"/>
            <a:srcRect/>
            <a:stretch>
              <a:fillRect/>
            </a:stretch>
          </p:blipFill>
          <p:spPr bwMode="auto">
            <a:xfrm>
              <a:off x="5657850" y="4821238"/>
              <a:ext cx="576263" cy="436562"/>
            </a:xfrm>
            <a:prstGeom prst="rect">
              <a:avLst/>
            </a:prstGeom>
            <a:noFill/>
            <a:ln w="9525">
              <a:noFill/>
              <a:miter lim="800000"/>
              <a:headEnd/>
              <a:tailEnd/>
            </a:ln>
          </p:spPr>
        </p:pic>
        <p:pic>
          <p:nvPicPr>
            <p:cNvPr id="55" name="Picture 1054" descr="11"/>
            <p:cNvPicPr>
              <a:picLocks noChangeAspect="1" noChangeArrowheads="1"/>
            </p:cNvPicPr>
            <p:nvPr/>
          </p:nvPicPr>
          <p:blipFill>
            <a:blip r:embed="rId49" cstate="screen"/>
            <a:srcRect/>
            <a:stretch>
              <a:fillRect/>
            </a:stretch>
          </p:blipFill>
          <p:spPr bwMode="auto">
            <a:xfrm>
              <a:off x="6534150" y="4614863"/>
              <a:ext cx="493713" cy="298450"/>
            </a:xfrm>
            <a:prstGeom prst="rect">
              <a:avLst/>
            </a:prstGeom>
            <a:noFill/>
            <a:ln w="9525">
              <a:noFill/>
              <a:miter lim="800000"/>
              <a:headEnd/>
              <a:tailEnd/>
            </a:ln>
          </p:spPr>
        </p:pic>
        <p:pic>
          <p:nvPicPr>
            <p:cNvPr id="56" name="Picture 1068" descr="1"/>
            <p:cNvPicPr>
              <a:picLocks noChangeAspect="1" noChangeArrowheads="1"/>
            </p:cNvPicPr>
            <p:nvPr/>
          </p:nvPicPr>
          <p:blipFill>
            <a:blip r:embed="rId50" cstate="screen"/>
            <a:srcRect/>
            <a:stretch>
              <a:fillRect/>
            </a:stretch>
          </p:blipFill>
          <p:spPr bwMode="auto">
            <a:xfrm>
              <a:off x="1992313" y="3944938"/>
              <a:ext cx="712787" cy="892175"/>
            </a:xfrm>
            <a:prstGeom prst="rect">
              <a:avLst/>
            </a:prstGeom>
            <a:noFill/>
            <a:ln w="9525">
              <a:noFill/>
              <a:miter lim="800000"/>
              <a:headEnd/>
              <a:tailEnd/>
            </a:ln>
          </p:spPr>
        </p:pic>
        <p:pic>
          <p:nvPicPr>
            <p:cNvPr id="57" name="Picture 1060" descr="7"/>
            <p:cNvPicPr>
              <a:picLocks noChangeAspect="1" noChangeArrowheads="1"/>
            </p:cNvPicPr>
            <p:nvPr/>
          </p:nvPicPr>
          <p:blipFill>
            <a:blip r:embed="rId51" cstate="screen"/>
            <a:srcRect/>
            <a:stretch>
              <a:fillRect/>
            </a:stretch>
          </p:blipFill>
          <p:spPr bwMode="auto">
            <a:xfrm>
              <a:off x="4765675" y="4229100"/>
              <a:ext cx="569913" cy="457200"/>
            </a:xfrm>
            <a:prstGeom prst="rect">
              <a:avLst/>
            </a:prstGeom>
            <a:noFill/>
            <a:ln w="9525">
              <a:noFill/>
              <a:miter lim="800000"/>
              <a:headEnd/>
              <a:tailEnd/>
            </a:ln>
          </p:spPr>
        </p:pic>
        <p:grpSp>
          <p:nvGrpSpPr>
            <p:cNvPr id="58" name="Group 79"/>
            <p:cNvGrpSpPr>
              <a:grpSpLocks/>
            </p:cNvGrpSpPr>
            <p:nvPr/>
          </p:nvGrpSpPr>
          <p:grpSpPr bwMode="auto">
            <a:xfrm>
              <a:off x="3644900" y="4267200"/>
              <a:ext cx="747713" cy="744538"/>
              <a:chOff x="2296" y="2049"/>
              <a:chExt cx="471" cy="469"/>
            </a:xfrm>
          </p:grpSpPr>
          <p:pic>
            <p:nvPicPr>
              <p:cNvPr id="59" name="Picture 1058" descr="5"/>
              <p:cNvPicPr>
                <a:picLocks noChangeAspect="1" noChangeArrowheads="1"/>
              </p:cNvPicPr>
              <p:nvPr/>
            </p:nvPicPr>
            <p:blipFill>
              <a:blip r:embed="rId52" cstate="screen"/>
              <a:srcRect/>
              <a:stretch>
                <a:fillRect/>
              </a:stretch>
            </p:blipFill>
            <p:spPr bwMode="auto">
              <a:xfrm>
                <a:off x="2379" y="2202"/>
                <a:ext cx="388" cy="316"/>
              </a:xfrm>
              <a:prstGeom prst="rect">
                <a:avLst/>
              </a:prstGeom>
              <a:noFill/>
              <a:ln w="9525">
                <a:noFill/>
                <a:miter lim="800000"/>
                <a:headEnd/>
                <a:tailEnd/>
              </a:ln>
            </p:spPr>
          </p:pic>
          <p:pic>
            <p:nvPicPr>
              <p:cNvPr id="60" name="Picture 115" descr="\\Eric-pauls-power-mac-g5.local\desktop\Graphic Tank\e2.tif"/>
              <p:cNvPicPr>
                <a:picLocks noChangeAspect="1" noChangeArrowheads="1"/>
              </p:cNvPicPr>
              <p:nvPr/>
            </p:nvPicPr>
            <p:blipFill>
              <a:blip r:embed="rId53" cstate="screen"/>
              <a:srcRect/>
              <a:stretch>
                <a:fillRect/>
              </a:stretch>
            </p:blipFill>
            <p:spPr bwMode="auto">
              <a:xfrm>
                <a:off x="2296" y="2049"/>
                <a:ext cx="138" cy="408"/>
              </a:xfrm>
              <a:prstGeom prst="rect">
                <a:avLst/>
              </a:prstGeom>
              <a:noFill/>
              <a:ln w="9525">
                <a:noFill/>
                <a:miter lim="800000"/>
                <a:headEnd/>
                <a:tailEnd/>
              </a:ln>
            </p:spPr>
          </p:pic>
        </p:grpSp>
      </p:grpSp>
      <p:sp>
        <p:nvSpPr>
          <p:cNvPr id="84" name="Slide Number Placeholder 83"/>
          <p:cNvSpPr>
            <a:spLocks noGrp="1"/>
          </p:cNvSpPr>
          <p:nvPr>
            <p:ph type="sldNum" sz="quarter" idx="12"/>
          </p:nvPr>
        </p:nvSpPr>
        <p:spPr/>
        <p:txBody>
          <a:bodyPr/>
          <a:lstStyle/>
          <a:p>
            <a:fld id="{A3297A5F-47A3-A44F-B74D-96B988149BB2}" type="slidenum">
              <a:rPr lang="de-DE" smtClean="0"/>
              <a:pPr/>
              <a:t>3</a:t>
            </a:fld>
            <a:endParaRPr lang="de-DE"/>
          </a:p>
        </p:txBody>
      </p:sp>
      <p:sp>
        <p:nvSpPr>
          <p:cNvPr id="85" name="Footer Placeholder 3"/>
          <p:cNvSpPr>
            <a:spLocks noGrp="1"/>
          </p:cNvSpPr>
          <p:nvPr>
            <p:ph type="ftr" sz="quarter" idx="11"/>
          </p:nvPr>
        </p:nvSpPr>
        <p:spPr>
          <a:xfrm>
            <a:off x="685800" y="6356350"/>
            <a:ext cx="7772400" cy="365125"/>
          </a:xfrm>
        </p:spPr>
        <p:txBody>
          <a:bodyPr/>
          <a:lstStyle/>
          <a:p>
            <a:r>
              <a:rPr lang="en-US" smtClean="0"/>
              <a:t>Unternehmensanwendungen | Martin Lorenz | SS2015</a:t>
            </a:r>
            <a:endParaRPr lang="de-DE" dirty="0"/>
          </a:p>
        </p:txBody>
      </p:sp>
    </p:spTree>
    <p:extLst>
      <p:ext uri="{BB962C8B-B14F-4D97-AF65-F5344CB8AC3E}">
        <p14:creationId xmlns:p14="http://schemas.microsoft.com/office/powerpoint/2010/main" val="38518292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dirty="0" smtClean="0"/>
              <a:t>Beispiele</a:t>
            </a:r>
            <a:endParaRPr lang="de-DE" dirty="0"/>
          </a:p>
        </p:txBody>
      </p:sp>
      <p:graphicFrame>
        <p:nvGraphicFramePr>
          <p:cNvPr id="4" name="Group 17"/>
          <p:cNvGraphicFramePr>
            <a:graphicFrameLocks noGrp="1"/>
          </p:cNvGraphicFramePr>
          <p:nvPr>
            <p:extLst>
              <p:ext uri="{D42A27DB-BD31-4B8C-83A1-F6EECF244321}">
                <p14:modId xmlns:p14="http://schemas.microsoft.com/office/powerpoint/2010/main" val="3715200576"/>
              </p:ext>
            </p:extLst>
          </p:nvPr>
        </p:nvGraphicFramePr>
        <p:xfrm>
          <a:off x="316130" y="1727198"/>
          <a:ext cx="8609508" cy="4473913"/>
        </p:xfrm>
        <a:graphic>
          <a:graphicData uri="http://schemas.openxmlformats.org/drawingml/2006/table">
            <a:tbl>
              <a:tblPr/>
              <a:tblGrid>
                <a:gridCol w="4306406"/>
                <a:gridCol w="4303102"/>
              </a:tblGrid>
              <a:tr h="4473913">
                <a:tc>
                  <a:txBody>
                    <a:bodyPr/>
                    <a:lstStyle/>
                    <a:p>
                      <a:pPr marL="36000" marR="0" lvl="1" indent="-361950" algn="l" defTabSz="914400" rtl="0" eaLnBrk="1" fontAlgn="base" latinLnBrk="0" hangingPunct="1">
                        <a:lnSpc>
                          <a:spcPct val="100000"/>
                        </a:lnSpc>
                        <a:spcBef>
                          <a:spcPts val="400"/>
                        </a:spcBef>
                        <a:spcAft>
                          <a:spcPct val="0"/>
                        </a:spcAft>
                        <a:buClr>
                          <a:schemeClr val="tx2"/>
                        </a:buClr>
                        <a:buSzPct val="80000"/>
                        <a:buFont typeface="Wingdings" pitchFamily="2" charset="2"/>
                        <a:buChar char="n"/>
                        <a:tabLst/>
                        <a:defRPr/>
                      </a:pPr>
                      <a:r>
                        <a:rPr lang="en-US" altLang="ja-JP" sz="1400" kern="1200" dirty="0" smtClean="0">
                          <a:solidFill>
                            <a:schemeClr val="tx1"/>
                          </a:solidFill>
                          <a:latin typeface="Arial" pitchFamily="34" charset="0"/>
                          <a:ea typeface="ヒラギノ角ゴ Pro W3"/>
                          <a:cs typeface="ヒラギノ角ゴ Pro W3"/>
                        </a:rPr>
                        <a:t>Cash and Liquidity Management</a:t>
                      </a:r>
                    </a:p>
                    <a:p>
                      <a:pPr marL="36000" marR="0" lvl="1" indent="-361950" algn="l" defTabSz="914400" rtl="0" eaLnBrk="1" fontAlgn="base" latinLnBrk="0" hangingPunct="1">
                        <a:lnSpc>
                          <a:spcPct val="100000"/>
                        </a:lnSpc>
                        <a:spcBef>
                          <a:spcPts val="400"/>
                        </a:spcBef>
                        <a:spcAft>
                          <a:spcPct val="0"/>
                        </a:spcAft>
                        <a:buClr>
                          <a:schemeClr val="tx2"/>
                        </a:buClr>
                        <a:buSzPct val="80000"/>
                        <a:buFont typeface="Wingdings" pitchFamily="2" charset="2"/>
                        <a:buChar char="n"/>
                        <a:tabLst/>
                        <a:defRPr/>
                      </a:pPr>
                      <a:r>
                        <a:rPr lang="en-US" altLang="ja-JP" sz="1400" b="1" kern="1200" dirty="0" smtClean="0">
                          <a:solidFill>
                            <a:srgbClr val="FF0000"/>
                          </a:solidFill>
                          <a:latin typeface="Arial" pitchFamily="34" charset="0"/>
                          <a:ea typeface="ヒラギノ角ゴ Pro W3"/>
                          <a:cs typeface="ヒラギノ角ゴ Pro W3"/>
                        </a:rPr>
                        <a:t>Returns and</a:t>
                      </a:r>
                      <a:r>
                        <a:rPr lang="en-US" altLang="ja-JP" sz="1400" b="1" kern="1200" baseline="0" dirty="0" smtClean="0">
                          <a:solidFill>
                            <a:srgbClr val="FF0000"/>
                          </a:solidFill>
                          <a:latin typeface="Arial" pitchFamily="34" charset="0"/>
                          <a:ea typeface="ヒラギノ角ゴ Pro W3"/>
                          <a:cs typeface="ヒラギノ角ゴ Pro W3"/>
                        </a:rPr>
                        <a:t> Complaints Management</a:t>
                      </a:r>
                      <a:endParaRPr lang="en-US" altLang="ja-JP" sz="1400" b="1" kern="1200" dirty="0" smtClean="0">
                        <a:solidFill>
                          <a:srgbClr val="FF0000"/>
                        </a:solidFill>
                        <a:latin typeface="Arial" pitchFamily="34" charset="0"/>
                        <a:ea typeface="ヒラギノ角ゴ Pro W3"/>
                        <a:cs typeface="ヒラギノ角ゴ Pro W3"/>
                      </a:endParaRPr>
                    </a:p>
                    <a:p>
                      <a:pPr marL="36000" marR="0" lvl="1" indent="-361950" algn="l" defTabSz="914400" rtl="0" eaLnBrk="1" fontAlgn="base" latinLnBrk="0" hangingPunct="1">
                        <a:lnSpc>
                          <a:spcPct val="100000"/>
                        </a:lnSpc>
                        <a:spcBef>
                          <a:spcPts val="400"/>
                        </a:spcBef>
                        <a:spcAft>
                          <a:spcPct val="0"/>
                        </a:spcAft>
                        <a:buClr>
                          <a:schemeClr val="tx2"/>
                        </a:buClr>
                        <a:buSzPct val="80000"/>
                        <a:buFont typeface="Wingdings" pitchFamily="2" charset="2"/>
                        <a:buChar char="n"/>
                        <a:tabLst/>
                        <a:defRPr/>
                      </a:pPr>
                      <a:r>
                        <a:rPr lang="en-US" altLang="ja-JP" sz="1400" kern="1200" dirty="0" smtClean="0">
                          <a:solidFill>
                            <a:schemeClr val="tx1"/>
                          </a:solidFill>
                          <a:latin typeface="Arial" pitchFamily="34" charset="0"/>
                          <a:ea typeface="ヒラギノ角ゴ Pro W3"/>
                          <a:cs typeface="ヒラギノ角ゴ Pro W3"/>
                        </a:rPr>
                        <a:t>Demand Planning</a:t>
                      </a:r>
                    </a:p>
                    <a:p>
                      <a:pPr marL="36000" marR="0" lvl="1" indent="-361950" algn="l" defTabSz="914400" rtl="0" eaLnBrk="1" fontAlgn="base" latinLnBrk="0" hangingPunct="1">
                        <a:lnSpc>
                          <a:spcPct val="100000"/>
                        </a:lnSpc>
                        <a:spcBef>
                          <a:spcPts val="400"/>
                        </a:spcBef>
                        <a:spcAft>
                          <a:spcPct val="0"/>
                        </a:spcAft>
                        <a:buClr>
                          <a:schemeClr val="tx2"/>
                        </a:buClr>
                        <a:buSzPct val="80000"/>
                        <a:buFont typeface="Wingdings" pitchFamily="2" charset="2"/>
                        <a:buChar char="n"/>
                        <a:tabLst/>
                        <a:defRPr/>
                      </a:pPr>
                      <a:r>
                        <a:rPr lang="en-US" altLang="ja-JP" sz="1400" b="1" kern="1200" dirty="0" smtClean="0">
                          <a:solidFill>
                            <a:srgbClr val="FF0000"/>
                          </a:solidFill>
                          <a:latin typeface="Arial" pitchFamily="34" charset="0"/>
                          <a:ea typeface="ヒラギノ角ゴ Pro W3"/>
                          <a:cs typeface="ヒラギノ角ゴ Pro W3"/>
                        </a:rPr>
                        <a:t>Travel</a:t>
                      </a:r>
                      <a:r>
                        <a:rPr lang="en-US" altLang="ja-JP" sz="1400" b="1" kern="1200" baseline="0" dirty="0" smtClean="0">
                          <a:solidFill>
                            <a:srgbClr val="FF0000"/>
                          </a:solidFill>
                          <a:latin typeface="Arial" pitchFamily="34" charset="0"/>
                          <a:ea typeface="ヒラギノ角ゴ Pro W3"/>
                          <a:cs typeface="ヒラギノ角ゴ Pro W3"/>
                        </a:rPr>
                        <a:t> Management</a:t>
                      </a:r>
                      <a:endParaRPr lang="en-US" altLang="ja-JP" sz="1400" b="1" kern="1200" dirty="0" smtClean="0">
                        <a:solidFill>
                          <a:srgbClr val="FF0000"/>
                        </a:solidFill>
                        <a:latin typeface="Arial" pitchFamily="34" charset="0"/>
                        <a:ea typeface="ヒラギノ角ゴ Pro W3"/>
                        <a:cs typeface="ヒラギノ角ゴ Pro W3"/>
                      </a:endParaRPr>
                    </a:p>
                    <a:p>
                      <a:pPr marL="36000" marR="0" lvl="1" indent="-361950" algn="l" defTabSz="914400" rtl="0" eaLnBrk="1" fontAlgn="base" latinLnBrk="0" hangingPunct="1">
                        <a:lnSpc>
                          <a:spcPct val="100000"/>
                        </a:lnSpc>
                        <a:spcBef>
                          <a:spcPts val="400"/>
                        </a:spcBef>
                        <a:spcAft>
                          <a:spcPct val="0"/>
                        </a:spcAft>
                        <a:buClr>
                          <a:schemeClr val="tx2"/>
                        </a:buClr>
                        <a:buSzPct val="80000"/>
                        <a:buFont typeface="Wingdings" pitchFamily="2" charset="2"/>
                        <a:buChar char="n"/>
                        <a:tabLst/>
                        <a:defRPr/>
                      </a:pPr>
                      <a:r>
                        <a:rPr lang="en-US" altLang="ja-JP" sz="1400" kern="1200" dirty="0" smtClean="0">
                          <a:solidFill>
                            <a:schemeClr val="tx1"/>
                          </a:solidFill>
                          <a:latin typeface="Arial" pitchFamily="34" charset="0"/>
                          <a:ea typeface="ヒラギノ角ゴ Pro W3"/>
                          <a:cs typeface="ヒラギノ角ゴ Pro W3"/>
                        </a:rPr>
                        <a:t>Field Service and Repair</a:t>
                      </a:r>
                    </a:p>
                    <a:p>
                      <a:pPr marL="36000" marR="0" lvl="1" indent="-361950" algn="l" defTabSz="914400" rtl="0" eaLnBrk="1" fontAlgn="base" latinLnBrk="0" hangingPunct="1">
                        <a:lnSpc>
                          <a:spcPct val="100000"/>
                        </a:lnSpc>
                        <a:spcBef>
                          <a:spcPts val="400"/>
                        </a:spcBef>
                        <a:spcAft>
                          <a:spcPct val="0"/>
                        </a:spcAft>
                        <a:buClr>
                          <a:schemeClr val="tx2"/>
                        </a:buClr>
                        <a:buSzPct val="80000"/>
                        <a:buFont typeface="Wingdings" pitchFamily="2" charset="2"/>
                        <a:buChar char="n"/>
                        <a:tabLst/>
                        <a:defRPr/>
                      </a:pPr>
                      <a:r>
                        <a:rPr lang="en-US" altLang="ja-JP" sz="1400" kern="1200" baseline="0" dirty="0" smtClean="0">
                          <a:solidFill>
                            <a:schemeClr val="tx1"/>
                          </a:solidFill>
                          <a:latin typeface="Arial" pitchFamily="34" charset="0"/>
                          <a:ea typeface="ヒラギノ角ゴ Pro W3"/>
                          <a:cs typeface="ヒラギノ角ゴ Pro W3"/>
                        </a:rPr>
                        <a:t>Fixed Asset Management</a:t>
                      </a:r>
                    </a:p>
                    <a:p>
                      <a:pPr marL="36000" marR="0" lvl="1" indent="-361950" algn="l" defTabSz="914400" rtl="0" eaLnBrk="1" fontAlgn="base" latinLnBrk="0" hangingPunct="1">
                        <a:lnSpc>
                          <a:spcPct val="100000"/>
                        </a:lnSpc>
                        <a:spcBef>
                          <a:spcPts val="400"/>
                        </a:spcBef>
                        <a:spcAft>
                          <a:spcPct val="0"/>
                        </a:spcAft>
                        <a:buClr>
                          <a:schemeClr val="tx2"/>
                        </a:buClr>
                        <a:buSzPct val="80000"/>
                        <a:buFont typeface="Wingdings" pitchFamily="2" charset="2"/>
                        <a:buChar char="n"/>
                        <a:tabLst/>
                        <a:defRPr/>
                      </a:pPr>
                      <a:r>
                        <a:rPr lang="en-US" altLang="ja-JP" sz="1400" kern="1200" baseline="0" dirty="0" smtClean="0">
                          <a:solidFill>
                            <a:schemeClr val="tx1"/>
                          </a:solidFill>
                          <a:latin typeface="Arial" pitchFamily="34" charset="0"/>
                          <a:ea typeface="ヒラギノ角ゴ Pro W3"/>
                          <a:cs typeface="ヒラギノ角ゴ Pro W3"/>
                        </a:rPr>
                        <a:t>Intercompany Project Time and Expense</a:t>
                      </a:r>
                    </a:p>
                    <a:p>
                      <a:pPr marL="36000" marR="0" lvl="1" indent="-361950" algn="l" defTabSz="914400" rtl="0" eaLnBrk="1" fontAlgn="base" latinLnBrk="0" hangingPunct="1">
                        <a:lnSpc>
                          <a:spcPct val="100000"/>
                        </a:lnSpc>
                        <a:spcBef>
                          <a:spcPts val="400"/>
                        </a:spcBef>
                        <a:spcAft>
                          <a:spcPct val="0"/>
                        </a:spcAft>
                        <a:buClr>
                          <a:schemeClr val="tx2"/>
                        </a:buClr>
                        <a:buSzPct val="80000"/>
                        <a:buFont typeface="Wingdings" pitchFamily="2" charset="2"/>
                        <a:buChar char="n"/>
                        <a:tabLst/>
                        <a:defRPr/>
                      </a:pPr>
                      <a:r>
                        <a:rPr lang="en-US" altLang="ja-JP" sz="1400" b="1" kern="1200" baseline="0" dirty="0" smtClean="0">
                          <a:solidFill>
                            <a:srgbClr val="FF0000"/>
                          </a:solidFill>
                          <a:latin typeface="Arial" pitchFamily="34" charset="0"/>
                          <a:ea typeface="ヒラギノ角ゴ Pro W3"/>
                          <a:cs typeface="ヒラギノ角ゴ Pro W3"/>
                        </a:rPr>
                        <a:t>Make-to-Stock Production</a:t>
                      </a:r>
                    </a:p>
                    <a:p>
                      <a:pPr marL="36000" marR="0" lvl="1" indent="-361950" algn="l" defTabSz="914400" rtl="0" eaLnBrk="1" fontAlgn="base" latinLnBrk="0" hangingPunct="1">
                        <a:lnSpc>
                          <a:spcPct val="100000"/>
                        </a:lnSpc>
                        <a:spcBef>
                          <a:spcPts val="400"/>
                        </a:spcBef>
                        <a:spcAft>
                          <a:spcPct val="0"/>
                        </a:spcAft>
                        <a:buClr>
                          <a:schemeClr val="tx2"/>
                        </a:buClr>
                        <a:buSzPct val="80000"/>
                        <a:buFont typeface="Wingdings" pitchFamily="2" charset="2"/>
                        <a:buChar char="n"/>
                        <a:tabLst/>
                        <a:defRPr/>
                      </a:pPr>
                      <a:r>
                        <a:rPr lang="en-US" altLang="ja-JP" sz="1400" kern="1200" baseline="0" dirty="0" smtClean="0">
                          <a:solidFill>
                            <a:schemeClr val="tx1"/>
                          </a:solidFill>
                          <a:latin typeface="Arial" pitchFamily="34" charset="0"/>
                          <a:ea typeface="ヒラギノ角ゴ Pro W3"/>
                          <a:cs typeface="ヒラギノ角ゴ Pro W3"/>
                        </a:rPr>
                        <a:t>Marketing-to-Opportunity</a:t>
                      </a:r>
                    </a:p>
                    <a:p>
                      <a:pPr marL="36000" marR="0" lvl="1" indent="-361950" algn="l" defTabSz="914400" rtl="0" eaLnBrk="1" fontAlgn="base" latinLnBrk="0" hangingPunct="1">
                        <a:lnSpc>
                          <a:spcPct val="100000"/>
                        </a:lnSpc>
                        <a:spcBef>
                          <a:spcPts val="400"/>
                        </a:spcBef>
                        <a:spcAft>
                          <a:spcPct val="0"/>
                        </a:spcAft>
                        <a:buClr>
                          <a:schemeClr val="tx2"/>
                        </a:buClr>
                        <a:buSzPct val="80000"/>
                        <a:buFont typeface="Wingdings" pitchFamily="2" charset="2"/>
                        <a:buChar char="n"/>
                        <a:tabLst/>
                        <a:defRPr/>
                      </a:pPr>
                      <a:r>
                        <a:rPr lang="en-US" altLang="ja-JP" sz="1400" kern="1200" baseline="0" dirty="0" smtClean="0">
                          <a:solidFill>
                            <a:schemeClr val="tx1"/>
                          </a:solidFill>
                          <a:latin typeface="Arial" pitchFamily="34" charset="0"/>
                          <a:ea typeface="ヒラギノ角ゴ Pro W3"/>
                          <a:cs typeface="ヒラギノ角ゴ Pro W3"/>
                        </a:rPr>
                        <a:t>Order-to-Cash (standardized services)</a:t>
                      </a:r>
                    </a:p>
                    <a:p>
                      <a:pPr marL="36000" marR="0" lvl="1" indent="-361950" algn="l" defTabSz="914400" rtl="0" eaLnBrk="1" fontAlgn="base" latinLnBrk="0" hangingPunct="1">
                        <a:lnSpc>
                          <a:spcPct val="100000"/>
                        </a:lnSpc>
                        <a:spcBef>
                          <a:spcPts val="400"/>
                        </a:spcBef>
                        <a:spcAft>
                          <a:spcPct val="0"/>
                        </a:spcAft>
                        <a:buClr>
                          <a:schemeClr val="tx2"/>
                        </a:buClr>
                        <a:buSzPct val="80000"/>
                        <a:buFont typeface="Wingdings" pitchFamily="2" charset="2"/>
                        <a:buChar char="n"/>
                        <a:tabLst/>
                        <a:defRPr/>
                      </a:pPr>
                      <a:r>
                        <a:rPr lang="en-US" altLang="ja-JP" sz="1400" kern="1200" baseline="0" dirty="0" smtClean="0">
                          <a:solidFill>
                            <a:schemeClr val="tx1"/>
                          </a:solidFill>
                          <a:latin typeface="Arial" pitchFamily="34" charset="0"/>
                          <a:ea typeface="ヒラギノ角ゴ Pro W3"/>
                          <a:cs typeface="ヒラギノ角ゴ Pro W3"/>
                        </a:rPr>
                        <a:t>Order-to-Cash (project-based services)</a:t>
                      </a:r>
                    </a:p>
                    <a:p>
                      <a:pPr marL="36000" marR="0" lvl="1" indent="-361950" algn="l" defTabSz="914400" rtl="0" eaLnBrk="1" fontAlgn="base" latinLnBrk="0" hangingPunct="1">
                        <a:lnSpc>
                          <a:spcPct val="100000"/>
                        </a:lnSpc>
                        <a:spcBef>
                          <a:spcPts val="400"/>
                        </a:spcBef>
                        <a:spcAft>
                          <a:spcPct val="0"/>
                        </a:spcAft>
                        <a:buClr>
                          <a:schemeClr val="tx2"/>
                        </a:buClr>
                        <a:buSzPct val="80000"/>
                        <a:buFont typeface="Wingdings" pitchFamily="2" charset="2"/>
                        <a:buChar char="n"/>
                        <a:tabLst/>
                        <a:defRPr/>
                      </a:pPr>
                      <a:r>
                        <a:rPr lang="en-US" altLang="ja-JP" sz="1400" b="1" kern="1200" baseline="0" dirty="0" smtClean="0">
                          <a:solidFill>
                            <a:srgbClr val="FF0000"/>
                          </a:solidFill>
                          <a:latin typeface="Arial" pitchFamily="34" charset="0"/>
                          <a:ea typeface="ヒラギノ角ゴ Pro W3"/>
                          <a:cs typeface="ヒラギノ角ゴ Pro W3"/>
                        </a:rPr>
                        <a:t>Order-to-Cash (sale-from-stock)</a:t>
                      </a:r>
                    </a:p>
                    <a:p>
                      <a:pPr marL="36000" marR="0" lvl="1" indent="-361950" algn="l" defTabSz="914400" rtl="0" eaLnBrk="1" fontAlgn="base" latinLnBrk="0" hangingPunct="1">
                        <a:lnSpc>
                          <a:spcPct val="100000"/>
                        </a:lnSpc>
                        <a:spcBef>
                          <a:spcPts val="400"/>
                        </a:spcBef>
                        <a:spcAft>
                          <a:spcPct val="0"/>
                        </a:spcAft>
                        <a:buClr>
                          <a:schemeClr val="tx2"/>
                        </a:buClr>
                        <a:buSzPct val="80000"/>
                        <a:buFont typeface="Wingdings" pitchFamily="2" charset="2"/>
                        <a:buChar char="n"/>
                        <a:tabLst/>
                        <a:defRPr/>
                      </a:pPr>
                      <a:r>
                        <a:rPr lang="en-US" altLang="ja-JP" sz="1400" kern="1200" baseline="0" dirty="0" smtClean="0">
                          <a:solidFill>
                            <a:schemeClr val="tx1"/>
                          </a:solidFill>
                          <a:latin typeface="Arial" pitchFamily="34" charset="0"/>
                          <a:ea typeface="ヒラギノ角ゴ Pro W3"/>
                          <a:cs typeface="ヒラギノ角ゴ Pro W3"/>
                        </a:rPr>
                        <a:t>Order-to-Cash (third-party order processing)</a:t>
                      </a:r>
                    </a:p>
                    <a:p>
                      <a:pPr marL="36000" marR="0" lvl="1" indent="-361950" algn="l" defTabSz="914400" rtl="0" eaLnBrk="1" fontAlgn="base" latinLnBrk="0" hangingPunct="1">
                        <a:lnSpc>
                          <a:spcPct val="100000"/>
                        </a:lnSpc>
                        <a:spcBef>
                          <a:spcPts val="400"/>
                        </a:spcBef>
                        <a:spcAft>
                          <a:spcPct val="0"/>
                        </a:spcAft>
                        <a:buClr>
                          <a:schemeClr val="tx2"/>
                        </a:buClr>
                        <a:buSzPct val="80000"/>
                        <a:buFont typeface="Wingdings" pitchFamily="2" charset="2"/>
                        <a:buChar char="n"/>
                        <a:tabLst/>
                        <a:defRPr/>
                      </a:pPr>
                      <a:r>
                        <a:rPr lang="en-US" altLang="ja-JP" sz="1400" kern="1200" baseline="0" dirty="0" smtClean="0">
                          <a:solidFill>
                            <a:schemeClr val="tx1"/>
                          </a:solidFill>
                          <a:latin typeface="Arial" pitchFamily="34" charset="0"/>
                          <a:ea typeface="ヒラギノ角ゴ Pro W3"/>
                          <a:cs typeface="ヒラギノ角ゴ Pro W3"/>
                        </a:rPr>
                        <a:t>Order-to-Cash (specified products)</a:t>
                      </a:r>
                      <a:endParaRPr lang="en-US" altLang="ja-JP" sz="1400" kern="1200" baseline="0" noProof="0" dirty="0" smtClean="0">
                        <a:solidFill>
                          <a:schemeClr val="tx1"/>
                        </a:solidFill>
                        <a:latin typeface="Arial" pitchFamily="34" charset="0"/>
                        <a:ea typeface="ヒラギノ角ゴ Pro W3"/>
                        <a:cs typeface="ヒラギノ角ゴ Pro W3"/>
                      </a:endParaRPr>
                    </a:p>
                  </a:txBody>
                  <a:tcPr marL="90000" marR="90000" marT="46800" marB="46800" horzOverflow="overflow">
                    <a:lnL>
                      <a:noFill/>
                    </a:lnL>
                    <a:lnR>
                      <a:noFill/>
                    </a:lnR>
                    <a:lnT>
                      <a:noFill/>
                    </a:lnT>
                    <a:lnB>
                      <a:noFill/>
                    </a:lnB>
                    <a:lnTlToBr>
                      <a:noFill/>
                    </a:lnTlToBr>
                    <a:lnBlToTr>
                      <a:noFill/>
                    </a:lnBlToTr>
                    <a:noFill/>
                  </a:tcPr>
                </a:tc>
                <a:tc>
                  <a:txBody>
                    <a:bodyPr/>
                    <a:lstStyle/>
                    <a:p>
                      <a:pPr marL="36000" marR="0" lvl="1" indent="-361950" algn="l" defTabSz="914400" rtl="0" eaLnBrk="1" fontAlgn="base" latinLnBrk="0" hangingPunct="1">
                        <a:lnSpc>
                          <a:spcPct val="100000"/>
                        </a:lnSpc>
                        <a:spcBef>
                          <a:spcPts val="400"/>
                        </a:spcBef>
                        <a:spcAft>
                          <a:spcPct val="0"/>
                        </a:spcAft>
                        <a:buClr>
                          <a:srgbClr val="0076CB"/>
                        </a:buClr>
                        <a:buSzPct val="80000"/>
                        <a:buFont typeface="Wingdings" pitchFamily="2" charset="2"/>
                        <a:buChar char="n"/>
                        <a:tabLst/>
                        <a:defRPr/>
                      </a:pPr>
                      <a:r>
                        <a:rPr kumimoji="0" lang="en-US" altLang="ja-JP" sz="1400" b="0" i="0" u="none" strike="noStrike" kern="1200" cap="none" spc="0" normalizeH="0" baseline="0" noProof="0" dirty="0" smtClean="0">
                          <a:ln>
                            <a:noFill/>
                          </a:ln>
                          <a:solidFill>
                            <a:srgbClr val="000000"/>
                          </a:solidFill>
                          <a:effectLst/>
                          <a:uLnTx/>
                          <a:uFillTx/>
                          <a:latin typeface="Arial" pitchFamily="34" charset="0"/>
                          <a:ea typeface="ヒラギノ角ゴ Pro W3"/>
                          <a:cs typeface="ヒラギノ角ゴ Pro W3"/>
                        </a:rPr>
                        <a:t>Payroll Services</a:t>
                      </a:r>
                    </a:p>
                    <a:p>
                      <a:pPr marL="36000" marR="0" lvl="1" indent="-361950" algn="l" defTabSz="914400" rtl="0" eaLnBrk="1" fontAlgn="base" latinLnBrk="0" hangingPunct="1">
                        <a:lnSpc>
                          <a:spcPct val="100000"/>
                        </a:lnSpc>
                        <a:spcBef>
                          <a:spcPts val="400"/>
                        </a:spcBef>
                        <a:spcAft>
                          <a:spcPct val="0"/>
                        </a:spcAft>
                        <a:buClr>
                          <a:srgbClr val="0076CB"/>
                        </a:buClr>
                        <a:buSzPct val="80000"/>
                        <a:buFont typeface="Wingdings" pitchFamily="2" charset="2"/>
                        <a:buChar char="n"/>
                        <a:tabLst/>
                        <a:defRPr/>
                      </a:pPr>
                      <a:r>
                        <a:rPr kumimoji="0" lang="en-US" altLang="ja-JP" sz="1400" b="0" i="0" u="none" strike="noStrike" kern="1200" cap="none" spc="0" normalizeH="0" baseline="0" noProof="0" dirty="0" smtClean="0">
                          <a:ln>
                            <a:noFill/>
                          </a:ln>
                          <a:solidFill>
                            <a:srgbClr val="000000"/>
                          </a:solidFill>
                          <a:effectLst/>
                          <a:uLnTx/>
                          <a:uFillTx/>
                          <a:latin typeface="Arial" pitchFamily="34" charset="0"/>
                          <a:ea typeface="ヒラギノ角ゴ Pro W3"/>
                          <a:cs typeface="ヒラギノ角ゴ Pro W3"/>
                        </a:rPr>
                        <a:t>Physical Inventory Management</a:t>
                      </a:r>
                    </a:p>
                    <a:p>
                      <a:pPr marL="36000" marR="0" lvl="1" indent="-361950" algn="l" defTabSz="914400" rtl="0" eaLnBrk="1" fontAlgn="base" latinLnBrk="0" hangingPunct="1">
                        <a:lnSpc>
                          <a:spcPct val="100000"/>
                        </a:lnSpc>
                        <a:spcBef>
                          <a:spcPts val="400"/>
                        </a:spcBef>
                        <a:spcAft>
                          <a:spcPct val="0"/>
                        </a:spcAft>
                        <a:buClr>
                          <a:srgbClr val="0076CB"/>
                        </a:buClr>
                        <a:buSzPct val="80000"/>
                        <a:buFont typeface="Wingdings" pitchFamily="2" charset="2"/>
                        <a:buChar char="n"/>
                        <a:tabLst/>
                        <a:defRPr/>
                      </a:pPr>
                      <a:r>
                        <a:rPr kumimoji="0" lang="en-US" altLang="ja-JP" sz="1400" b="0" i="0" u="none" strike="noStrike" kern="1200" cap="none" spc="0" normalizeH="0" baseline="0" noProof="0" dirty="0" smtClean="0">
                          <a:ln>
                            <a:noFill/>
                          </a:ln>
                          <a:solidFill>
                            <a:srgbClr val="000000"/>
                          </a:solidFill>
                          <a:effectLst/>
                          <a:uLnTx/>
                          <a:uFillTx/>
                          <a:latin typeface="Arial" pitchFamily="34" charset="0"/>
                          <a:ea typeface="ヒラギノ角ゴ Pro W3"/>
                          <a:cs typeface="ヒラギノ角ゴ Pro W3"/>
                        </a:rPr>
                        <a:t>Procure-to-Pay (non-stock)</a:t>
                      </a:r>
                    </a:p>
                    <a:p>
                      <a:pPr marL="36000" marR="0" lvl="1" indent="-361950" algn="l" defTabSz="914400" rtl="0" eaLnBrk="1" fontAlgn="base" latinLnBrk="0" hangingPunct="1">
                        <a:lnSpc>
                          <a:spcPct val="100000"/>
                        </a:lnSpc>
                        <a:spcBef>
                          <a:spcPts val="400"/>
                        </a:spcBef>
                        <a:spcAft>
                          <a:spcPct val="0"/>
                        </a:spcAft>
                        <a:buClr>
                          <a:srgbClr val="0076CB"/>
                        </a:buClr>
                        <a:buSzPct val="80000"/>
                        <a:buFont typeface="Wingdings" pitchFamily="2" charset="2"/>
                        <a:buChar char="n"/>
                        <a:tabLst/>
                        <a:defRPr/>
                      </a:pPr>
                      <a:r>
                        <a:rPr kumimoji="0" lang="en-US" altLang="ja-JP" sz="1400" b="0" i="0" u="none" strike="noStrike" kern="1200" cap="none" spc="0" normalizeH="0" baseline="0" noProof="0" dirty="0" smtClean="0">
                          <a:ln>
                            <a:noFill/>
                          </a:ln>
                          <a:solidFill>
                            <a:srgbClr val="000000"/>
                          </a:solidFill>
                          <a:effectLst/>
                          <a:uLnTx/>
                          <a:uFillTx/>
                          <a:latin typeface="Arial" pitchFamily="34" charset="0"/>
                          <a:ea typeface="ヒラギノ角ゴ Pro W3"/>
                          <a:cs typeface="ヒラギノ角ゴ Pro W3"/>
                        </a:rPr>
                        <a:t>Procure-to-Pay (services)</a:t>
                      </a:r>
                    </a:p>
                    <a:p>
                      <a:pPr marL="36000" marR="0" lvl="1" indent="-361950" algn="l" defTabSz="914400" rtl="0" eaLnBrk="1" fontAlgn="base" latinLnBrk="0" hangingPunct="1">
                        <a:lnSpc>
                          <a:spcPct val="100000"/>
                        </a:lnSpc>
                        <a:spcBef>
                          <a:spcPts val="400"/>
                        </a:spcBef>
                        <a:spcAft>
                          <a:spcPct val="0"/>
                        </a:spcAft>
                        <a:buClr>
                          <a:srgbClr val="0076CB"/>
                        </a:buClr>
                        <a:buSzPct val="80000"/>
                        <a:buFont typeface="Wingdings" pitchFamily="2" charset="2"/>
                        <a:buChar char="n"/>
                        <a:tabLst/>
                        <a:defRPr/>
                      </a:pPr>
                      <a:r>
                        <a:rPr kumimoji="0" lang="en-US" altLang="ja-JP" sz="1400" b="1" i="0" u="none" strike="noStrike" kern="1200" cap="none" spc="0" normalizeH="0" baseline="0" noProof="0" dirty="0" smtClean="0">
                          <a:ln>
                            <a:noFill/>
                          </a:ln>
                          <a:solidFill>
                            <a:srgbClr val="FF0000"/>
                          </a:solidFill>
                          <a:effectLst/>
                          <a:uLnTx/>
                          <a:uFillTx/>
                          <a:latin typeface="Arial" pitchFamily="34" charset="0"/>
                          <a:ea typeface="ヒラギノ角ゴ Pro W3"/>
                          <a:cs typeface="ヒラギノ角ゴ Pro W3"/>
                        </a:rPr>
                        <a:t>Procure-to-Pay (stock)</a:t>
                      </a:r>
                    </a:p>
                    <a:p>
                      <a:pPr marL="36000" marR="0" lvl="1" indent="-361950" algn="l" defTabSz="914400" rtl="0" eaLnBrk="1" fontAlgn="base" latinLnBrk="0" hangingPunct="1">
                        <a:lnSpc>
                          <a:spcPct val="100000"/>
                        </a:lnSpc>
                        <a:spcBef>
                          <a:spcPts val="400"/>
                        </a:spcBef>
                        <a:spcAft>
                          <a:spcPct val="0"/>
                        </a:spcAft>
                        <a:buClr>
                          <a:srgbClr val="0076CB"/>
                        </a:buClr>
                        <a:buSzPct val="80000"/>
                        <a:buFont typeface="Wingdings" pitchFamily="2" charset="2"/>
                        <a:buChar char="n"/>
                        <a:tabLst/>
                        <a:defRPr/>
                      </a:pPr>
                      <a:r>
                        <a:rPr kumimoji="0" lang="en-US" altLang="ja-JP" sz="1400" b="0" i="0" u="none" strike="noStrike" kern="1200" cap="none" spc="0" normalizeH="0" baseline="0" noProof="0" dirty="0" smtClean="0">
                          <a:ln>
                            <a:noFill/>
                          </a:ln>
                          <a:solidFill>
                            <a:srgbClr val="000000"/>
                          </a:solidFill>
                          <a:effectLst/>
                          <a:uLnTx/>
                          <a:uFillTx/>
                          <a:latin typeface="Arial" pitchFamily="34" charset="0"/>
                          <a:ea typeface="ヒラギノ角ゴ Pro W3"/>
                          <a:cs typeface="ヒラギノ角ゴ Pro W3"/>
                        </a:rPr>
                        <a:t>Product Development/Engineering</a:t>
                      </a:r>
                    </a:p>
                    <a:p>
                      <a:pPr marL="36000" marR="0" lvl="1" indent="-361950" algn="l" defTabSz="914400" rtl="0" eaLnBrk="1" fontAlgn="base" latinLnBrk="0" hangingPunct="1">
                        <a:lnSpc>
                          <a:spcPct val="100000"/>
                        </a:lnSpc>
                        <a:spcBef>
                          <a:spcPts val="400"/>
                        </a:spcBef>
                        <a:spcAft>
                          <a:spcPct val="0"/>
                        </a:spcAft>
                        <a:buClr>
                          <a:srgbClr val="0076CB"/>
                        </a:buClr>
                        <a:buSzPct val="80000"/>
                        <a:buFont typeface="Wingdings" pitchFamily="2" charset="2"/>
                        <a:buChar char="n"/>
                        <a:tabLst/>
                        <a:defRPr/>
                      </a:pPr>
                      <a:r>
                        <a:rPr kumimoji="0" lang="en-US" altLang="ja-JP" sz="1400" b="0" i="0" u="none" strike="noStrike" kern="1200" cap="none" spc="0" normalizeH="0" baseline="0" noProof="0" dirty="0" smtClean="0">
                          <a:ln>
                            <a:noFill/>
                          </a:ln>
                          <a:solidFill>
                            <a:srgbClr val="000000"/>
                          </a:solidFill>
                          <a:effectLst/>
                          <a:uLnTx/>
                          <a:uFillTx/>
                          <a:latin typeface="Arial" pitchFamily="34" charset="0"/>
                          <a:ea typeface="ヒラギノ角ゴ Pro W3"/>
                          <a:cs typeface="ヒラギノ角ゴ Pro W3"/>
                        </a:rPr>
                        <a:t>Project Management</a:t>
                      </a:r>
                    </a:p>
                    <a:p>
                      <a:pPr marL="36000" marR="0" lvl="1" indent="-361950" algn="l" defTabSz="914400" rtl="0" eaLnBrk="1" fontAlgn="base" latinLnBrk="0" hangingPunct="1">
                        <a:lnSpc>
                          <a:spcPct val="100000"/>
                        </a:lnSpc>
                        <a:spcBef>
                          <a:spcPts val="400"/>
                        </a:spcBef>
                        <a:spcAft>
                          <a:spcPct val="0"/>
                        </a:spcAft>
                        <a:buClr>
                          <a:srgbClr val="0076CB"/>
                        </a:buClr>
                        <a:buSzPct val="80000"/>
                        <a:buFont typeface="Wingdings" pitchFamily="2" charset="2"/>
                        <a:buChar char="n"/>
                        <a:tabLst/>
                        <a:defRPr/>
                      </a:pPr>
                      <a:r>
                        <a:rPr kumimoji="0" lang="en-US" sz="1400" b="0" i="0" u="none" strike="noStrike" kern="1200" cap="none" spc="0" normalizeH="0" baseline="0" noProof="0" dirty="0" smtClean="0">
                          <a:ln>
                            <a:noFill/>
                          </a:ln>
                          <a:solidFill>
                            <a:srgbClr val="000000"/>
                          </a:solidFill>
                          <a:effectLst/>
                          <a:uLnTx/>
                          <a:uFillTx/>
                          <a:latin typeface="Arial" pitchFamily="34" charset="0"/>
                          <a:ea typeface="Arial Unicode MS" pitchFamily="34" charset="-128"/>
                          <a:cs typeface="Arial Unicode MS" pitchFamily="34" charset="-128"/>
                        </a:rPr>
                        <a:t>Quality Assurance (unplanned inspections)</a:t>
                      </a:r>
                    </a:p>
                    <a:p>
                      <a:pPr marL="36000" marR="0" lvl="1" indent="-361950" algn="l" defTabSz="914400" rtl="0" eaLnBrk="1" fontAlgn="base" latinLnBrk="0" hangingPunct="1">
                        <a:lnSpc>
                          <a:spcPct val="100000"/>
                        </a:lnSpc>
                        <a:spcBef>
                          <a:spcPts val="400"/>
                        </a:spcBef>
                        <a:spcAft>
                          <a:spcPct val="0"/>
                        </a:spcAft>
                        <a:buClr>
                          <a:srgbClr val="0076CB"/>
                        </a:buClr>
                        <a:buSzPct val="80000"/>
                        <a:buFont typeface="Wingdings" pitchFamily="2" charset="2"/>
                        <a:buChar char="n"/>
                        <a:tabLst/>
                        <a:defRPr/>
                      </a:pPr>
                      <a:r>
                        <a:rPr kumimoji="0" lang="en-US" sz="1400" b="0" i="0" u="none" strike="noStrike" kern="1200" cap="none" spc="0" normalizeH="0" baseline="0" noProof="0" dirty="0" smtClean="0">
                          <a:ln>
                            <a:noFill/>
                          </a:ln>
                          <a:solidFill>
                            <a:srgbClr val="000000"/>
                          </a:solidFill>
                          <a:effectLst/>
                          <a:uLnTx/>
                          <a:uFillTx/>
                          <a:latin typeface="Arial" pitchFamily="34" charset="0"/>
                          <a:ea typeface="Arial Unicode MS" pitchFamily="34" charset="-128"/>
                          <a:cs typeface="Arial Unicode MS" pitchFamily="34" charset="-128"/>
                        </a:rPr>
                        <a:t>Request-to-Resolve</a:t>
                      </a:r>
                    </a:p>
                    <a:p>
                      <a:pPr marL="36000" marR="0" lvl="1" indent="-361950" algn="l" defTabSz="914400" rtl="0" eaLnBrk="1" fontAlgn="base" latinLnBrk="0" hangingPunct="1">
                        <a:lnSpc>
                          <a:spcPct val="100000"/>
                        </a:lnSpc>
                        <a:spcBef>
                          <a:spcPts val="400"/>
                        </a:spcBef>
                        <a:spcAft>
                          <a:spcPct val="0"/>
                        </a:spcAft>
                        <a:buClr>
                          <a:srgbClr val="0076CB"/>
                        </a:buClr>
                        <a:buSzPct val="80000"/>
                        <a:buFont typeface="Wingdings" pitchFamily="2" charset="2"/>
                        <a:buChar char="n"/>
                        <a:tabLst/>
                        <a:defRPr/>
                      </a:pPr>
                      <a:r>
                        <a:rPr kumimoji="0" lang="en-US" sz="1400" b="0" i="0" u="none" strike="noStrike" kern="1200" cap="none" spc="0" normalizeH="0" baseline="0" noProof="0" dirty="0" smtClean="0">
                          <a:ln>
                            <a:noFill/>
                          </a:ln>
                          <a:solidFill>
                            <a:srgbClr val="000000"/>
                          </a:solidFill>
                          <a:effectLst/>
                          <a:uLnTx/>
                          <a:uFillTx/>
                          <a:latin typeface="Arial" pitchFamily="34" charset="0"/>
                          <a:ea typeface="Arial Unicode MS" pitchFamily="34" charset="-128"/>
                          <a:cs typeface="Arial Unicode MS" pitchFamily="34" charset="-128"/>
                        </a:rPr>
                        <a:t>Strategic Sourcing</a:t>
                      </a:r>
                      <a:r>
                        <a:rPr kumimoji="0" lang="en-US" sz="1400" b="0" i="0" u="none" strike="noStrike" cap="none" normalizeH="0" baseline="0" dirty="0" smtClean="0">
                          <a:ln>
                            <a:noFill/>
                          </a:ln>
                          <a:solidFill>
                            <a:schemeClr val="tx1"/>
                          </a:solidFill>
                          <a:effectLst/>
                          <a:latin typeface="Arial" pitchFamily="34" charset="0"/>
                          <a:ea typeface="Arial Unicode MS" pitchFamily="34" charset="-128"/>
                          <a:cs typeface="Arial Unicode MS" pitchFamily="34" charset="-128"/>
                        </a:rPr>
                        <a:t> </a:t>
                      </a:r>
                    </a:p>
                    <a:p>
                      <a:pPr marL="36000" marR="0" lvl="1" indent="-361950" algn="l" defTabSz="914400" rtl="0" eaLnBrk="1" fontAlgn="base" latinLnBrk="0" hangingPunct="1">
                        <a:lnSpc>
                          <a:spcPct val="100000"/>
                        </a:lnSpc>
                        <a:spcBef>
                          <a:spcPts val="400"/>
                        </a:spcBef>
                        <a:spcAft>
                          <a:spcPct val="0"/>
                        </a:spcAft>
                        <a:buClr>
                          <a:srgbClr val="0076CB"/>
                        </a:buClr>
                        <a:buSzPct val="80000"/>
                        <a:buFont typeface="Wingdings" pitchFamily="2" charset="2"/>
                        <a:buChar char="n"/>
                        <a:tabLst/>
                        <a:defRPr/>
                      </a:pPr>
                      <a:r>
                        <a:rPr kumimoji="0" lang="en-US" sz="1400" b="0" i="0" u="none" strike="noStrike" cap="none" normalizeH="0" baseline="0" dirty="0" smtClean="0">
                          <a:ln>
                            <a:noFill/>
                          </a:ln>
                          <a:solidFill>
                            <a:schemeClr val="tx1"/>
                          </a:solidFill>
                          <a:effectLst/>
                          <a:latin typeface="Arial" pitchFamily="34" charset="0"/>
                          <a:ea typeface="Arial Unicode MS" pitchFamily="34" charset="-128"/>
                          <a:cs typeface="Arial Unicode MS" pitchFamily="34" charset="-128"/>
                        </a:rPr>
                        <a:t>Supplier Return Management</a:t>
                      </a:r>
                    </a:p>
                    <a:p>
                      <a:pPr marL="36000" marR="0" lvl="1" indent="-361950" algn="l" defTabSz="914400" rtl="0" eaLnBrk="1" fontAlgn="base" latinLnBrk="0" hangingPunct="1">
                        <a:lnSpc>
                          <a:spcPct val="100000"/>
                        </a:lnSpc>
                        <a:spcBef>
                          <a:spcPts val="400"/>
                        </a:spcBef>
                        <a:spcAft>
                          <a:spcPct val="0"/>
                        </a:spcAft>
                        <a:buClr>
                          <a:srgbClr val="0076CB"/>
                        </a:buClr>
                        <a:buSzPct val="80000"/>
                        <a:buFont typeface="Wingdings" pitchFamily="2" charset="2"/>
                        <a:buChar char="n"/>
                        <a:tabLst/>
                        <a:defRPr/>
                      </a:pPr>
                      <a:r>
                        <a:rPr kumimoji="0" lang="en-US" sz="1400" b="0" i="0" u="none" strike="noStrike" cap="none" normalizeH="0" baseline="0" dirty="0" smtClean="0">
                          <a:ln>
                            <a:noFill/>
                          </a:ln>
                          <a:solidFill>
                            <a:schemeClr val="tx1"/>
                          </a:solidFill>
                          <a:effectLst/>
                          <a:latin typeface="Arial" pitchFamily="34" charset="0"/>
                          <a:ea typeface="Arial Unicode MS" pitchFamily="34" charset="-128"/>
                          <a:cs typeface="Arial Unicode MS" pitchFamily="34" charset="-128"/>
                        </a:rPr>
                        <a:t>Time and Labor Management</a:t>
                      </a:r>
                    </a:p>
                    <a:p>
                      <a:pPr marL="36000" marR="0" lvl="1" indent="-361950" algn="l" defTabSz="914400" rtl="0" eaLnBrk="1" fontAlgn="base" latinLnBrk="0" hangingPunct="1">
                        <a:lnSpc>
                          <a:spcPct val="100000"/>
                        </a:lnSpc>
                        <a:spcBef>
                          <a:spcPts val="400"/>
                        </a:spcBef>
                        <a:spcAft>
                          <a:spcPct val="0"/>
                        </a:spcAft>
                        <a:buClr>
                          <a:srgbClr val="0076CB"/>
                        </a:buClr>
                        <a:buSzPct val="80000"/>
                        <a:buFont typeface="Wingdings" pitchFamily="2" charset="2"/>
                        <a:buChar char="n"/>
                        <a:tabLst/>
                        <a:defRPr/>
                      </a:pPr>
                      <a:r>
                        <a:rPr kumimoji="0" lang="en-US" sz="1400" b="0" i="0" u="none" strike="noStrike" cap="none" normalizeH="0" baseline="0" dirty="0" smtClean="0">
                          <a:ln>
                            <a:noFill/>
                          </a:ln>
                          <a:solidFill>
                            <a:schemeClr val="tx1"/>
                          </a:solidFill>
                          <a:effectLst/>
                          <a:latin typeface="Arial" pitchFamily="34" charset="0"/>
                          <a:ea typeface="Arial Unicode MS" pitchFamily="34" charset="-128"/>
                          <a:cs typeface="Arial Unicode MS" pitchFamily="34" charset="-128"/>
                        </a:rPr>
                        <a:t>Workforce administration and authorization</a:t>
                      </a:r>
                    </a:p>
                    <a:p>
                      <a:pPr marL="0" marR="0" lvl="0" indent="0" algn="l" defTabSz="914400" rtl="0" eaLnBrk="1" fontAlgn="base" latinLnBrk="0" hangingPunct="1">
                        <a:lnSpc>
                          <a:spcPct val="100000"/>
                        </a:lnSpc>
                        <a:spcBef>
                          <a:spcPts val="400"/>
                        </a:spcBef>
                        <a:spcAft>
                          <a:spcPct val="0"/>
                        </a:spcAft>
                        <a:buClr>
                          <a:schemeClr val="accent1"/>
                        </a:buClr>
                        <a:buSzPct val="80000"/>
                        <a:buFont typeface="Wingdings" pitchFamily="2" charset="2"/>
                        <a:buChar char="n"/>
                        <a:tabLst/>
                      </a:pPr>
                      <a:endParaRPr kumimoji="0" lang="en-US" sz="1400" b="0" i="0" u="none" strike="noStrike" cap="none" normalizeH="0" baseline="0" dirty="0" smtClean="0">
                        <a:ln>
                          <a:noFill/>
                        </a:ln>
                        <a:solidFill>
                          <a:schemeClr val="tx1"/>
                        </a:solidFill>
                        <a:effectLst/>
                        <a:latin typeface="Arial" pitchFamily="34" charset="0"/>
                        <a:ea typeface="Arial Unicode MS" pitchFamily="34" charset="-128"/>
                        <a:cs typeface="Arial Unicode MS" pitchFamily="34" charset="-128"/>
                      </a:endParaRPr>
                    </a:p>
                  </a:txBody>
                  <a:tcPr marL="90000" marR="90000" marT="46800" marB="46800" horzOverflow="overflow">
                    <a:lnL>
                      <a:noFill/>
                    </a:lnL>
                    <a:lnR>
                      <a:noFill/>
                    </a:lnR>
                    <a:lnT>
                      <a:noFill/>
                    </a:lnT>
                    <a:lnB>
                      <a:noFill/>
                    </a:lnB>
                    <a:lnTlToBr>
                      <a:noFill/>
                    </a:lnTlToBr>
                    <a:lnBlToTr>
                      <a:noFill/>
                    </a:lnBlToTr>
                    <a:noFill/>
                  </a:tcPr>
                </a:tc>
              </a:tr>
            </a:tbl>
          </a:graphicData>
        </a:graphic>
      </p:graphicFrame>
      <p:sp>
        <p:nvSpPr>
          <p:cNvPr id="5" name="Slide Number Placeholder 4"/>
          <p:cNvSpPr>
            <a:spLocks noGrp="1"/>
          </p:cNvSpPr>
          <p:nvPr>
            <p:ph type="sldNum" sz="quarter" idx="12"/>
          </p:nvPr>
        </p:nvSpPr>
        <p:spPr/>
        <p:txBody>
          <a:bodyPr/>
          <a:lstStyle/>
          <a:p>
            <a:fld id="{A3297A5F-47A3-A44F-B74D-96B988149BB2}" type="slidenum">
              <a:rPr lang="de-DE" smtClean="0"/>
              <a:pPr/>
              <a:t>4</a:t>
            </a:fld>
            <a:endParaRPr lang="de-DE"/>
          </a:p>
        </p:txBody>
      </p:sp>
      <p:sp>
        <p:nvSpPr>
          <p:cNvPr id="6" name="Footer Placeholder 3"/>
          <p:cNvSpPr>
            <a:spLocks noGrp="1"/>
          </p:cNvSpPr>
          <p:nvPr>
            <p:ph type="ftr" sz="quarter" idx="11"/>
          </p:nvPr>
        </p:nvSpPr>
        <p:spPr>
          <a:xfrm>
            <a:off x="685800" y="6356350"/>
            <a:ext cx="7772400" cy="365125"/>
          </a:xfrm>
        </p:spPr>
        <p:txBody>
          <a:bodyPr/>
          <a:lstStyle/>
          <a:p>
            <a:r>
              <a:rPr lang="en-US" smtClean="0"/>
              <a:t>Unternehmensanwendungen | Martin Lorenz | SS2015</a:t>
            </a:r>
            <a:endParaRPr lang="de-DE" dirty="0"/>
          </a:p>
        </p:txBody>
      </p:sp>
    </p:spTree>
    <p:extLst>
      <p:ext uri="{BB962C8B-B14F-4D97-AF65-F5344CB8AC3E}">
        <p14:creationId xmlns:p14="http://schemas.microsoft.com/office/powerpoint/2010/main" val="273890229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de-DE" sz="3600" dirty="0" err="1" smtClean="0"/>
              <a:t>Procure-to-Pay</a:t>
            </a:r>
            <a:r>
              <a:rPr lang="de-DE" sz="3600" dirty="0" smtClean="0"/>
              <a:t> (Stock) - Einordnung</a:t>
            </a:r>
            <a:endParaRPr lang="de-DE" sz="3600" dirty="0"/>
          </a:p>
        </p:txBody>
      </p:sp>
      <p:pic>
        <p:nvPicPr>
          <p:cNvPr id="4" name="Picture 3"/>
          <p:cNvPicPr>
            <a:picLocks noChangeAspect="1"/>
          </p:cNvPicPr>
          <p:nvPr/>
        </p:nvPicPr>
        <p:blipFill>
          <a:blip r:embed="rId2">
            <a:alphaModFix amt="10000"/>
          </a:blip>
          <a:stretch>
            <a:fillRect/>
          </a:stretch>
        </p:blipFill>
        <p:spPr>
          <a:xfrm>
            <a:off x="3441664" y="3037417"/>
            <a:ext cx="1966424" cy="1682747"/>
          </a:xfrm>
          <a:prstGeom prst="rect">
            <a:avLst/>
          </a:prstGeom>
        </p:spPr>
      </p:pic>
      <p:sp>
        <p:nvSpPr>
          <p:cNvPr id="5" name="TextBox 4"/>
          <p:cNvSpPr txBox="1"/>
          <p:nvPr/>
        </p:nvSpPr>
        <p:spPr>
          <a:xfrm>
            <a:off x="793742" y="3224271"/>
            <a:ext cx="920752" cy="276999"/>
          </a:xfrm>
          <a:prstGeom prst="rect">
            <a:avLst/>
          </a:prstGeom>
          <a:noFill/>
        </p:spPr>
        <p:txBody>
          <a:bodyPr wrap="square" rtlCol="0">
            <a:spAutoFit/>
          </a:bodyPr>
          <a:lstStyle/>
          <a:p>
            <a:r>
              <a:rPr lang="de-DE" sz="1200" dirty="0" smtClean="0"/>
              <a:t>Ressourcen</a:t>
            </a:r>
            <a:endParaRPr lang="de-DE" sz="1200" dirty="0"/>
          </a:p>
        </p:txBody>
      </p:sp>
      <p:sp>
        <p:nvSpPr>
          <p:cNvPr id="6" name="TextBox 5"/>
          <p:cNvSpPr txBox="1"/>
          <p:nvPr/>
        </p:nvSpPr>
        <p:spPr>
          <a:xfrm>
            <a:off x="6714072" y="3710016"/>
            <a:ext cx="800106" cy="276999"/>
          </a:xfrm>
          <a:prstGeom prst="rect">
            <a:avLst/>
          </a:prstGeom>
          <a:noFill/>
        </p:spPr>
        <p:txBody>
          <a:bodyPr wrap="square" rtlCol="0">
            <a:spAutoFit/>
          </a:bodyPr>
          <a:lstStyle/>
          <a:p>
            <a:r>
              <a:rPr lang="de-DE" sz="1200" dirty="0" smtClean="0"/>
              <a:t>Produkt A</a:t>
            </a:r>
            <a:endParaRPr lang="de-DE" sz="1200" dirty="0"/>
          </a:p>
        </p:txBody>
      </p:sp>
      <p:sp>
        <p:nvSpPr>
          <p:cNvPr id="7" name="Rounded Rectangle 6"/>
          <p:cNvSpPr/>
          <p:nvPr/>
        </p:nvSpPr>
        <p:spPr>
          <a:xfrm>
            <a:off x="620617" y="2868099"/>
            <a:ext cx="1744139" cy="2222500"/>
          </a:xfrm>
          <a:prstGeom prst="roundRect">
            <a:avLst/>
          </a:prstGeom>
          <a:noFill/>
          <a:ln>
            <a:solidFill>
              <a:srgbClr val="000000"/>
            </a:solidFill>
          </a:ln>
        </p:spPr>
        <p:style>
          <a:lnRef idx="2">
            <a:schemeClr val="accent1"/>
          </a:lnRef>
          <a:fillRef idx="1">
            <a:schemeClr val="lt1"/>
          </a:fillRef>
          <a:effectRef idx="0">
            <a:schemeClr val="accent1"/>
          </a:effectRef>
          <a:fontRef idx="minor">
            <a:schemeClr val="dk1"/>
          </a:fontRef>
        </p:style>
        <p:txBody>
          <a:bodyPr rtlCol="0" anchor="t"/>
          <a:lstStyle/>
          <a:p>
            <a:pPr algn="ctr"/>
            <a:r>
              <a:rPr lang="de-DE" sz="1600" b="1" dirty="0" smtClean="0"/>
              <a:t>Zulieferermarkt</a:t>
            </a:r>
            <a:endParaRPr lang="de-DE" sz="1600" b="1" dirty="0"/>
          </a:p>
        </p:txBody>
      </p:sp>
      <p:sp>
        <p:nvSpPr>
          <p:cNvPr id="8" name="TextBox 7"/>
          <p:cNvSpPr txBox="1"/>
          <p:nvPr/>
        </p:nvSpPr>
        <p:spPr>
          <a:xfrm>
            <a:off x="1073138" y="3598914"/>
            <a:ext cx="920752" cy="276999"/>
          </a:xfrm>
          <a:prstGeom prst="rect">
            <a:avLst/>
          </a:prstGeom>
          <a:noFill/>
        </p:spPr>
        <p:txBody>
          <a:bodyPr wrap="square" rtlCol="0">
            <a:spAutoFit/>
          </a:bodyPr>
          <a:lstStyle/>
          <a:p>
            <a:r>
              <a:rPr lang="de-DE" sz="1200" dirty="0" smtClean="0"/>
              <a:t>Ressourcen</a:t>
            </a:r>
            <a:endParaRPr lang="de-DE" sz="1200" dirty="0"/>
          </a:p>
        </p:txBody>
      </p:sp>
      <p:sp>
        <p:nvSpPr>
          <p:cNvPr id="9" name="TextBox 8"/>
          <p:cNvSpPr txBox="1"/>
          <p:nvPr/>
        </p:nvSpPr>
        <p:spPr>
          <a:xfrm>
            <a:off x="1406518" y="4179511"/>
            <a:ext cx="920752" cy="276999"/>
          </a:xfrm>
          <a:prstGeom prst="rect">
            <a:avLst/>
          </a:prstGeom>
          <a:noFill/>
        </p:spPr>
        <p:txBody>
          <a:bodyPr wrap="square" rtlCol="0">
            <a:spAutoFit/>
          </a:bodyPr>
          <a:lstStyle/>
          <a:p>
            <a:r>
              <a:rPr lang="de-DE" sz="1200" dirty="0" smtClean="0"/>
              <a:t>Ressourcen</a:t>
            </a:r>
            <a:endParaRPr lang="de-DE" sz="1200" dirty="0"/>
          </a:p>
        </p:txBody>
      </p:sp>
      <p:sp>
        <p:nvSpPr>
          <p:cNvPr id="10" name="TextBox 9"/>
          <p:cNvSpPr txBox="1"/>
          <p:nvPr/>
        </p:nvSpPr>
        <p:spPr>
          <a:xfrm>
            <a:off x="730244" y="3898516"/>
            <a:ext cx="920752" cy="276999"/>
          </a:xfrm>
          <a:prstGeom prst="rect">
            <a:avLst/>
          </a:prstGeom>
          <a:noFill/>
        </p:spPr>
        <p:txBody>
          <a:bodyPr wrap="square" rtlCol="0">
            <a:spAutoFit/>
          </a:bodyPr>
          <a:lstStyle/>
          <a:p>
            <a:r>
              <a:rPr lang="de-DE" sz="1200" dirty="0" smtClean="0"/>
              <a:t>Ressourcen</a:t>
            </a:r>
            <a:endParaRPr lang="de-DE" sz="1200" dirty="0"/>
          </a:p>
        </p:txBody>
      </p:sp>
      <p:sp>
        <p:nvSpPr>
          <p:cNvPr id="11" name="TextBox 10"/>
          <p:cNvSpPr txBox="1"/>
          <p:nvPr/>
        </p:nvSpPr>
        <p:spPr>
          <a:xfrm>
            <a:off x="733413" y="4476756"/>
            <a:ext cx="920752" cy="276999"/>
          </a:xfrm>
          <a:prstGeom prst="rect">
            <a:avLst/>
          </a:prstGeom>
          <a:noFill/>
        </p:spPr>
        <p:txBody>
          <a:bodyPr wrap="square" rtlCol="0">
            <a:spAutoFit/>
          </a:bodyPr>
          <a:lstStyle/>
          <a:p>
            <a:r>
              <a:rPr lang="de-DE" sz="1200" dirty="0" smtClean="0"/>
              <a:t>Ressourcen</a:t>
            </a:r>
            <a:endParaRPr lang="de-DE" sz="1200" dirty="0"/>
          </a:p>
        </p:txBody>
      </p:sp>
      <p:sp>
        <p:nvSpPr>
          <p:cNvPr id="12" name="Rounded Rectangle 11"/>
          <p:cNvSpPr/>
          <p:nvPr/>
        </p:nvSpPr>
        <p:spPr>
          <a:xfrm>
            <a:off x="6523579" y="2868099"/>
            <a:ext cx="1543052" cy="2222500"/>
          </a:xfrm>
          <a:prstGeom prst="roundRect">
            <a:avLst/>
          </a:prstGeom>
          <a:noFill/>
          <a:ln>
            <a:solidFill>
              <a:srgbClr val="000000"/>
            </a:solidFill>
          </a:ln>
        </p:spPr>
        <p:style>
          <a:lnRef idx="2">
            <a:schemeClr val="accent1"/>
          </a:lnRef>
          <a:fillRef idx="1">
            <a:schemeClr val="lt1"/>
          </a:fillRef>
          <a:effectRef idx="0">
            <a:schemeClr val="accent1"/>
          </a:effectRef>
          <a:fontRef idx="minor">
            <a:schemeClr val="dk1"/>
          </a:fontRef>
        </p:style>
        <p:txBody>
          <a:bodyPr rtlCol="0" anchor="t"/>
          <a:lstStyle/>
          <a:p>
            <a:pPr algn="ctr"/>
            <a:r>
              <a:rPr lang="de-DE" sz="1600" b="1" dirty="0" smtClean="0"/>
              <a:t>Kundenmarkt</a:t>
            </a:r>
            <a:endParaRPr lang="de-DE" sz="1600" b="1" dirty="0"/>
          </a:p>
        </p:txBody>
      </p:sp>
      <p:sp>
        <p:nvSpPr>
          <p:cNvPr id="13" name="TextBox 12"/>
          <p:cNvSpPr txBox="1"/>
          <p:nvPr/>
        </p:nvSpPr>
        <p:spPr>
          <a:xfrm>
            <a:off x="6771219" y="4615255"/>
            <a:ext cx="800106" cy="276999"/>
          </a:xfrm>
          <a:prstGeom prst="rect">
            <a:avLst/>
          </a:prstGeom>
          <a:noFill/>
        </p:spPr>
        <p:txBody>
          <a:bodyPr wrap="square" rtlCol="0">
            <a:spAutoFit/>
          </a:bodyPr>
          <a:lstStyle/>
          <a:p>
            <a:r>
              <a:rPr lang="de-DE" sz="1200" dirty="0" smtClean="0"/>
              <a:t>Produkt D</a:t>
            </a:r>
            <a:endParaRPr lang="de-DE" sz="1200" dirty="0"/>
          </a:p>
        </p:txBody>
      </p:sp>
      <p:sp>
        <p:nvSpPr>
          <p:cNvPr id="14" name="TextBox 13"/>
          <p:cNvSpPr txBox="1"/>
          <p:nvPr/>
        </p:nvSpPr>
        <p:spPr>
          <a:xfrm>
            <a:off x="7018872" y="4014816"/>
            <a:ext cx="800106" cy="276999"/>
          </a:xfrm>
          <a:prstGeom prst="rect">
            <a:avLst/>
          </a:prstGeom>
          <a:noFill/>
        </p:spPr>
        <p:txBody>
          <a:bodyPr wrap="square" rtlCol="0">
            <a:spAutoFit/>
          </a:bodyPr>
          <a:lstStyle/>
          <a:p>
            <a:r>
              <a:rPr lang="de-DE" sz="1200" dirty="0" smtClean="0"/>
              <a:t>Produkt E</a:t>
            </a:r>
            <a:endParaRPr lang="de-DE" sz="1200" dirty="0"/>
          </a:p>
        </p:txBody>
      </p:sp>
      <p:sp>
        <p:nvSpPr>
          <p:cNvPr id="15" name="TextBox 14"/>
          <p:cNvSpPr txBox="1"/>
          <p:nvPr/>
        </p:nvSpPr>
        <p:spPr>
          <a:xfrm>
            <a:off x="7266525" y="3501270"/>
            <a:ext cx="800106" cy="276999"/>
          </a:xfrm>
          <a:prstGeom prst="rect">
            <a:avLst/>
          </a:prstGeom>
          <a:noFill/>
        </p:spPr>
        <p:txBody>
          <a:bodyPr wrap="square" rtlCol="0">
            <a:spAutoFit/>
          </a:bodyPr>
          <a:lstStyle/>
          <a:p>
            <a:r>
              <a:rPr lang="de-DE" sz="1200" dirty="0" smtClean="0"/>
              <a:t>Produkt C</a:t>
            </a:r>
            <a:endParaRPr lang="de-DE" sz="1200" dirty="0"/>
          </a:p>
        </p:txBody>
      </p:sp>
      <p:sp>
        <p:nvSpPr>
          <p:cNvPr id="16" name="TextBox 15"/>
          <p:cNvSpPr txBox="1"/>
          <p:nvPr/>
        </p:nvSpPr>
        <p:spPr>
          <a:xfrm>
            <a:off x="7323672" y="4319616"/>
            <a:ext cx="800106" cy="276999"/>
          </a:xfrm>
          <a:prstGeom prst="rect">
            <a:avLst/>
          </a:prstGeom>
          <a:noFill/>
        </p:spPr>
        <p:txBody>
          <a:bodyPr wrap="square" rtlCol="0">
            <a:spAutoFit/>
          </a:bodyPr>
          <a:lstStyle/>
          <a:p>
            <a:r>
              <a:rPr lang="de-DE" sz="1200" dirty="0" smtClean="0"/>
              <a:t>Produkt F</a:t>
            </a:r>
            <a:endParaRPr lang="de-DE" sz="1200" dirty="0"/>
          </a:p>
        </p:txBody>
      </p:sp>
      <p:sp>
        <p:nvSpPr>
          <p:cNvPr id="17" name="TextBox 16"/>
          <p:cNvSpPr txBox="1"/>
          <p:nvPr/>
        </p:nvSpPr>
        <p:spPr>
          <a:xfrm>
            <a:off x="6618819" y="3224271"/>
            <a:ext cx="800106" cy="276999"/>
          </a:xfrm>
          <a:prstGeom prst="rect">
            <a:avLst/>
          </a:prstGeom>
          <a:noFill/>
        </p:spPr>
        <p:txBody>
          <a:bodyPr wrap="square" rtlCol="0">
            <a:spAutoFit/>
          </a:bodyPr>
          <a:lstStyle/>
          <a:p>
            <a:r>
              <a:rPr lang="de-DE" sz="1200" dirty="0" smtClean="0"/>
              <a:t>Produkt B</a:t>
            </a:r>
            <a:endParaRPr lang="de-DE" sz="1200" dirty="0"/>
          </a:p>
        </p:txBody>
      </p:sp>
      <p:sp>
        <p:nvSpPr>
          <p:cNvPr id="18" name="Rounded Rectangle 17"/>
          <p:cNvSpPr/>
          <p:nvPr/>
        </p:nvSpPr>
        <p:spPr>
          <a:xfrm>
            <a:off x="3310746" y="2868099"/>
            <a:ext cx="2213755" cy="2222499"/>
          </a:xfrm>
          <a:prstGeom prst="roundRect">
            <a:avLst/>
          </a:prstGeom>
          <a:noFill/>
          <a:ln>
            <a:solidFill>
              <a:srgbClr val="000000"/>
            </a:solidFill>
          </a:ln>
        </p:spPr>
        <p:style>
          <a:lnRef idx="2">
            <a:schemeClr val="accent1"/>
          </a:lnRef>
          <a:fillRef idx="1">
            <a:schemeClr val="lt1"/>
          </a:fillRef>
          <a:effectRef idx="0">
            <a:schemeClr val="accent1"/>
          </a:effectRef>
          <a:fontRef idx="minor">
            <a:schemeClr val="dk1"/>
          </a:fontRef>
        </p:style>
        <p:txBody>
          <a:bodyPr rtlCol="0" anchor="t"/>
          <a:lstStyle/>
          <a:p>
            <a:pPr algn="ctr"/>
            <a:r>
              <a:rPr lang="de-DE" sz="1600" b="1" dirty="0" smtClean="0"/>
              <a:t>Unternehmung</a:t>
            </a:r>
            <a:endParaRPr lang="de-DE" sz="1600" b="1" dirty="0"/>
          </a:p>
        </p:txBody>
      </p:sp>
      <p:sp>
        <p:nvSpPr>
          <p:cNvPr id="19" name="TextBox 18"/>
          <p:cNvSpPr txBox="1"/>
          <p:nvPr/>
        </p:nvSpPr>
        <p:spPr>
          <a:xfrm>
            <a:off x="3310746" y="3725354"/>
            <a:ext cx="2213755" cy="307777"/>
          </a:xfrm>
          <a:prstGeom prst="rect">
            <a:avLst/>
          </a:prstGeom>
          <a:noFill/>
        </p:spPr>
        <p:txBody>
          <a:bodyPr wrap="square" rtlCol="0">
            <a:spAutoFit/>
          </a:bodyPr>
          <a:lstStyle/>
          <a:p>
            <a:pPr algn="ctr"/>
            <a:r>
              <a:rPr lang="de-DE" sz="1400" b="1" dirty="0" smtClean="0"/>
              <a:t>Wertschöpfung</a:t>
            </a:r>
            <a:endParaRPr lang="de-DE" sz="1400" b="1" dirty="0"/>
          </a:p>
        </p:txBody>
      </p:sp>
      <p:sp>
        <p:nvSpPr>
          <p:cNvPr id="20" name="Curved Up Arrow 19"/>
          <p:cNvSpPr/>
          <p:nvPr/>
        </p:nvSpPr>
        <p:spPr>
          <a:xfrm>
            <a:off x="3672419" y="3969110"/>
            <a:ext cx="1566333" cy="529732"/>
          </a:xfrm>
          <a:prstGeom prst="curvedUpArrow">
            <a:avLst/>
          </a:prstGeom>
          <a:ln>
            <a:solidFill>
              <a:srgbClr val="0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solidFill>
                <a:schemeClr val="tx1"/>
              </a:solidFill>
            </a:endParaRPr>
          </a:p>
        </p:txBody>
      </p:sp>
      <p:sp>
        <p:nvSpPr>
          <p:cNvPr id="21" name="Curved Up Arrow 20"/>
          <p:cNvSpPr/>
          <p:nvPr/>
        </p:nvSpPr>
        <p:spPr>
          <a:xfrm rot="10800000">
            <a:off x="3598334" y="3301452"/>
            <a:ext cx="1576917" cy="529732"/>
          </a:xfrm>
          <a:prstGeom prst="curvedUpArrow">
            <a:avLst/>
          </a:prstGeom>
          <a:ln>
            <a:solidFill>
              <a:srgbClr val="0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solidFill>
                <a:schemeClr val="tx1"/>
              </a:solidFill>
            </a:endParaRPr>
          </a:p>
        </p:txBody>
      </p:sp>
      <p:sp>
        <p:nvSpPr>
          <p:cNvPr id="22" name="Pentagon 21"/>
          <p:cNvSpPr/>
          <p:nvPr/>
        </p:nvSpPr>
        <p:spPr>
          <a:xfrm>
            <a:off x="457201" y="2360082"/>
            <a:ext cx="2482958" cy="2942167"/>
          </a:xfrm>
          <a:prstGeom prst="homePlate">
            <a:avLst>
              <a:gd name="adj" fmla="val 30302"/>
            </a:avLst>
          </a:prstGeom>
          <a:noFill/>
          <a:ln>
            <a:solidFill>
              <a:srgbClr val="000000"/>
            </a:solidFill>
          </a:ln>
        </p:spPr>
        <p:style>
          <a:lnRef idx="2">
            <a:schemeClr val="accent1"/>
          </a:lnRef>
          <a:fillRef idx="1">
            <a:schemeClr val="lt1"/>
          </a:fillRef>
          <a:effectRef idx="0">
            <a:schemeClr val="accent1"/>
          </a:effectRef>
          <a:fontRef idx="minor">
            <a:schemeClr val="dk1"/>
          </a:fontRef>
        </p:style>
        <p:txBody>
          <a:bodyPr rtlCol="0" anchor="t"/>
          <a:lstStyle/>
          <a:p>
            <a:pPr algn="ctr"/>
            <a:r>
              <a:rPr lang="de-DE" dirty="0" smtClean="0"/>
              <a:t>Beschaffung</a:t>
            </a:r>
            <a:endParaRPr lang="de-DE" dirty="0"/>
          </a:p>
        </p:txBody>
      </p:sp>
      <p:sp>
        <p:nvSpPr>
          <p:cNvPr id="23" name="Chevron 22"/>
          <p:cNvSpPr/>
          <p:nvPr/>
        </p:nvSpPr>
        <p:spPr>
          <a:xfrm>
            <a:off x="2381250" y="2360082"/>
            <a:ext cx="3862917" cy="2942167"/>
          </a:xfrm>
          <a:prstGeom prst="chevron">
            <a:avLst>
              <a:gd name="adj" fmla="val 25758"/>
            </a:avLst>
          </a:prstGeom>
          <a:noFill/>
          <a:ln>
            <a:solidFill>
              <a:srgbClr val="000000"/>
            </a:solidFill>
          </a:ln>
        </p:spPr>
        <p:style>
          <a:lnRef idx="2">
            <a:schemeClr val="accent1"/>
          </a:lnRef>
          <a:fillRef idx="1">
            <a:schemeClr val="lt1"/>
          </a:fillRef>
          <a:effectRef idx="0">
            <a:schemeClr val="accent1"/>
          </a:effectRef>
          <a:fontRef idx="minor">
            <a:schemeClr val="dk1"/>
          </a:fontRef>
        </p:style>
        <p:txBody>
          <a:bodyPr rtlCol="0" anchor="t"/>
          <a:lstStyle/>
          <a:p>
            <a:pPr algn="ctr"/>
            <a:r>
              <a:rPr lang="de-DE" dirty="0" smtClean="0">
                <a:solidFill>
                  <a:schemeClr val="tx1"/>
                </a:solidFill>
              </a:rPr>
              <a:t>Produktion</a:t>
            </a:r>
            <a:endParaRPr lang="de-DE" dirty="0">
              <a:solidFill>
                <a:schemeClr val="tx1"/>
              </a:solidFill>
            </a:endParaRPr>
          </a:p>
        </p:txBody>
      </p:sp>
      <p:sp>
        <p:nvSpPr>
          <p:cNvPr id="24" name="Chevron 23"/>
          <p:cNvSpPr/>
          <p:nvPr/>
        </p:nvSpPr>
        <p:spPr>
          <a:xfrm>
            <a:off x="5683245" y="2360449"/>
            <a:ext cx="3153838" cy="2942167"/>
          </a:xfrm>
          <a:prstGeom prst="chevron">
            <a:avLst>
              <a:gd name="adj" fmla="val 25379"/>
            </a:avLst>
          </a:prstGeom>
          <a:noFill/>
          <a:ln>
            <a:solidFill>
              <a:srgbClr val="000000"/>
            </a:solidFill>
          </a:ln>
        </p:spPr>
        <p:style>
          <a:lnRef idx="2">
            <a:schemeClr val="accent1"/>
          </a:lnRef>
          <a:fillRef idx="1">
            <a:schemeClr val="lt1"/>
          </a:fillRef>
          <a:effectRef idx="0">
            <a:schemeClr val="accent1"/>
          </a:effectRef>
          <a:fontRef idx="minor">
            <a:schemeClr val="dk1"/>
          </a:fontRef>
        </p:style>
        <p:txBody>
          <a:bodyPr rtlCol="0" anchor="t"/>
          <a:lstStyle/>
          <a:p>
            <a:pPr algn="ctr"/>
            <a:r>
              <a:rPr lang="de-DE" dirty="0" smtClean="0">
                <a:solidFill>
                  <a:schemeClr val="tx1"/>
                </a:solidFill>
              </a:rPr>
              <a:t>Vertrieb</a:t>
            </a:r>
            <a:endParaRPr lang="de-DE" dirty="0">
              <a:solidFill>
                <a:schemeClr val="tx1"/>
              </a:solidFill>
            </a:endParaRPr>
          </a:p>
        </p:txBody>
      </p:sp>
      <p:sp>
        <p:nvSpPr>
          <p:cNvPr id="26" name="Rounded Rectangle 25"/>
          <p:cNvSpPr/>
          <p:nvPr/>
        </p:nvSpPr>
        <p:spPr>
          <a:xfrm>
            <a:off x="280132" y="2185224"/>
            <a:ext cx="3392287" cy="3287172"/>
          </a:xfrm>
          <a:prstGeom prst="roundRect">
            <a:avLst/>
          </a:prstGeom>
          <a:noFill/>
          <a:ln w="53975" cap="flat" cmpd="sng" algn="ctr">
            <a:solidFill>
              <a:schemeClr val="accent2"/>
            </a:solidFill>
            <a:prstDash val="solid"/>
            <a:round/>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
        <p:nvSpPr>
          <p:cNvPr id="25" name="Slide Number Placeholder 24"/>
          <p:cNvSpPr>
            <a:spLocks noGrp="1"/>
          </p:cNvSpPr>
          <p:nvPr>
            <p:ph type="sldNum" sz="quarter" idx="12"/>
          </p:nvPr>
        </p:nvSpPr>
        <p:spPr/>
        <p:txBody>
          <a:bodyPr/>
          <a:lstStyle/>
          <a:p>
            <a:fld id="{A3297A5F-47A3-A44F-B74D-96B988149BB2}" type="slidenum">
              <a:rPr lang="de-DE" smtClean="0"/>
              <a:pPr/>
              <a:t>5</a:t>
            </a:fld>
            <a:endParaRPr lang="de-DE"/>
          </a:p>
        </p:txBody>
      </p:sp>
      <p:sp>
        <p:nvSpPr>
          <p:cNvPr id="27" name="Footer Placeholder 3"/>
          <p:cNvSpPr>
            <a:spLocks noGrp="1"/>
          </p:cNvSpPr>
          <p:nvPr>
            <p:ph type="ftr" sz="quarter" idx="11"/>
          </p:nvPr>
        </p:nvSpPr>
        <p:spPr>
          <a:xfrm>
            <a:off x="685800" y="6356350"/>
            <a:ext cx="7772400" cy="365125"/>
          </a:xfrm>
        </p:spPr>
        <p:txBody>
          <a:bodyPr/>
          <a:lstStyle/>
          <a:p>
            <a:r>
              <a:rPr lang="en-US" smtClean="0"/>
              <a:t>Unternehmensanwendungen | Martin Lorenz | SS2015</a:t>
            </a:r>
            <a:endParaRPr lang="de-DE"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a:spLocks noGrp="1"/>
          </p:cNvSpPr>
          <p:nvPr>
            <p:ph type="title"/>
          </p:nvPr>
        </p:nvSpPr>
        <p:spPr>
          <a:xfrm>
            <a:off x="457200" y="274638"/>
            <a:ext cx="8229600" cy="1143000"/>
          </a:xfrm>
        </p:spPr>
        <p:txBody>
          <a:bodyPr>
            <a:normAutofit/>
          </a:bodyPr>
          <a:lstStyle/>
          <a:p>
            <a:pPr algn="l"/>
            <a:r>
              <a:rPr lang="de-DE" sz="3600" dirty="0" err="1" smtClean="0"/>
              <a:t>Procure-to-Pay</a:t>
            </a:r>
            <a:r>
              <a:rPr lang="de-DE" sz="3600" dirty="0" smtClean="0"/>
              <a:t> (Stock) - Beschreibung</a:t>
            </a:r>
            <a:endParaRPr lang="de-DE" sz="3600" dirty="0"/>
          </a:p>
        </p:txBody>
      </p:sp>
      <p:sp>
        <p:nvSpPr>
          <p:cNvPr id="30" name="TextBox 29"/>
          <p:cNvSpPr txBox="1"/>
          <p:nvPr/>
        </p:nvSpPr>
        <p:spPr>
          <a:xfrm>
            <a:off x="457200" y="1568879"/>
            <a:ext cx="8525724" cy="5116358"/>
          </a:xfrm>
          <a:prstGeom prst="rect">
            <a:avLst/>
          </a:prstGeom>
          <a:noFill/>
        </p:spPr>
        <p:txBody>
          <a:bodyPr wrap="square" rtlCol="0">
            <a:spAutoFit/>
          </a:bodyPr>
          <a:lstStyle/>
          <a:p>
            <a:pPr marL="268288" lvl="2" indent="0">
              <a:spcBef>
                <a:spcPts val="600"/>
              </a:spcBef>
              <a:spcAft>
                <a:spcPts val="300"/>
              </a:spcAft>
              <a:buNone/>
            </a:pPr>
            <a:r>
              <a:rPr lang="de-DE" dirty="0" smtClean="0"/>
              <a:t>Das </a:t>
            </a:r>
            <a:r>
              <a:rPr lang="de-DE" dirty="0" err="1" smtClean="0"/>
              <a:t>Procure-to-Pay</a:t>
            </a:r>
            <a:r>
              <a:rPr lang="de-DE" dirty="0" smtClean="0"/>
              <a:t> (Stock) Szenario deckt alle Aktivitäten hab, die zur Beschaffung von Ressourcen für die Herstellung von Produkten auf Halde nötig sind.</a:t>
            </a:r>
          </a:p>
          <a:p>
            <a:pPr marL="268288" lvl="2" indent="0">
              <a:spcBef>
                <a:spcPts val="600"/>
              </a:spcBef>
              <a:spcAft>
                <a:spcPts val="300"/>
              </a:spcAft>
              <a:buNone/>
            </a:pPr>
            <a:r>
              <a:rPr lang="de-DE" dirty="0" smtClean="0"/>
              <a:t>Der Prozess selbst wird manuell z.B. durch eine Kundenbestellung oder automatisch z.B. durch Material </a:t>
            </a:r>
            <a:r>
              <a:rPr lang="de-DE" dirty="0" err="1" smtClean="0"/>
              <a:t>Requirements</a:t>
            </a:r>
            <a:r>
              <a:rPr lang="de-DE" dirty="0" smtClean="0"/>
              <a:t> </a:t>
            </a:r>
            <a:r>
              <a:rPr lang="de-DE" dirty="0" err="1" smtClean="0"/>
              <a:t>Planning</a:t>
            </a:r>
            <a:r>
              <a:rPr lang="de-DE" dirty="0" smtClean="0"/>
              <a:t> (MRP) angestoßen. Ein Einkäufer </a:t>
            </a:r>
            <a:r>
              <a:rPr lang="de-DE" dirty="0" err="1" smtClean="0"/>
              <a:t>validiert</a:t>
            </a:r>
            <a:r>
              <a:rPr lang="de-DE" dirty="0" smtClean="0"/>
              <a:t> die Korrektheit der Beschaffungsanfrage und erzeugt, nach Prüfung aller Angebote, eine Bestellung beim Anbieter mit dem besten Angebot. Die Bestellung selbst muss nochmals durch einen Manager bestätigt werden.</a:t>
            </a:r>
            <a:br>
              <a:rPr lang="de-DE" dirty="0" smtClean="0"/>
            </a:br>
            <a:endParaRPr lang="de-DE" dirty="0" smtClean="0"/>
          </a:p>
          <a:p>
            <a:pPr marL="268288" lvl="2" indent="0">
              <a:spcBef>
                <a:spcPts val="600"/>
              </a:spcBef>
              <a:spcAft>
                <a:spcPts val="300"/>
              </a:spcAft>
              <a:buNone/>
            </a:pPr>
            <a:r>
              <a:rPr lang="en-US" sz="1600" b="1" dirty="0" smtClean="0"/>
              <a:t>Key process flows covered</a:t>
            </a:r>
          </a:p>
          <a:p>
            <a:pPr marL="268288" lvl="2" indent="0">
              <a:lnSpc>
                <a:spcPts val="1060"/>
              </a:lnSpc>
              <a:spcBef>
                <a:spcPts val="600"/>
              </a:spcBef>
              <a:spcAft>
                <a:spcPts val="300"/>
              </a:spcAft>
              <a:buFont typeface="Arial"/>
              <a:buChar char="•"/>
            </a:pPr>
            <a:r>
              <a:rPr lang="en-US" sz="1400" dirty="0" smtClean="0"/>
              <a:t> Display and assign purchase requisitions  </a:t>
            </a:r>
          </a:p>
          <a:p>
            <a:pPr marL="268288" lvl="2" indent="0">
              <a:lnSpc>
                <a:spcPts val="1060"/>
              </a:lnSpc>
              <a:spcBef>
                <a:spcPts val="600"/>
              </a:spcBef>
              <a:spcAft>
                <a:spcPts val="300"/>
              </a:spcAft>
              <a:buFont typeface="Arial"/>
              <a:buChar char="•"/>
            </a:pPr>
            <a:r>
              <a:rPr lang="en-US" sz="1400" dirty="0" smtClean="0"/>
              <a:t> Convert assigned requisitions to purchase orders / Create purchase order manually</a:t>
            </a:r>
          </a:p>
          <a:p>
            <a:pPr marL="268288" lvl="2" indent="0">
              <a:lnSpc>
                <a:spcPts val="1060"/>
              </a:lnSpc>
              <a:spcBef>
                <a:spcPts val="600"/>
              </a:spcBef>
              <a:spcAft>
                <a:spcPts val="300"/>
              </a:spcAft>
              <a:buFont typeface="Arial"/>
              <a:buChar char="•"/>
            </a:pPr>
            <a:r>
              <a:rPr lang="en-US" sz="1400" dirty="0" smtClean="0"/>
              <a:t> Change purchase order</a:t>
            </a:r>
          </a:p>
          <a:p>
            <a:pPr marL="268288" lvl="2" indent="0">
              <a:lnSpc>
                <a:spcPts val="1060"/>
              </a:lnSpc>
              <a:spcBef>
                <a:spcPts val="600"/>
              </a:spcBef>
              <a:spcAft>
                <a:spcPts val="300"/>
              </a:spcAft>
              <a:buFont typeface="Arial"/>
              <a:buChar char="•"/>
            </a:pPr>
            <a:r>
              <a:rPr lang="en-US" sz="1400" dirty="0" smtClean="0"/>
              <a:t> Approve purchase order</a:t>
            </a:r>
          </a:p>
          <a:p>
            <a:pPr marL="268288" lvl="2" indent="0">
              <a:lnSpc>
                <a:spcPts val="1060"/>
              </a:lnSpc>
              <a:spcBef>
                <a:spcPts val="600"/>
              </a:spcBef>
              <a:spcAft>
                <a:spcPts val="300"/>
              </a:spcAft>
              <a:buFont typeface="Arial"/>
              <a:buChar char="•"/>
            </a:pPr>
            <a:r>
              <a:rPr lang="en-US" sz="1400" dirty="0" smtClean="0"/>
              <a:t> Print purchase order</a:t>
            </a:r>
          </a:p>
          <a:p>
            <a:pPr marL="268288" lvl="2" indent="0">
              <a:lnSpc>
                <a:spcPts val="1060"/>
              </a:lnSpc>
              <a:spcBef>
                <a:spcPts val="600"/>
              </a:spcBef>
              <a:spcAft>
                <a:spcPts val="300"/>
              </a:spcAft>
              <a:buFont typeface="Arial"/>
              <a:buChar char="•"/>
            </a:pPr>
            <a:r>
              <a:rPr lang="en-US" sz="1400" dirty="0" smtClean="0"/>
              <a:t> Receive goods from vendor</a:t>
            </a:r>
          </a:p>
          <a:p>
            <a:pPr marL="268288" lvl="2" indent="0">
              <a:lnSpc>
                <a:spcPts val="1060"/>
              </a:lnSpc>
              <a:spcBef>
                <a:spcPts val="600"/>
              </a:spcBef>
              <a:spcAft>
                <a:spcPts val="300"/>
              </a:spcAft>
              <a:buFont typeface="Arial"/>
              <a:buChar char="•"/>
            </a:pPr>
            <a:r>
              <a:rPr lang="en-US" sz="1400" dirty="0" smtClean="0"/>
              <a:t> Invoice receipt by line item</a:t>
            </a:r>
          </a:p>
          <a:p>
            <a:pPr marL="268288" lvl="2" indent="0">
              <a:lnSpc>
                <a:spcPts val="1060"/>
              </a:lnSpc>
              <a:spcBef>
                <a:spcPts val="600"/>
              </a:spcBef>
              <a:spcAft>
                <a:spcPts val="300"/>
              </a:spcAft>
              <a:buFont typeface="Arial"/>
              <a:buChar char="•"/>
            </a:pPr>
            <a:r>
              <a:rPr lang="en-US" sz="1400" dirty="0" smtClean="0"/>
              <a:t> Outgoing payment </a:t>
            </a:r>
          </a:p>
          <a:p>
            <a:pPr marL="268288" lvl="2" indent="0">
              <a:lnSpc>
                <a:spcPts val="1460"/>
              </a:lnSpc>
              <a:spcBef>
                <a:spcPts val="600"/>
              </a:spcBef>
              <a:spcAft>
                <a:spcPts val="300"/>
              </a:spcAft>
              <a:buNone/>
            </a:pPr>
            <a:endParaRPr lang="de-DE" dirty="0" smtClean="0"/>
          </a:p>
        </p:txBody>
      </p:sp>
      <p:sp>
        <p:nvSpPr>
          <p:cNvPr id="4" name="Slide Number Placeholder 3"/>
          <p:cNvSpPr>
            <a:spLocks noGrp="1"/>
          </p:cNvSpPr>
          <p:nvPr>
            <p:ph type="sldNum" sz="quarter" idx="12"/>
          </p:nvPr>
        </p:nvSpPr>
        <p:spPr/>
        <p:txBody>
          <a:bodyPr/>
          <a:lstStyle/>
          <a:p>
            <a:fld id="{A3297A5F-47A3-A44F-B74D-96B988149BB2}" type="slidenum">
              <a:rPr lang="de-DE" smtClean="0"/>
              <a:pPr/>
              <a:t>6</a:t>
            </a:fld>
            <a:endParaRPr lang="de-DE"/>
          </a:p>
        </p:txBody>
      </p:sp>
      <p:sp>
        <p:nvSpPr>
          <p:cNvPr id="5" name="Footer Placeholder 3"/>
          <p:cNvSpPr>
            <a:spLocks noGrp="1"/>
          </p:cNvSpPr>
          <p:nvPr>
            <p:ph type="ftr" sz="quarter" idx="11"/>
          </p:nvPr>
        </p:nvSpPr>
        <p:spPr>
          <a:xfrm>
            <a:off x="685800" y="6356350"/>
            <a:ext cx="7772400" cy="365125"/>
          </a:xfrm>
        </p:spPr>
        <p:txBody>
          <a:bodyPr/>
          <a:lstStyle/>
          <a:p>
            <a:r>
              <a:rPr lang="en-US" smtClean="0"/>
              <a:t>Unternehmensanwendungen | Martin Lorenz | SS2015</a:t>
            </a:r>
            <a:endParaRPr lang="de-DE"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pPr algn="l"/>
            <a:r>
              <a:rPr lang="de-DE" sz="3600" dirty="0" err="1" smtClean="0"/>
              <a:t>Procure-to-Pay</a:t>
            </a:r>
            <a:r>
              <a:rPr lang="de-DE" sz="3600" dirty="0" smtClean="0"/>
              <a:t> (Stock) - </a:t>
            </a:r>
            <a:r>
              <a:rPr lang="de-DE" sz="3600" dirty="0" err="1" smtClean="0"/>
              <a:t>Workflow</a:t>
            </a:r>
            <a:endParaRPr lang="de-DE" sz="3600" dirty="0"/>
          </a:p>
        </p:txBody>
      </p:sp>
      <p:pic>
        <p:nvPicPr>
          <p:cNvPr id="98" name="Picture 8" descr="130_EN_US"/>
          <p:cNvPicPr>
            <a:picLocks noGrp="1" noChangeAspect="1" noChangeArrowheads="1"/>
          </p:cNvPicPr>
          <p:nvPr>
            <p:ph idx="1"/>
          </p:nvPr>
        </p:nvPicPr>
        <p:blipFill>
          <a:blip r:embed="rId2"/>
          <a:srcRect t="9182" r="23638"/>
          <a:stretch>
            <a:fillRect/>
          </a:stretch>
        </p:blipFill>
        <p:spPr bwMode="auto">
          <a:xfrm>
            <a:off x="927262" y="1189550"/>
            <a:ext cx="7205936" cy="5490737"/>
          </a:xfrm>
          <a:noFill/>
          <a:ln>
            <a:noFill/>
          </a:ln>
        </p:spPr>
      </p:pic>
      <p:sp>
        <p:nvSpPr>
          <p:cNvPr id="5" name="Slide Number Placeholder 4"/>
          <p:cNvSpPr>
            <a:spLocks noGrp="1"/>
          </p:cNvSpPr>
          <p:nvPr>
            <p:ph type="sldNum" sz="quarter" idx="12"/>
          </p:nvPr>
        </p:nvSpPr>
        <p:spPr/>
        <p:txBody>
          <a:bodyPr/>
          <a:lstStyle/>
          <a:p>
            <a:fld id="{A3297A5F-47A3-A44F-B74D-96B988149BB2}" type="slidenum">
              <a:rPr lang="de-DE" smtClean="0"/>
              <a:pPr/>
              <a:t>7</a:t>
            </a:fld>
            <a:endParaRPr lang="de-DE"/>
          </a:p>
        </p:txBody>
      </p:sp>
      <p:sp>
        <p:nvSpPr>
          <p:cNvPr id="2" name="Fußzeilenplatzhalter 1"/>
          <p:cNvSpPr>
            <a:spLocks noGrp="1"/>
          </p:cNvSpPr>
          <p:nvPr>
            <p:ph type="ftr" sz="quarter" idx="11"/>
          </p:nvPr>
        </p:nvSpPr>
        <p:spPr/>
        <p:txBody>
          <a:bodyPr/>
          <a:lstStyle/>
          <a:p>
            <a:r>
              <a:rPr lang="de-DE" smtClean="0"/>
              <a:t>Unternehmensanwendungen | Martin Lorenz | SS2015</a:t>
            </a:r>
            <a:endParaRPr lang="de-DE"/>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de-DE" sz="3600" dirty="0" err="1" smtClean="0"/>
              <a:t>Make-to-Stock</a:t>
            </a:r>
            <a:r>
              <a:rPr lang="de-DE" sz="3600" dirty="0" smtClean="0"/>
              <a:t> </a:t>
            </a:r>
            <a:r>
              <a:rPr lang="de-DE" sz="3600" dirty="0" err="1" smtClean="0"/>
              <a:t>Production</a:t>
            </a:r>
            <a:r>
              <a:rPr lang="de-DE" sz="3600" dirty="0" smtClean="0"/>
              <a:t> - Einordnung</a:t>
            </a:r>
            <a:endParaRPr lang="de-DE" sz="3600" dirty="0"/>
          </a:p>
        </p:txBody>
      </p:sp>
      <p:pic>
        <p:nvPicPr>
          <p:cNvPr id="4" name="Picture 3"/>
          <p:cNvPicPr>
            <a:picLocks noChangeAspect="1"/>
          </p:cNvPicPr>
          <p:nvPr/>
        </p:nvPicPr>
        <p:blipFill>
          <a:blip r:embed="rId2">
            <a:alphaModFix amt="10000"/>
          </a:blip>
          <a:stretch>
            <a:fillRect/>
          </a:stretch>
        </p:blipFill>
        <p:spPr>
          <a:xfrm>
            <a:off x="3441664" y="3037417"/>
            <a:ext cx="1966424" cy="1682747"/>
          </a:xfrm>
          <a:prstGeom prst="rect">
            <a:avLst/>
          </a:prstGeom>
        </p:spPr>
      </p:pic>
      <p:sp>
        <p:nvSpPr>
          <p:cNvPr id="5" name="TextBox 4"/>
          <p:cNvSpPr txBox="1"/>
          <p:nvPr/>
        </p:nvSpPr>
        <p:spPr>
          <a:xfrm>
            <a:off x="793742" y="3224271"/>
            <a:ext cx="920752" cy="276999"/>
          </a:xfrm>
          <a:prstGeom prst="rect">
            <a:avLst/>
          </a:prstGeom>
          <a:noFill/>
        </p:spPr>
        <p:txBody>
          <a:bodyPr wrap="square" rtlCol="0">
            <a:spAutoFit/>
          </a:bodyPr>
          <a:lstStyle/>
          <a:p>
            <a:r>
              <a:rPr lang="de-DE" sz="1200" dirty="0" smtClean="0"/>
              <a:t>Ressourcen</a:t>
            </a:r>
            <a:endParaRPr lang="de-DE" sz="1200" dirty="0"/>
          </a:p>
        </p:txBody>
      </p:sp>
      <p:sp>
        <p:nvSpPr>
          <p:cNvPr id="6" name="TextBox 5"/>
          <p:cNvSpPr txBox="1"/>
          <p:nvPr/>
        </p:nvSpPr>
        <p:spPr>
          <a:xfrm>
            <a:off x="6714072" y="3710016"/>
            <a:ext cx="800106" cy="276999"/>
          </a:xfrm>
          <a:prstGeom prst="rect">
            <a:avLst/>
          </a:prstGeom>
          <a:noFill/>
        </p:spPr>
        <p:txBody>
          <a:bodyPr wrap="square" rtlCol="0">
            <a:spAutoFit/>
          </a:bodyPr>
          <a:lstStyle/>
          <a:p>
            <a:r>
              <a:rPr lang="de-DE" sz="1200" dirty="0" smtClean="0"/>
              <a:t>Produkt A</a:t>
            </a:r>
            <a:endParaRPr lang="de-DE" sz="1200" dirty="0"/>
          </a:p>
        </p:txBody>
      </p:sp>
      <p:sp>
        <p:nvSpPr>
          <p:cNvPr id="7" name="Rounded Rectangle 6"/>
          <p:cNvSpPr/>
          <p:nvPr/>
        </p:nvSpPr>
        <p:spPr>
          <a:xfrm>
            <a:off x="620617" y="2868099"/>
            <a:ext cx="1744139" cy="2222500"/>
          </a:xfrm>
          <a:prstGeom prst="roundRect">
            <a:avLst/>
          </a:prstGeom>
          <a:noFill/>
          <a:ln>
            <a:solidFill>
              <a:srgbClr val="000000"/>
            </a:solidFill>
          </a:ln>
        </p:spPr>
        <p:style>
          <a:lnRef idx="2">
            <a:schemeClr val="accent1"/>
          </a:lnRef>
          <a:fillRef idx="1">
            <a:schemeClr val="lt1"/>
          </a:fillRef>
          <a:effectRef idx="0">
            <a:schemeClr val="accent1"/>
          </a:effectRef>
          <a:fontRef idx="minor">
            <a:schemeClr val="dk1"/>
          </a:fontRef>
        </p:style>
        <p:txBody>
          <a:bodyPr rtlCol="0" anchor="t"/>
          <a:lstStyle/>
          <a:p>
            <a:pPr algn="ctr"/>
            <a:r>
              <a:rPr lang="de-DE" sz="1600" b="1" dirty="0" smtClean="0"/>
              <a:t>Zulieferermarkt</a:t>
            </a:r>
            <a:endParaRPr lang="de-DE" sz="1600" b="1" dirty="0"/>
          </a:p>
        </p:txBody>
      </p:sp>
      <p:sp>
        <p:nvSpPr>
          <p:cNvPr id="8" name="TextBox 7"/>
          <p:cNvSpPr txBox="1"/>
          <p:nvPr/>
        </p:nvSpPr>
        <p:spPr>
          <a:xfrm>
            <a:off x="1073138" y="3598914"/>
            <a:ext cx="920752" cy="276999"/>
          </a:xfrm>
          <a:prstGeom prst="rect">
            <a:avLst/>
          </a:prstGeom>
          <a:noFill/>
        </p:spPr>
        <p:txBody>
          <a:bodyPr wrap="square" rtlCol="0">
            <a:spAutoFit/>
          </a:bodyPr>
          <a:lstStyle/>
          <a:p>
            <a:r>
              <a:rPr lang="de-DE" sz="1200" dirty="0" smtClean="0"/>
              <a:t>Ressourcen</a:t>
            </a:r>
            <a:endParaRPr lang="de-DE" sz="1200" dirty="0"/>
          </a:p>
        </p:txBody>
      </p:sp>
      <p:sp>
        <p:nvSpPr>
          <p:cNvPr id="9" name="TextBox 8"/>
          <p:cNvSpPr txBox="1"/>
          <p:nvPr/>
        </p:nvSpPr>
        <p:spPr>
          <a:xfrm>
            <a:off x="1406518" y="4179511"/>
            <a:ext cx="920752" cy="276999"/>
          </a:xfrm>
          <a:prstGeom prst="rect">
            <a:avLst/>
          </a:prstGeom>
          <a:noFill/>
        </p:spPr>
        <p:txBody>
          <a:bodyPr wrap="square" rtlCol="0">
            <a:spAutoFit/>
          </a:bodyPr>
          <a:lstStyle/>
          <a:p>
            <a:r>
              <a:rPr lang="de-DE" sz="1200" dirty="0" smtClean="0"/>
              <a:t>Ressourcen</a:t>
            </a:r>
            <a:endParaRPr lang="de-DE" sz="1200" dirty="0"/>
          </a:p>
        </p:txBody>
      </p:sp>
      <p:sp>
        <p:nvSpPr>
          <p:cNvPr id="10" name="TextBox 9"/>
          <p:cNvSpPr txBox="1"/>
          <p:nvPr/>
        </p:nvSpPr>
        <p:spPr>
          <a:xfrm>
            <a:off x="730244" y="3898516"/>
            <a:ext cx="920752" cy="276999"/>
          </a:xfrm>
          <a:prstGeom prst="rect">
            <a:avLst/>
          </a:prstGeom>
          <a:noFill/>
        </p:spPr>
        <p:txBody>
          <a:bodyPr wrap="square" rtlCol="0">
            <a:spAutoFit/>
          </a:bodyPr>
          <a:lstStyle/>
          <a:p>
            <a:r>
              <a:rPr lang="de-DE" sz="1200" dirty="0" smtClean="0"/>
              <a:t>Ressourcen</a:t>
            </a:r>
            <a:endParaRPr lang="de-DE" sz="1200" dirty="0"/>
          </a:p>
        </p:txBody>
      </p:sp>
      <p:sp>
        <p:nvSpPr>
          <p:cNvPr id="11" name="TextBox 10"/>
          <p:cNvSpPr txBox="1"/>
          <p:nvPr/>
        </p:nvSpPr>
        <p:spPr>
          <a:xfrm>
            <a:off x="733413" y="4476756"/>
            <a:ext cx="920752" cy="276999"/>
          </a:xfrm>
          <a:prstGeom prst="rect">
            <a:avLst/>
          </a:prstGeom>
          <a:noFill/>
        </p:spPr>
        <p:txBody>
          <a:bodyPr wrap="square" rtlCol="0">
            <a:spAutoFit/>
          </a:bodyPr>
          <a:lstStyle/>
          <a:p>
            <a:r>
              <a:rPr lang="de-DE" sz="1200" dirty="0" smtClean="0"/>
              <a:t>Ressourcen</a:t>
            </a:r>
            <a:endParaRPr lang="de-DE" sz="1200" dirty="0"/>
          </a:p>
        </p:txBody>
      </p:sp>
      <p:sp>
        <p:nvSpPr>
          <p:cNvPr id="12" name="Rounded Rectangle 11"/>
          <p:cNvSpPr/>
          <p:nvPr/>
        </p:nvSpPr>
        <p:spPr>
          <a:xfrm>
            <a:off x="6523579" y="2868099"/>
            <a:ext cx="1543052" cy="2222500"/>
          </a:xfrm>
          <a:prstGeom prst="roundRect">
            <a:avLst/>
          </a:prstGeom>
          <a:noFill/>
          <a:ln>
            <a:solidFill>
              <a:srgbClr val="000000"/>
            </a:solidFill>
          </a:ln>
        </p:spPr>
        <p:style>
          <a:lnRef idx="2">
            <a:schemeClr val="accent1"/>
          </a:lnRef>
          <a:fillRef idx="1">
            <a:schemeClr val="lt1"/>
          </a:fillRef>
          <a:effectRef idx="0">
            <a:schemeClr val="accent1"/>
          </a:effectRef>
          <a:fontRef idx="minor">
            <a:schemeClr val="dk1"/>
          </a:fontRef>
        </p:style>
        <p:txBody>
          <a:bodyPr rtlCol="0" anchor="t"/>
          <a:lstStyle/>
          <a:p>
            <a:pPr algn="ctr"/>
            <a:r>
              <a:rPr lang="de-DE" sz="1600" b="1" dirty="0" smtClean="0"/>
              <a:t>Kundenmarkt</a:t>
            </a:r>
            <a:endParaRPr lang="de-DE" sz="1600" b="1" dirty="0"/>
          </a:p>
        </p:txBody>
      </p:sp>
      <p:sp>
        <p:nvSpPr>
          <p:cNvPr id="13" name="TextBox 12"/>
          <p:cNvSpPr txBox="1"/>
          <p:nvPr/>
        </p:nvSpPr>
        <p:spPr>
          <a:xfrm>
            <a:off x="6771219" y="4615255"/>
            <a:ext cx="800106" cy="276999"/>
          </a:xfrm>
          <a:prstGeom prst="rect">
            <a:avLst/>
          </a:prstGeom>
          <a:noFill/>
        </p:spPr>
        <p:txBody>
          <a:bodyPr wrap="square" rtlCol="0">
            <a:spAutoFit/>
          </a:bodyPr>
          <a:lstStyle/>
          <a:p>
            <a:r>
              <a:rPr lang="de-DE" sz="1200" dirty="0" smtClean="0"/>
              <a:t>Produkt D</a:t>
            </a:r>
            <a:endParaRPr lang="de-DE" sz="1200" dirty="0"/>
          </a:p>
        </p:txBody>
      </p:sp>
      <p:sp>
        <p:nvSpPr>
          <p:cNvPr id="14" name="TextBox 13"/>
          <p:cNvSpPr txBox="1"/>
          <p:nvPr/>
        </p:nvSpPr>
        <p:spPr>
          <a:xfrm>
            <a:off x="7018872" y="4014816"/>
            <a:ext cx="800106" cy="276999"/>
          </a:xfrm>
          <a:prstGeom prst="rect">
            <a:avLst/>
          </a:prstGeom>
          <a:noFill/>
        </p:spPr>
        <p:txBody>
          <a:bodyPr wrap="square" rtlCol="0">
            <a:spAutoFit/>
          </a:bodyPr>
          <a:lstStyle/>
          <a:p>
            <a:r>
              <a:rPr lang="de-DE" sz="1200" dirty="0" smtClean="0"/>
              <a:t>Produkt E</a:t>
            </a:r>
            <a:endParaRPr lang="de-DE" sz="1200" dirty="0"/>
          </a:p>
        </p:txBody>
      </p:sp>
      <p:sp>
        <p:nvSpPr>
          <p:cNvPr id="15" name="TextBox 14"/>
          <p:cNvSpPr txBox="1"/>
          <p:nvPr/>
        </p:nvSpPr>
        <p:spPr>
          <a:xfrm>
            <a:off x="7266525" y="3501270"/>
            <a:ext cx="800106" cy="276999"/>
          </a:xfrm>
          <a:prstGeom prst="rect">
            <a:avLst/>
          </a:prstGeom>
          <a:noFill/>
        </p:spPr>
        <p:txBody>
          <a:bodyPr wrap="square" rtlCol="0">
            <a:spAutoFit/>
          </a:bodyPr>
          <a:lstStyle/>
          <a:p>
            <a:r>
              <a:rPr lang="de-DE" sz="1200" dirty="0" smtClean="0"/>
              <a:t>Produkt C</a:t>
            </a:r>
            <a:endParaRPr lang="de-DE" sz="1200" dirty="0"/>
          </a:p>
        </p:txBody>
      </p:sp>
      <p:sp>
        <p:nvSpPr>
          <p:cNvPr id="16" name="TextBox 15"/>
          <p:cNvSpPr txBox="1"/>
          <p:nvPr/>
        </p:nvSpPr>
        <p:spPr>
          <a:xfrm>
            <a:off x="7323672" y="4319616"/>
            <a:ext cx="800106" cy="276999"/>
          </a:xfrm>
          <a:prstGeom prst="rect">
            <a:avLst/>
          </a:prstGeom>
          <a:noFill/>
        </p:spPr>
        <p:txBody>
          <a:bodyPr wrap="square" rtlCol="0">
            <a:spAutoFit/>
          </a:bodyPr>
          <a:lstStyle/>
          <a:p>
            <a:r>
              <a:rPr lang="de-DE" sz="1200" dirty="0" smtClean="0"/>
              <a:t>Produkt F</a:t>
            </a:r>
            <a:endParaRPr lang="de-DE" sz="1200" dirty="0"/>
          </a:p>
        </p:txBody>
      </p:sp>
      <p:sp>
        <p:nvSpPr>
          <p:cNvPr id="17" name="TextBox 16"/>
          <p:cNvSpPr txBox="1"/>
          <p:nvPr/>
        </p:nvSpPr>
        <p:spPr>
          <a:xfrm>
            <a:off x="6618819" y="3224271"/>
            <a:ext cx="800106" cy="276999"/>
          </a:xfrm>
          <a:prstGeom prst="rect">
            <a:avLst/>
          </a:prstGeom>
          <a:noFill/>
        </p:spPr>
        <p:txBody>
          <a:bodyPr wrap="square" rtlCol="0">
            <a:spAutoFit/>
          </a:bodyPr>
          <a:lstStyle/>
          <a:p>
            <a:r>
              <a:rPr lang="de-DE" sz="1200" dirty="0" smtClean="0"/>
              <a:t>Produkt B</a:t>
            </a:r>
            <a:endParaRPr lang="de-DE" sz="1200" dirty="0"/>
          </a:p>
        </p:txBody>
      </p:sp>
      <p:sp>
        <p:nvSpPr>
          <p:cNvPr id="18" name="Rounded Rectangle 17"/>
          <p:cNvSpPr/>
          <p:nvPr/>
        </p:nvSpPr>
        <p:spPr>
          <a:xfrm>
            <a:off x="3310746" y="2868099"/>
            <a:ext cx="2213755" cy="2222499"/>
          </a:xfrm>
          <a:prstGeom prst="roundRect">
            <a:avLst/>
          </a:prstGeom>
          <a:noFill/>
          <a:ln>
            <a:solidFill>
              <a:srgbClr val="000000"/>
            </a:solidFill>
          </a:ln>
        </p:spPr>
        <p:style>
          <a:lnRef idx="2">
            <a:schemeClr val="accent1"/>
          </a:lnRef>
          <a:fillRef idx="1">
            <a:schemeClr val="lt1"/>
          </a:fillRef>
          <a:effectRef idx="0">
            <a:schemeClr val="accent1"/>
          </a:effectRef>
          <a:fontRef idx="minor">
            <a:schemeClr val="dk1"/>
          </a:fontRef>
        </p:style>
        <p:txBody>
          <a:bodyPr rtlCol="0" anchor="t"/>
          <a:lstStyle/>
          <a:p>
            <a:pPr algn="ctr"/>
            <a:r>
              <a:rPr lang="de-DE" sz="1600" b="1" dirty="0" smtClean="0"/>
              <a:t>Unternehmung</a:t>
            </a:r>
            <a:endParaRPr lang="de-DE" sz="1600" b="1" dirty="0"/>
          </a:p>
        </p:txBody>
      </p:sp>
      <p:sp>
        <p:nvSpPr>
          <p:cNvPr id="19" name="TextBox 18"/>
          <p:cNvSpPr txBox="1"/>
          <p:nvPr/>
        </p:nvSpPr>
        <p:spPr>
          <a:xfrm>
            <a:off x="3310746" y="3725354"/>
            <a:ext cx="2213755" cy="307777"/>
          </a:xfrm>
          <a:prstGeom prst="rect">
            <a:avLst/>
          </a:prstGeom>
          <a:noFill/>
        </p:spPr>
        <p:txBody>
          <a:bodyPr wrap="square" rtlCol="0">
            <a:spAutoFit/>
          </a:bodyPr>
          <a:lstStyle/>
          <a:p>
            <a:pPr algn="ctr"/>
            <a:r>
              <a:rPr lang="de-DE" sz="1400" b="1" dirty="0" smtClean="0"/>
              <a:t>Wertschöpfung</a:t>
            </a:r>
            <a:endParaRPr lang="de-DE" sz="1400" b="1" dirty="0"/>
          </a:p>
        </p:txBody>
      </p:sp>
      <p:sp>
        <p:nvSpPr>
          <p:cNvPr id="20" name="Curved Up Arrow 19"/>
          <p:cNvSpPr/>
          <p:nvPr/>
        </p:nvSpPr>
        <p:spPr>
          <a:xfrm>
            <a:off x="3672419" y="3969110"/>
            <a:ext cx="1566333" cy="529732"/>
          </a:xfrm>
          <a:prstGeom prst="curvedUpArrow">
            <a:avLst/>
          </a:prstGeom>
          <a:ln>
            <a:solidFill>
              <a:srgbClr val="0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solidFill>
                <a:schemeClr val="tx1"/>
              </a:solidFill>
            </a:endParaRPr>
          </a:p>
        </p:txBody>
      </p:sp>
      <p:sp>
        <p:nvSpPr>
          <p:cNvPr id="21" name="Curved Up Arrow 20"/>
          <p:cNvSpPr/>
          <p:nvPr/>
        </p:nvSpPr>
        <p:spPr>
          <a:xfrm rot="10800000">
            <a:off x="3598334" y="3301452"/>
            <a:ext cx="1576917" cy="529732"/>
          </a:xfrm>
          <a:prstGeom prst="curvedUpArrow">
            <a:avLst/>
          </a:prstGeom>
          <a:ln>
            <a:solidFill>
              <a:srgbClr val="0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solidFill>
                <a:schemeClr val="tx1"/>
              </a:solidFill>
            </a:endParaRPr>
          </a:p>
        </p:txBody>
      </p:sp>
      <p:sp>
        <p:nvSpPr>
          <p:cNvPr id="22" name="Pentagon 21"/>
          <p:cNvSpPr/>
          <p:nvPr/>
        </p:nvSpPr>
        <p:spPr>
          <a:xfrm>
            <a:off x="457201" y="2360082"/>
            <a:ext cx="2482958" cy="2942167"/>
          </a:xfrm>
          <a:prstGeom prst="homePlate">
            <a:avLst>
              <a:gd name="adj" fmla="val 30302"/>
            </a:avLst>
          </a:prstGeom>
          <a:noFill/>
          <a:ln>
            <a:solidFill>
              <a:srgbClr val="000000"/>
            </a:solidFill>
          </a:ln>
        </p:spPr>
        <p:style>
          <a:lnRef idx="2">
            <a:schemeClr val="accent1"/>
          </a:lnRef>
          <a:fillRef idx="1">
            <a:schemeClr val="lt1"/>
          </a:fillRef>
          <a:effectRef idx="0">
            <a:schemeClr val="accent1"/>
          </a:effectRef>
          <a:fontRef idx="minor">
            <a:schemeClr val="dk1"/>
          </a:fontRef>
        </p:style>
        <p:txBody>
          <a:bodyPr rtlCol="0" anchor="t"/>
          <a:lstStyle/>
          <a:p>
            <a:pPr algn="ctr"/>
            <a:r>
              <a:rPr lang="de-DE" dirty="0" smtClean="0"/>
              <a:t>Beschaffung</a:t>
            </a:r>
            <a:endParaRPr lang="de-DE" dirty="0"/>
          </a:p>
        </p:txBody>
      </p:sp>
      <p:sp>
        <p:nvSpPr>
          <p:cNvPr id="23" name="Chevron 22"/>
          <p:cNvSpPr/>
          <p:nvPr/>
        </p:nvSpPr>
        <p:spPr>
          <a:xfrm>
            <a:off x="2381250" y="2360082"/>
            <a:ext cx="3862917" cy="2942167"/>
          </a:xfrm>
          <a:prstGeom prst="chevron">
            <a:avLst>
              <a:gd name="adj" fmla="val 25758"/>
            </a:avLst>
          </a:prstGeom>
          <a:noFill/>
          <a:ln>
            <a:solidFill>
              <a:srgbClr val="000000"/>
            </a:solidFill>
          </a:ln>
        </p:spPr>
        <p:style>
          <a:lnRef idx="2">
            <a:schemeClr val="accent1"/>
          </a:lnRef>
          <a:fillRef idx="1">
            <a:schemeClr val="lt1"/>
          </a:fillRef>
          <a:effectRef idx="0">
            <a:schemeClr val="accent1"/>
          </a:effectRef>
          <a:fontRef idx="minor">
            <a:schemeClr val="dk1"/>
          </a:fontRef>
        </p:style>
        <p:txBody>
          <a:bodyPr rtlCol="0" anchor="t"/>
          <a:lstStyle/>
          <a:p>
            <a:pPr algn="ctr"/>
            <a:r>
              <a:rPr lang="de-DE" dirty="0" smtClean="0">
                <a:solidFill>
                  <a:schemeClr val="tx1"/>
                </a:solidFill>
              </a:rPr>
              <a:t>Produktion</a:t>
            </a:r>
            <a:endParaRPr lang="de-DE" dirty="0">
              <a:solidFill>
                <a:schemeClr val="tx1"/>
              </a:solidFill>
            </a:endParaRPr>
          </a:p>
        </p:txBody>
      </p:sp>
      <p:sp>
        <p:nvSpPr>
          <p:cNvPr id="24" name="Chevron 23"/>
          <p:cNvSpPr/>
          <p:nvPr/>
        </p:nvSpPr>
        <p:spPr>
          <a:xfrm>
            <a:off x="5683245" y="2360449"/>
            <a:ext cx="3153838" cy="2942167"/>
          </a:xfrm>
          <a:prstGeom prst="chevron">
            <a:avLst>
              <a:gd name="adj" fmla="val 25379"/>
            </a:avLst>
          </a:prstGeom>
          <a:noFill/>
          <a:ln>
            <a:solidFill>
              <a:srgbClr val="000000"/>
            </a:solidFill>
          </a:ln>
        </p:spPr>
        <p:style>
          <a:lnRef idx="2">
            <a:schemeClr val="accent1"/>
          </a:lnRef>
          <a:fillRef idx="1">
            <a:schemeClr val="lt1"/>
          </a:fillRef>
          <a:effectRef idx="0">
            <a:schemeClr val="accent1"/>
          </a:effectRef>
          <a:fontRef idx="minor">
            <a:schemeClr val="dk1"/>
          </a:fontRef>
        </p:style>
        <p:txBody>
          <a:bodyPr rtlCol="0" anchor="t"/>
          <a:lstStyle/>
          <a:p>
            <a:pPr algn="ctr"/>
            <a:r>
              <a:rPr lang="de-DE" dirty="0" smtClean="0">
                <a:solidFill>
                  <a:schemeClr val="tx1"/>
                </a:solidFill>
              </a:rPr>
              <a:t>Vertrieb</a:t>
            </a:r>
            <a:endParaRPr lang="de-DE" dirty="0">
              <a:solidFill>
                <a:schemeClr val="tx1"/>
              </a:solidFill>
            </a:endParaRPr>
          </a:p>
        </p:txBody>
      </p:sp>
      <p:sp>
        <p:nvSpPr>
          <p:cNvPr id="26" name="Rounded Rectangle 25"/>
          <p:cNvSpPr/>
          <p:nvPr/>
        </p:nvSpPr>
        <p:spPr>
          <a:xfrm>
            <a:off x="2693668" y="2134683"/>
            <a:ext cx="3392287" cy="3287172"/>
          </a:xfrm>
          <a:prstGeom prst="roundRect">
            <a:avLst/>
          </a:prstGeom>
          <a:noFill/>
          <a:ln w="53975" cap="flat" cmpd="sng" algn="ctr">
            <a:solidFill>
              <a:schemeClr val="accent2"/>
            </a:solidFill>
            <a:prstDash val="solid"/>
            <a:round/>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
        <p:nvSpPr>
          <p:cNvPr id="25" name="Slide Number Placeholder 24"/>
          <p:cNvSpPr>
            <a:spLocks noGrp="1"/>
          </p:cNvSpPr>
          <p:nvPr>
            <p:ph type="sldNum" sz="quarter" idx="12"/>
          </p:nvPr>
        </p:nvSpPr>
        <p:spPr/>
        <p:txBody>
          <a:bodyPr/>
          <a:lstStyle/>
          <a:p>
            <a:fld id="{A3297A5F-47A3-A44F-B74D-96B988149BB2}" type="slidenum">
              <a:rPr lang="de-DE" smtClean="0"/>
              <a:pPr/>
              <a:t>8</a:t>
            </a:fld>
            <a:endParaRPr lang="de-DE"/>
          </a:p>
        </p:txBody>
      </p:sp>
      <p:sp>
        <p:nvSpPr>
          <p:cNvPr id="27" name="Footer Placeholder 3"/>
          <p:cNvSpPr>
            <a:spLocks noGrp="1"/>
          </p:cNvSpPr>
          <p:nvPr>
            <p:ph type="ftr" sz="quarter" idx="11"/>
          </p:nvPr>
        </p:nvSpPr>
        <p:spPr>
          <a:xfrm>
            <a:off x="685800" y="6356350"/>
            <a:ext cx="7772400" cy="365125"/>
          </a:xfrm>
        </p:spPr>
        <p:txBody>
          <a:bodyPr/>
          <a:lstStyle/>
          <a:p>
            <a:r>
              <a:rPr lang="en-US" smtClean="0"/>
              <a:t>Unternehmensanwendungen | Martin Lorenz | SS2015</a:t>
            </a:r>
            <a:endParaRPr lang="de-DE"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457200" y="1568879"/>
            <a:ext cx="8525724" cy="4224661"/>
          </a:xfrm>
          <a:prstGeom prst="rect">
            <a:avLst/>
          </a:prstGeom>
          <a:noFill/>
        </p:spPr>
        <p:txBody>
          <a:bodyPr wrap="square" rtlCol="0">
            <a:spAutoFit/>
          </a:bodyPr>
          <a:lstStyle/>
          <a:p>
            <a:pPr marL="268288" lvl="2" indent="0">
              <a:spcBef>
                <a:spcPts val="600"/>
              </a:spcBef>
              <a:spcAft>
                <a:spcPts val="300"/>
              </a:spcAft>
              <a:buNone/>
            </a:pPr>
            <a:r>
              <a:rPr lang="de-DE" dirty="0" smtClean="0"/>
              <a:t>Das </a:t>
            </a:r>
            <a:r>
              <a:rPr lang="de-DE" dirty="0" err="1" smtClean="0"/>
              <a:t>Make-to-Stock</a:t>
            </a:r>
            <a:r>
              <a:rPr lang="de-DE" dirty="0" smtClean="0"/>
              <a:t> </a:t>
            </a:r>
            <a:r>
              <a:rPr lang="de-DE" dirty="0" err="1" smtClean="0"/>
              <a:t>Production</a:t>
            </a:r>
            <a:r>
              <a:rPr lang="de-DE" dirty="0" smtClean="0"/>
              <a:t> Szenario beschreibt einen Geschäftsprozess, der typisch ist für bestellunabhängige </a:t>
            </a:r>
            <a:r>
              <a:rPr lang="de-DE" dirty="0" err="1" smtClean="0"/>
              <a:t>loßgrößenorientierte</a:t>
            </a:r>
            <a:r>
              <a:rPr lang="de-DE" dirty="0" smtClean="0"/>
              <a:t> Produktion in Unternehmen.</a:t>
            </a:r>
          </a:p>
          <a:p>
            <a:pPr marL="268288" lvl="2" indent="0">
              <a:spcBef>
                <a:spcPts val="600"/>
              </a:spcBef>
              <a:spcAft>
                <a:spcPts val="300"/>
              </a:spcAft>
              <a:buNone/>
            </a:pPr>
            <a:r>
              <a:rPr lang="de-DE" dirty="0" smtClean="0"/>
              <a:t>Die Produktion wird durch die Erstellung eines Produktionsplans gesteuert. Das Szenario besteht aus einer 2-stufigen Produktion mit Teilezusammenbau und Fertigteilproduktion auf Basis von Produktionsarten, Materialverfügbarkeit und Materialfluss.</a:t>
            </a:r>
          </a:p>
          <a:p>
            <a:pPr marL="268288" lvl="2" indent="0">
              <a:spcBef>
                <a:spcPts val="600"/>
              </a:spcBef>
              <a:spcAft>
                <a:spcPts val="300"/>
              </a:spcAft>
              <a:buNone/>
            </a:pPr>
            <a:r>
              <a:rPr lang="en-US" sz="1600" b="1" dirty="0" smtClean="0"/>
              <a:t>Key process flows covered</a:t>
            </a:r>
          </a:p>
          <a:p>
            <a:pPr marL="268288" lvl="2" indent="0">
              <a:lnSpc>
                <a:spcPts val="1180"/>
              </a:lnSpc>
              <a:spcBef>
                <a:spcPts val="600"/>
              </a:spcBef>
              <a:spcAft>
                <a:spcPts val="300"/>
              </a:spcAft>
              <a:buFont typeface="Arial"/>
              <a:buChar char="•"/>
            </a:pPr>
            <a:r>
              <a:rPr lang="en-US" sz="1400" b="1" dirty="0" smtClean="0"/>
              <a:t> </a:t>
            </a:r>
            <a:r>
              <a:rPr lang="en-US" sz="1400" dirty="0" smtClean="0"/>
              <a:t>Creating Planned Independent Requirements</a:t>
            </a:r>
          </a:p>
          <a:p>
            <a:pPr marL="268288" lvl="2" indent="0">
              <a:lnSpc>
                <a:spcPts val="1180"/>
              </a:lnSpc>
              <a:spcBef>
                <a:spcPts val="600"/>
              </a:spcBef>
              <a:spcAft>
                <a:spcPts val="300"/>
              </a:spcAft>
              <a:buFont typeface="Arial"/>
              <a:buChar char="•"/>
            </a:pPr>
            <a:r>
              <a:rPr lang="en-US" sz="1400" dirty="0" smtClean="0"/>
              <a:t> Material Requirements Planning at Plant Level</a:t>
            </a:r>
          </a:p>
          <a:p>
            <a:pPr marL="268288" lvl="2" indent="0">
              <a:lnSpc>
                <a:spcPts val="1180"/>
              </a:lnSpc>
              <a:spcBef>
                <a:spcPts val="600"/>
              </a:spcBef>
              <a:spcAft>
                <a:spcPts val="300"/>
              </a:spcAft>
              <a:buFont typeface="Arial"/>
              <a:buChar char="•"/>
            </a:pPr>
            <a:r>
              <a:rPr lang="en-US" sz="1400" dirty="0" smtClean="0"/>
              <a:t> In-House Production (subassembly)</a:t>
            </a:r>
          </a:p>
          <a:p>
            <a:pPr marL="268288" lvl="2" indent="0">
              <a:lnSpc>
                <a:spcPts val="1180"/>
              </a:lnSpc>
              <a:spcBef>
                <a:spcPts val="600"/>
              </a:spcBef>
              <a:spcAft>
                <a:spcPts val="300"/>
              </a:spcAft>
              <a:buFont typeface="Arial"/>
              <a:buChar char="•"/>
            </a:pPr>
            <a:r>
              <a:rPr lang="en-US" sz="1400" dirty="0" smtClean="0"/>
              <a:t> In-House final assembly (Finished Good)</a:t>
            </a:r>
          </a:p>
          <a:p>
            <a:pPr marL="268288" lvl="2" indent="0">
              <a:lnSpc>
                <a:spcPts val="1180"/>
              </a:lnSpc>
              <a:spcBef>
                <a:spcPts val="600"/>
              </a:spcBef>
              <a:spcAft>
                <a:spcPts val="300"/>
              </a:spcAft>
              <a:buFont typeface="Arial"/>
              <a:buChar char="•"/>
            </a:pPr>
            <a:r>
              <a:rPr lang="en-US" sz="1400" dirty="0" smtClean="0"/>
              <a:t> Capacity Leveling</a:t>
            </a:r>
          </a:p>
          <a:p>
            <a:pPr marL="268288" lvl="2" indent="0">
              <a:lnSpc>
                <a:spcPts val="1180"/>
              </a:lnSpc>
              <a:spcBef>
                <a:spcPts val="600"/>
              </a:spcBef>
              <a:spcAft>
                <a:spcPts val="300"/>
              </a:spcAft>
              <a:buFont typeface="Arial"/>
              <a:buChar char="•"/>
            </a:pPr>
            <a:r>
              <a:rPr lang="en-US" sz="1400" dirty="0" smtClean="0"/>
              <a:t> Confirming Assembly Activities</a:t>
            </a:r>
            <a:endParaRPr lang="en-GB" sz="1400" dirty="0" smtClean="0"/>
          </a:p>
          <a:p>
            <a:pPr marL="268288" lvl="2" indent="0">
              <a:lnSpc>
                <a:spcPts val="1460"/>
              </a:lnSpc>
              <a:spcBef>
                <a:spcPts val="600"/>
              </a:spcBef>
              <a:spcAft>
                <a:spcPts val="300"/>
              </a:spcAft>
              <a:buNone/>
            </a:pPr>
            <a:endParaRPr lang="de-DE" dirty="0" smtClean="0"/>
          </a:p>
        </p:txBody>
      </p:sp>
      <p:sp>
        <p:nvSpPr>
          <p:cNvPr id="5" name="Title 1"/>
          <p:cNvSpPr>
            <a:spLocks noGrp="1"/>
          </p:cNvSpPr>
          <p:nvPr>
            <p:ph type="title"/>
          </p:nvPr>
        </p:nvSpPr>
        <p:spPr>
          <a:xfrm>
            <a:off x="457200" y="274638"/>
            <a:ext cx="8229600" cy="1143000"/>
          </a:xfrm>
        </p:spPr>
        <p:txBody>
          <a:bodyPr>
            <a:normAutofit/>
          </a:bodyPr>
          <a:lstStyle/>
          <a:p>
            <a:pPr algn="l"/>
            <a:r>
              <a:rPr lang="de-DE" sz="3600" dirty="0" err="1" smtClean="0"/>
              <a:t>Make-to-Stock</a:t>
            </a:r>
            <a:r>
              <a:rPr lang="de-DE" sz="3600" dirty="0" smtClean="0"/>
              <a:t> </a:t>
            </a:r>
            <a:r>
              <a:rPr lang="de-DE" sz="3600" dirty="0" err="1" smtClean="0"/>
              <a:t>Production</a:t>
            </a:r>
            <a:r>
              <a:rPr lang="de-DE" sz="3600" dirty="0" smtClean="0"/>
              <a:t> - Beschreibung</a:t>
            </a:r>
            <a:endParaRPr lang="de-DE" sz="3600" dirty="0"/>
          </a:p>
        </p:txBody>
      </p:sp>
      <p:sp>
        <p:nvSpPr>
          <p:cNvPr id="4" name="Slide Number Placeholder 3"/>
          <p:cNvSpPr>
            <a:spLocks noGrp="1"/>
          </p:cNvSpPr>
          <p:nvPr>
            <p:ph type="sldNum" sz="quarter" idx="12"/>
          </p:nvPr>
        </p:nvSpPr>
        <p:spPr/>
        <p:txBody>
          <a:bodyPr/>
          <a:lstStyle/>
          <a:p>
            <a:fld id="{A3297A5F-47A3-A44F-B74D-96B988149BB2}" type="slidenum">
              <a:rPr lang="de-DE" smtClean="0"/>
              <a:pPr/>
              <a:t>9</a:t>
            </a:fld>
            <a:endParaRPr lang="de-DE"/>
          </a:p>
        </p:txBody>
      </p:sp>
      <p:sp>
        <p:nvSpPr>
          <p:cNvPr id="6" name="Footer Placeholder 3"/>
          <p:cNvSpPr>
            <a:spLocks noGrp="1"/>
          </p:cNvSpPr>
          <p:nvPr>
            <p:ph type="ftr" sz="quarter" idx="11"/>
          </p:nvPr>
        </p:nvSpPr>
        <p:spPr>
          <a:xfrm>
            <a:off x="685800" y="6356350"/>
            <a:ext cx="7772400" cy="365125"/>
          </a:xfrm>
        </p:spPr>
        <p:txBody>
          <a:bodyPr/>
          <a:lstStyle/>
          <a:p>
            <a:r>
              <a:rPr lang="en-US" smtClean="0"/>
              <a:t>Unternehmensanwendungen | Martin Lorenz | SS2015</a:t>
            </a:r>
            <a:endParaRPr lang="de-DE"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1510</Words>
  <Application>Microsoft Macintosh PowerPoint</Application>
  <PresentationFormat>Bildschirmpräsentation (4:3)</PresentationFormat>
  <Paragraphs>343</Paragraphs>
  <Slides>27</Slides>
  <Notes>7</Notes>
  <HiddenSlides>0</HiddenSlides>
  <MMClips>0</MMClips>
  <ScaleCrop>false</ScaleCrop>
  <HeadingPairs>
    <vt:vector size="4" baseType="variant">
      <vt:variant>
        <vt:lpstr>Design</vt:lpstr>
      </vt:variant>
      <vt:variant>
        <vt:i4>1</vt:i4>
      </vt:variant>
      <vt:variant>
        <vt:lpstr>Folientitel</vt:lpstr>
      </vt:variant>
      <vt:variant>
        <vt:i4>27</vt:i4>
      </vt:variant>
    </vt:vector>
  </HeadingPairs>
  <TitlesOfParts>
    <vt:vector size="28" baseType="lpstr">
      <vt:lpstr>Office Theme</vt:lpstr>
      <vt:lpstr>Beispiele für Enterprise Anwendungen</vt:lpstr>
      <vt:lpstr>Anwendungsgebiete</vt:lpstr>
      <vt:lpstr>Klassische Domäne – SAP ByDesign End-to-End Geschäftsprozesse</vt:lpstr>
      <vt:lpstr>Beispiele</vt:lpstr>
      <vt:lpstr>Procure-to-Pay (Stock) - Einordnung</vt:lpstr>
      <vt:lpstr>Procure-to-Pay (Stock) - Beschreibung</vt:lpstr>
      <vt:lpstr>Procure-to-Pay (Stock) - Workflow</vt:lpstr>
      <vt:lpstr>Make-to-Stock Production - Einordnung</vt:lpstr>
      <vt:lpstr>Make-to-Stock Production - Beschreibung</vt:lpstr>
      <vt:lpstr>Make-to-Stock Production - Workflow</vt:lpstr>
      <vt:lpstr>Sale-from-Stock - Einordnung</vt:lpstr>
      <vt:lpstr>Sale-from-Stock - Beschreibung</vt:lpstr>
      <vt:lpstr>Sale-from-Stock - Workflow</vt:lpstr>
      <vt:lpstr>Returns and Complaints - Einordnung</vt:lpstr>
      <vt:lpstr>Returns and Complaints - Beschreibung</vt:lpstr>
      <vt:lpstr>Returns and Complaints - Workflow</vt:lpstr>
      <vt:lpstr>Travel Management - Einordnung</vt:lpstr>
      <vt:lpstr>Travel Management - Beschreibung</vt:lpstr>
      <vt:lpstr>Travel Management - Workflow</vt:lpstr>
      <vt:lpstr>Erweiterte Domänen</vt:lpstr>
      <vt:lpstr>Sensoren</vt:lpstr>
      <vt:lpstr>Events</vt:lpstr>
      <vt:lpstr>Kombination von strukturierten und unstrukturierten Daten</vt:lpstr>
      <vt:lpstr>Social Networks und das Web</vt:lpstr>
      <vt:lpstr>Cloud</vt:lpstr>
      <vt:lpstr>Mobility</vt:lpstr>
      <vt:lpstr> Produktions- und Verteilungsplanung</vt:lpstr>
    </vt:vector>
  </TitlesOfParts>
  <Company>Hasso Plattner Institut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Enterprise Application Examples</dc:title>
  <dc:creator>Martin</dc:creator>
  <cp:lastModifiedBy>Martin Lorenz</cp:lastModifiedBy>
  <cp:revision>44</cp:revision>
  <dcterms:created xsi:type="dcterms:W3CDTF">2013-04-15T15:21:18Z</dcterms:created>
  <dcterms:modified xsi:type="dcterms:W3CDTF">2015-04-21T10:14:46Z</dcterms:modified>
</cp:coreProperties>
</file>