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1"/>
  </p:notesMasterIdLst>
  <p:handoutMasterIdLst>
    <p:handoutMasterId r:id="rId22"/>
  </p:handoutMasterIdLst>
  <p:sldIdLst>
    <p:sldId id="256" r:id="rId2"/>
    <p:sldId id="257" r:id="rId3"/>
    <p:sldId id="258" r:id="rId4"/>
    <p:sldId id="265" r:id="rId5"/>
    <p:sldId id="266" r:id="rId6"/>
    <p:sldId id="267" r:id="rId7"/>
    <p:sldId id="268" r:id="rId8"/>
    <p:sldId id="269" r:id="rId9"/>
    <p:sldId id="270" r:id="rId10"/>
    <p:sldId id="271" r:id="rId11"/>
    <p:sldId id="272" r:id="rId12"/>
    <p:sldId id="273" r:id="rId13"/>
    <p:sldId id="274" r:id="rId14"/>
    <p:sldId id="275" r:id="rId15"/>
    <p:sldId id="262" r:id="rId16"/>
    <p:sldId id="263" r:id="rId17"/>
    <p:sldId id="264" r:id="rId18"/>
    <p:sldId id="259" r:id="rId19"/>
    <p:sldId id="261" r:id="rId20"/>
  </p:sldIdLst>
  <p:sldSz cx="9144000" cy="6858000" type="screen4x3"/>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uergen Muelle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210" d="100"/>
          <a:sy n="210" d="100"/>
        </p:scale>
        <p:origin x="-249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commentAuthors" Target="commentAuthors.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Workbook2"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Sheet1!$I$167</c:f>
              <c:strCache>
                <c:ptCount val="1"/>
                <c:pt idx="0">
                  <c:v># tables</c:v>
                </c:pt>
              </c:strCache>
            </c:strRef>
          </c:tx>
          <c:spPr>
            <a:solidFill>
              <a:srgbClr val="800000"/>
            </a:solidFill>
          </c:spPr>
          <c:invertIfNegative val="0"/>
          <c:cat>
            <c:strRef>
              <c:f>Sheet1!$H$168:$H$187</c:f>
              <c:strCache>
                <c:ptCount val="20"/>
                <c:pt idx="0">
                  <c:v>1-9</c:v>
                </c:pt>
                <c:pt idx="1">
                  <c:v>10-19</c:v>
                </c:pt>
                <c:pt idx="2">
                  <c:v>20-29</c:v>
                </c:pt>
                <c:pt idx="3">
                  <c:v>30-39</c:v>
                </c:pt>
                <c:pt idx="4">
                  <c:v>40-49</c:v>
                </c:pt>
                <c:pt idx="5">
                  <c:v>50-59</c:v>
                </c:pt>
                <c:pt idx="6">
                  <c:v>60-69</c:v>
                </c:pt>
                <c:pt idx="7">
                  <c:v>70-79</c:v>
                </c:pt>
                <c:pt idx="8">
                  <c:v>82</c:v>
                </c:pt>
                <c:pt idx="9">
                  <c:v>99</c:v>
                </c:pt>
                <c:pt idx="10">
                  <c:v>110-119</c:v>
                </c:pt>
                <c:pt idx="11">
                  <c:v>120-129</c:v>
                </c:pt>
                <c:pt idx="12">
                  <c:v>138</c:v>
                </c:pt>
                <c:pt idx="13">
                  <c:v>140-149</c:v>
                </c:pt>
                <c:pt idx="14">
                  <c:v>156</c:v>
                </c:pt>
                <c:pt idx="15">
                  <c:v>180-189</c:v>
                </c:pt>
                <c:pt idx="16">
                  <c:v>200-209</c:v>
                </c:pt>
                <c:pt idx="17">
                  <c:v>230</c:v>
                </c:pt>
                <c:pt idx="18">
                  <c:v>312</c:v>
                </c:pt>
                <c:pt idx="19">
                  <c:v>399</c:v>
                </c:pt>
              </c:strCache>
            </c:strRef>
          </c:cat>
          <c:val>
            <c:numRef>
              <c:f>Sheet1!$I$168:$I$187</c:f>
              <c:numCache>
                <c:formatCode>General</c:formatCode>
                <c:ptCount val="20"/>
                <c:pt idx="0">
                  <c:v>26.0</c:v>
                </c:pt>
                <c:pt idx="1">
                  <c:v>22.0</c:v>
                </c:pt>
                <c:pt idx="2">
                  <c:v>16.0</c:v>
                </c:pt>
                <c:pt idx="3">
                  <c:v>10.0</c:v>
                </c:pt>
                <c:pt idx="4">
                  <c:v>5.0</c:v>
                </c:pt>
                <c:pt idx="5">
                  <c:v>7.0</c:v>
                </c:pt>
                <c:pt idx="6">
                  <c:v>8.0</c:v>
                </c:pt>
                <c:pt idx="7">
                  <c:v>3.0</c:v>
                </c:pt>
                <c:pt idx="8">
                  <c:v>1.0</c:v>
                </c:pt>
                <c:pt idx="9">
                  <c:v>1.0</c:v>
                </c:pt>
                <c:pt idx="10">
                  <c:v>3.0</c:v>
                </c:pt>
                <c:pt idx="11">
                  <c:v>20.0</c:v>
                </c:pt>
                <c:pt idx="12">
                  <c:v>1.0</c:v>
                </c:pt>
                <c:pt idx="13">
                  <c:v>2.0</c:v>
                </c:pt>
                <c:pt idx="14">
                  <c:v>1.0</c:v>
                </c:pt>
                <c:pt idx="15">
                  <c:v>8.0</c:v>
                </c:pt>
                <c:pt idx="16">
                  <c:v>7.0</c:v>
                </c:pt>
                <c:pt idx="17">
                  <c:v>1.0</c:v>
                </c:pt>
                <c:pt idx="18">
                  <c:v>1.0</c:v>
                </c:pt>
                <c:pt idx="19">
                  <c:v>1.0</c:v>
                </c:pt>
              </c:numCache>
            </c:numRef>
          </c:val>
        </c:ser>
        <c:dLbls>
          <c:showLegendKey val="0"/>
          <c:showVal val="0"/>
          <c:showCatName val="0"/>
          <c:showSerName val="0"/>
          <c:showPercent val="0"/>
          <c:showBubbleSize val="0"/>
        </c:dLbls>
        <c:gapWidth val="150"/>
        <c:axId val="-2088995048"/>
        <c:axId val="-2088990872"/>
      </c:barChart>
      <c:catAx>
        <c:axId val="-2088995048"/>
        <c:scaling>
          <c:orientation val="minMax"/>
        </c:scaling>
        <c:delete val="0"/>
        <c:axPos val="b"/>
        <c:title>
          <c:tx>
            <c:rich>
              <a:bodyPr/>
              <a:lstStyle/>
              <a:p>
                <a:pPr>
                  <a:defRPr sz="1800"/>
                </a:pPr>
                <a:r>
                  <a:rPr lang="en-US" sz="1800"/>
                  <a:t># Columns</a:t>
                </a:r>
              </a:p>
            </c:rich>
          </c:tx>
          <c:layout/>
          <c:overlay val="0"/>
        </c:title>
        <c:majorTickMark val="out"/>
        <c:minorTickMark val="none"/>
        <c:tickLblPos val="nextTo"/>
        <c:txPr>
          <a:bodyPr/>
          <a:lstStyle/>
          <a:p>
            <a:pPr>
              <a:defRPr sz="1800"/>
            </a:pPr>
            <a:endParaRPr lang="de-DE"/>
          </a:p>
        </c:txPr>
        <c:crossAx val="-2088990872"/>
        <c:crosses val="autoZero"/>
        <c:auto val="1"/>
        <c:lblAlgn val="ctr"/>
        <c:lblOffset val="100"/>
        <c:noMultiLvlLbl val="0"/>
      </c:catAx>
      <c:valAx>
        <c:axId val="-2088990872"/>
        <c:scaling>
          <c:orientation val="minMax"/>
        </c:scaling>
        <c:delete val="0"/>
        <c:axPos val="l"/>
        <c:majorGridlines/>
        <c:title>
          <c:tx>
            <c:rich>
              <a:bodyPr rot="-5400000" vert="horz"/>
              <a:lstStyle/>
              <a:p>
                <a:pPr>
                  <a:defRPr sz="1800"/>
                </a:pPr>
                <a:r>
                  <a:rPr lang="en-US" sz="1800" dirty="0" smtClean="0"/>
                  <a:t># </a:t>
                </a:r>
                <a:r>
                  <a:rPr lang="en-US" sz="1800" dirty="0"/>
                  <a:t>Tables</a:t>
                </a:r>
              </a:p>
            </c:rich>
          </c:tx>
          <c:layout/>
          <c:overlay val="0"/>
        </c:title>
        <c:numFmt formatCode="General" sourceLinked="1"/>
        <c:majorTickMark val="out"/>
        <c:minorTickMark val="none"/>
        <c:tickLblPos val="nextTo"/>
        <c:txPr>
          <a:bodyPr/>
          <a:lstStyle/>
          <a:p>
            <a:pPr>
              <a:defRPr sz="1800"/>
            </a:pPr>
            <a:endParaRPr lang="de-DE"/>
          </a:p>
        </c:txPr>
        <c:crossAx val="-2088995048"/>
        <c:crosses val="autoZero"/>
        <c:crossBetween val="between"/>
      </c:valAx>
    </c:plotArea>
    <c:plotVisOnly val="1"/>
    <c:dispBlanksAs val="gap"/>
    <c:showDLblsOverMax val="0"/>
  </c:chart>
  <c:externalData r:id="rId1">
    <c:autoUpdate val="0"/>
  </c:externalData>
</c:chartSpace>
</file>

<file path=ppt/comments/comment1.xml><?xml version="1.0" encoding="utf-8"?>
<p:cmLst xmlns:a="http://schemas.openxmlformats.org/drawingml/2006/main" xmlns:r="http://schemas.openxmlformats.org/officeDocument/2006/relationships" xmlns:p="http://schemas.openxmlformats.org/presentationml/2006/main">
  <p:cm authorId="0" dt="2013-04-11T10:23:20" idx="1">
    <p:pos x="4979" y="1379"/>
    <p:text>hier noch Inhalte aus der Online-VL rein</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B4BEC7D-09AB-0E43-BD76-3CB1FE593717}" type="datetimeFigureOut">
              <a:rPr lang="de-DE" smtClean="0"/>
              <a:t>21.04.15</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AFA9A7C-C413-DE40-A829-9153B5165A7B}" type="slidenum">
              <a:rPr lang="de-DE" smtClean="0"/>
              <a:t>‹Nr.›</a:t>
            </a:fld>
            <a:endParaRPr lang="de-DE"/>
          </a:p>
        </p:txBody>
      </p:sp>
    </p:spTree>
    <p:extLst>
      <p:ext uri="{BB962C8B-B14F-4D97-AF65-F5344CB8AC3E}">
        <p14:creationId xmlns:p14="http://schemas.microsoft.com/office/powerpoint/2010/main" val="19902112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123636-0C1B-4246-9A29-77F7543CBDA6}" type="datetimeFigureOut">
              <a:rPr lang="de-DE" smtClean="0"/>
              <a:t>21.04.15</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3DFB14-8FC3-DE4F-806C-08011B80ADD8}" type="slidenum">
              <a:rPr lang="de-DE" smtClean="0"/>
              <a:t>‹Nr.›</a:t>
            </a:fld>
            <a:endParaRPr lang="de-DE"/>
          </a:p>
        </p:txBody>
      </p:sp>
    </p:spTree>
    <p:extLst>
      <p:ext uri="{BB962C8B-B14F-4D97-AF65-F5344CB8AC3E}">
        <p14:creationId xmlns:p14="http://schemas.microsoft.com/office/powerpoint/2010/main" val="254611616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AD8003C8-54B7-459B-93C8-EA6D6ED042A0}" type="slidenum">
              <a:rPr lang="en-US" smtClean="0"/>
              <a:pPr/>
              <a:t>5</a:t>
            </a:fld>
            <a:endParaRPr lang="en-US"/>
          </a:p>
        </p:txBody>
      </p:sp>
    </p:spTree>
    <p:extLst>
      <p:ext uri="{BB962C8B-B14F-4D97-AF65-F5344CB8AC3E}">
        <p14:creationId xmlns:p14="http://schemas.microsoft.com/office/powerpoint/2010/main" val="653406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dirty="0" smtClean="0"/>
              <a:t>In</a:t>
            </a:r>
            <a:r>
              <a:rPr lang="en-US" baseline="0" dirty="0" smtClean="0"/>
              <a:t> large companies, combining sources may take several hours.</a:t>
            </a:r>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AD8003C8-54B7-459B-93C8-EA6D6ED042A0}" type="slidenum">
              <a:rPr lang="en-US" smtClean="0"/>
              <a:pPr/>
              <a:t>6</a:t>
            </a:fld>
            <a:endParaRPr lang="en-US"/>
          </a:p>
        </p:txBody>
      </p:sp>
    </p:spTree>
    <p:extLst>
      <p:ext uri="{BB962C8B-B14F-4D97-AF65-F5344CB8AC3E}">
        <p14:creationId xmlns:p14="http://schemas.microsoft.com/office/powerpoint/2010/main" val="653406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AD8003C8-54B7-459B-93C8-EA6D6ED042A0}" type="slidenum">
              <a:rPr lang="en-US" smtClean="0"/>
              <a:pPr/>
              <a:t>7</a:t>
            </a:fld>
            <a:endParaRPr lang="en-US"/>
          </a:p>
        </p:txBody>
      </p:sp>
    </p:spTree>
    <p:extLst>
      <p:ext uri="{BB962C8B-B14F-4D97-AF65-F5344CB8AC3E}">
        <p14:creationId xmlns:p14="http://schemas.microsoft.com/office/powerpoint/2010/main" val="6534066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AD8003C8-54B7-459B-93C8-EA6D6ED042A0}" type="slidenum">
              <a:rPr lang="en-US" smtClean="0"/>
              <a:pPr/>
              <a:t>8</a:t>
            </a:fld>
            <a:endParaRPr lang="en-US"/>
          </a:p>
        </p:txBody>
      </p:sp>
    </p:spTree>
    <p:extLst>
      <p:ext uri="{BB962C8B-B14F-4D97-AF65-F5344CB8AC3E}">
        <p14:creationId xmlns:p14="http://schemas.microsoft.com/office/powerpoint/2010/main" val="653406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AD8003C8-54B7-459B-93C8-EA6D6ED042A0}" type="slidenum">
              <a:rPr lang="en-US" smtClean="0"/>
              <a:pPr/>
              <a:t>10</a:t>
            </a:fld>
            <a:endParaRPr lang="en-US"/>
          </a:p>
        </p:txBody>
      </p:sp>
    </p:spTree>
    <p:extLst>
      <p:ext uri="{BB962C8B-B14F-4D97-AF65-F5344CB8AC3E}">
        <p14:creationId xmlns:p14="http://schemas.microsoft.com/office/powerpoint/2010/main" val="3819146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AD8003C8-54B7-459B-93C8-EA6D6ED042A0}" type="slidenum">
              <a:rPr lang="en-US" smtClean="0"/>
              <a:pPr/>
              <a:t>11</a:t>
            </a:fld>
            <a:endParaRPr lang="en-US"/>
          </a:p>
        </p:txBody>
      </p:sp>
    </p:spTree>
    <p:extLst>
      <p:ext uri="{BB962C8B-B14F-4D97-AF65-F5344CB8AC3E}">
        <p14:creationId xmlns:p14="http://schemas.microsoft.com/office/powerpoint/2010/main" val="6534066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AD8003C8-54B7-459B-93C8-EA6D6ED042A0}" type="slidenum">
              <a:rPr lang="en-US" smtClean="0"/>
              <a:pPr/>
              <a:t>12</a:t>
            </a:fld>
            <a:endParaRPr lang="en-US"/>
          </a:p>
        </p:txBody>
      </p:sp>
    </p:spTree>
    <p:extLst>
      <p:ext uri="{BB962C8B-B14F-4D97-AF65-F5344CB8AC3E}">
        <p14:creationId xmlns:p14="http://schemas.microsoft.com/office/powerpoint/2010/main" val="653406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AD8003C8-54B7-459B-93C8-EA6D6ED042A0}" type="slidenum">
              <a:rPr lang="en-US" smtClean="0"/>
              <a:pPr/>
              <a:t>13</a:t>
            </a:fld>
            <a:endParaRPr lang="en-US"/>
          </a:p>
        </p:txBody>
      </p:sp>
    </p:spTree>
    <p:extLst>
      <p:ext uri="{BB962C8B-B14F-4D97-AF65-F5344CB8AC3E}">
        <p14:creationId xmlns:p14="http://schemas.microsoft.com/office/powerpoint/2010/main" val="6534066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AD8003C8-54B7-459B-93C8-EA6D6ED042A0}" type="slidenum">
              <a:rPr lang="en-US" smtClean="0"/>
              <a:pPr/>
              <a:t>14</a:t>
            </a:fld>
            <a:endParaRPr lang="en-US"/>
          </a:p>
        </p:txBody>
      </p:sp>
    </p:spTree>
    <p:extLst>
      <p:ext uri="{BB962C8B-B14F-4D97-AF65-F5344CB8AC3E}">
        <p14:creationId xmlns:p14="http://schemas.microsoft.com/office/powerpoint/2010/main" val="653406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de-DE" smtClean="0"/>
              <a:t>Click to edit Master title style</a:t>
            </a:r>
            <a:endParaRPr lang="de-D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Click to edit Master subtitle style</a:t>
            </a:r>
            <a:endParaRPr lang="de-DE"/>
          </a:p>
        </p:txBody>
      </p:sp>
      <p:sp>
        <p:nvSpPr>
          <p:cNvPr id="4" name="Date Placeholder 3"/>
          <p:cNvSpPr>
            <a:spLocks noGrp="1"/>
          </p:cNvSpPr>
          <p:nvPr>
            <p:ph type="dt" sz="half" idx="10"/>
          </p:nvPr>
        </p:nvSpPr>
        <p:spPr/>
        <p:txBody>
          <a:bodyPr/>
          <a:lstStyle/>
          <a:p>
            <a:fld id="{452A8881-880E-4743-8AE7-CB26994A020C}" type="datetime1">
              <a:rPr lang="de-DE" smtClean="0"/>
              <a:t>21.04.15</a:t>
            </a:fld>
            <a:endParaRPr lang="de-DE"/>
          </a:p>
        </p:txBody>
      </p:sp>
      <p:sp>
        <p:nvSpPr>
          <p:cNvPr id="5" name="Footer Placeholder 4"/>
          <p:cNvSpPr>
            <a:spLocks noGrp="1"/>
          </p:cNvSpPr>
          <p:nvPr>
            <p:ph type="ftr" sz="quarter" idx="11"/>
          </p:nvPr>
        </p:nvSpPr>
        <p:spPr/>
        <p:txBody>
          <a:bodyPr/>
          <a:lstStyle/>
          <a:p>
            <a:r>
              <a:rPr lang="de-DE" smtClean="0"/>
              <a:t>Unternehmensanwendungen | Martin Lorenz | SS2015</a:t>
            </a:r>
            <a:endParaRPr lang="de-DE"/>
          </a:p>
        </p:txBody>
      </p:sp>
      <p:sp>
        <p:nvSpPr>
          <p:cNvPr id="6" name="Slide Number Placeholder 5"/>
          <p:cNvSpPr>
            <a:spLocks noGrp="1"/>
          </p:cNvSpPr>
          <p:nvPr>
            <p:ph type="sldNum" sz="quarter" idx="12"/>
          </p:nvPr>
        </p:nvSpPr>
        <p:spPr/>
        <p:txBody>
          <a:bodyPr/>
          <a:lstStyle/>
          <a:p>
            <a:fld id="{5CD228B0-7388-8E4C-BAE8-B5E4475FF9E8}" type="slidenum">
              <a:rPr lang="de-DE" smtClean="0"/>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de-DE"/>
          </a:p>
        </p:txBody>
      </p:sp>
      <p:sp>
        <p:nvSpPr>
          <p:cNvPr id="4" name="Date Placeholder 3"/>
          <p:cNvSpPr>
            <a:spLocks noGrp="1"/>
          </p:cNvSpPr>
          <p:nvPr>
            <p:ph type="dt" sz="half" idx="10"/>
          </p:nvPr>
        </p:nvSpPr>
        <p:spPr/>
        <p:txBody>
          <a:bodyPr/>
          <a:lstStyle/>
          <a:p>
            <a:fld id="{F67B3473-0561-4146-974F-0A008A62344C}" type="datetime1">
              <a:rPr lang="de-DE" smtClean="0"/>
              <a:t>21.04.15</a:t>
            </a:fld>
            <a:endParaRPr lang="de-DE"/>
          </a:p>
        </p:txBody>
      </p:sp>
      <p:sp>
        <p:nvSpPr>
          <p:cNvPr id="5" name="Footer Placeholder 4"/>
          <p:cNvSpPr>
            <a:spLocks noGrp="1"/>
          </p:cNvSpPr>
          <p:nvPr>
            <p:ph type="ftr" sz="quarter" idx="11"/>
          </p:nvPr>
        </p:nvSpPr>
        <p:spPr/>
        <p:txBody>
          <a:bodyPr/>
          <a:lstStyle/>
          <a:p>
            <a:r>
              <a:rPr lang="de-DE" smtClean="0"/>
              <a:t>Unternehmensanwendungen | Martin Lorenz | SS2015</a:t>
            </a:r>
            <a:endParaRPr lang="de-DE"/>
          </a:p>
        </p:txBody>
      </p:sp>
      <p:sp>
        <p:nvSpPr>
          <p:cNvPr id="6" name="Slide Number Placeholder 5"/>
          <p:cNvSpPr>
            <a:spLocks noGrp="1"/>
          </p:cNvSpPr>
          <p:nvPr>
            <p:ph type="sldNum" sz="quarter" idx="12"/>
          </p:nvPr>
        </p:nvSpPr>
        <p:spPr/>
        <p:txBody>
          <a:bodyPr/>
          <a:lstStyle/>
          <a:p>
            <a:fld id="{5CD228B0-7388-8E4C-BAE8-B5E4475FF9E8}"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de-DE" smtClean="0"/>
              <a:t>Click to edit Master title style</a:t>
            </a:r>
            <a:endParaRPr lang="de-D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de-DE"/>
          </a:p>
        </p:txBody>
      </p:sp>
      <p:sp>
        <p:nvSpPr>
          <p:cNvPr id="4" name="Date Placeholder 3"/>
          <p:cNvSpPr>
            <a:spLocks noGrp="1"/>
          </p:cNvSpPr>
          <p:nvPr>
            <p:ph type="dt" sz="half" idx="10"/>
          </p:nvPr>
        </p:nvSpPr>
        <p:spPr/>
        <p:txBody>
          <a:bodyPr/>
          <a:lstStyle/>
          <a:p>
            <a:fld id="{7AE86628-D413-F248-B1DD-E27E5BBF6919}" type="datetime1">
              <a:rPr lang="de-DE" smtClean="0"/>
              <a:t>21.04.15</a:t>
            </a:fld>
            <a:endParaRPr lang="de-DE"/>
          </a:p>
        </p:txBody>
      </p:sp>
      <p:sp>
        <p:nvSpPr>
          <p:cNvPr id="5" name="Footer Placeholder 4"/>
          <p:cNvSpPr>
            <a:spLocks noGrp="1"/>
          </p:cNvSpPr>
          <p:nvPr>
            <p:ph type="ftr" sz="quarter" idx="11"/>
          </p:nvPr>
        </p:nvSpPr>
        <p:spPr/>
        <p:txBody>
          <a:bodyPr/>
          <a:lstStyle/>
          <a:p>
            <a:r>
              <a:rPr lang="de-DE" smtClean="0"/>
              <a:t>Unternehmensanwendungen | Martin Lorenz | SS2015</a:t>
            </a:r>
            <a:endParaRPr lang="de-DE"/>
          </a:p>
        </p:txBody>
      </p:sp>
      <p:sp>
        <p:nvSpPr>
          <p:cNvPr id="6" name="Slide Number Placeholder 5"/>
          <p:cNvSpPr>
            <a:spLocks noGrp="1"/>
          </p:cNvSpPr>
          <p:nvPr>
            <p:ph type="sldNum" sz="quarter" idx="12"/>
          </p:nvPr>
        </p:nvSpPr>
        <p:spPr/>
        <p:txBody>
          <a:bodyPr/>
          <a:lstStyle/>
          <a:p>
            <a:fld id="{5CD228B0-7388-8E4C-BAE8-B5E4475FF9E8}" type="slidenum">
              <a:rPr lang="de-DE" smtClean="0"/>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Click to edit Master title style</a:t>
            </a:r>
            <a:endParaRPr lang="de-DE"/>
          </a:p>
        </p:txBody>
      </p:sp>
      <p:sp>
        <p:nvSpPr>
          <p:cNvPr id="3" name="Content Placeholder 2"/>
          <p:cNvSpPr>
            <a:spLocks noGrp="1"/>
          </p:cNvSpPr>
          <p:nvPr>
            <p:ph idx="1"/>
          </p:nvPr>
        </p:nvSpPr>
        <p:spPr/>
        <p:txBody>
          <a:body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de-DE"/>
          </a:p>
        </p:txBody>
      </p:sp>
      <p:sp>
        <p:nvSpPr>
          <p:cNvPr id="4" name="Date Placeholder 3"/>
          <p:cNvSpPr>
            <a:spLocks noGrp="1"/>
          </p:cNvSpPr>
          <p:nvPr>
            <p:ph type="dt" sz="half" idx="10"/>
          </p:nvPr>
        </p:nvSpPr>
        <p:spPr/>
        <p:txBody>
          <a:bodyPr/>
          <a:lstStyle/>
          <a:p>
            <a:fld id="{590139F4-24BB-EA4F-A900-C04CDCD396EC}" type="datetime1">
              <a:rPr lang="de-DE" smtClean="0"/>
              <a:t>21.04.15</a:t>
            </a:fld>
            <a:endParaRPr lang="de-DE"/>
          </a:p>
        </p:txBody>
      </p:sp>
      <p:sp>
        <p:nvSpPr>
          <p:cNvPr id="5" name="Footer Placeholder 4"/>
          <p:cNvSpPr>
            <a:spLocks noGrp="1"/>
          </p:cNvSpPr>
          <p:nvPr>
            <p:ph type="ftr" sz="quarter" idx="11"/>
          </p:nvPr>
        </p:nvSpPr>
        <p:spPr/>
        <p:txBody>
          <a:bodyPr/>
          <a:lstStyle/>
          <a:p>
            <a:r>
              <a:rPr lang="de-DE" smtClean="0"/>
              <a:t>Unternehmensanwendungen | Martin Lorenz | SS2015</a:t>
            </a:r>
            <a:endParaRPr lang="de-DE"/>
          </a:p>
        </p:txBody>
      </p:sp>
      <p:sp>
        <p:nvSpPr>
          <p:cNvPr id="6" name="Slide Number Placeholder 5"/>
          <p:cNvSpPr>
            <a:spLocks noGrp="1"/>
          </p:cNvSpPr>
          <p:nvPr>
            <p:ph type="sldNum" sz="quarter" idx="12"/>
          </p:nvPr>
        </p:nvSpPr>
        <p:spPr/>
        <p:txBody>
          <a:bodyPr/>
          <a:lstStyle/>
          <a:p>
            <a:fld id="{5CD228B0-7388-8E4C-BAE8-B5E4475FF9E8}" type="slidenum">
              <a:rPr lang="de-DE" smtClean="0"/>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de-DE" smtClean="0"/>
              <a:t>Click to edit Master title style</a:t>
            </a:r>
            <a:endParaRPr lang="de-D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Click to edit Master text styles</a:t>
            </a:r>
          </a:p>
        </p:txBody>
      </p:sp>
      <p:sp>
        <p:nvSpPr>
          <p:cNvPr id="4" name="Date Placeholder 3"/>
          <p:cNvSpPr>
            <a:spLocks noGrp="1"/>
          </p:cNvSpPr>
          <p:nvPr>
            <p:ph type="dt" sz="half" idx="10"/>
          </p:nvPr>
        </p:nvSpPr>
        <p:spPr/>
        <p:txBody>
          <a:bodyPr/>
          <a:lstStyle/>
          <a:p>
            <a:fld id="{BF4AD2A0-9F72-7449-8505-01EDE5194C59}" type="datetime1">
              <a:rPr lang="de-DE" smtClean="0"/>
              <a:t>21.04.15</a:t>
            </a:fld>
            <a:endParaRPr lang="de-DE"/>
          </a:p>
        </p:txBody>
      </p:sp>
      <p:sp>
        <p:nvSpPr>
          <p:cNvPr id="5" name="Footer Placeholder 4"/>
          <p:cNvSpPr>
            <a:spLocks noGrp="1"/>
          </p:cNvSpPr>
          <p:nvPr>
            <p:ph type="ftr" sz="quarter" idx="11"/>
          </p:nvPr>
        </p:nvSpPr>
        <p:spPr/>
        <p:txBody>
          <a:bodyPr/>
          <a:lstStyle/>
          <a:p>
            <a:r>
              <a:rPr lang="de-DE" smtClean="0"/>
              <a:t>Unternehmensanwendungen | Martin Lorenz | SS2015</a:t>
            </a:r>
            <a:endParaRPr lang="de-DE"/>
          </a:p>
        </p:txBody>
      </p:sp>
      <p:sp>
        <p:nvSpPr>
          <p:cNvPr id="6" name="Slide Number Placeholder 5"/>
          <p:cNvSpPr>
            <a:spLocks noGrp="1"/>
          </p:cNvSpPr>
          <p:nvPr>
            <p:ph type="sldNum" sz="quarter" idx="12"/>
          </p:nvPr>
        </p:nvSpPr>
        <p:spPr/>
        <p:txBody>
          <a:bodyPr/>
          <a:lstStyle/>
          <a:p>
            <a:fld id="{5CD228B0-7388-8E4C-BAE8-B5E4475FF9E8}" type="slidenum">
              <a:rPr lang="de-DE" smtClean="0"/>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Click to edit Master title style</a:t>
            </a:r>
            <a:endParaRPr lang="de-D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de-D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de-DE"/>
          </a:p>
        </p:txBody>
      </p:sp>
      <p:sp>
        <p:nvSpPr>
          <p:cNvPr id="5" name="Date Placeholder 4"/>
          <p:cNvSpPr>
            <a:spLocks noGrp="1"/>
          </p:cNvSpPr>
          <p:nvPr>
            <p:ph type="dt" sz="half" idx="10"/>
          </p:nvPr>
        </p:nvSpPr>
        <p:spPr/>
        <p:txBody>
          <a:bodyPr/>
          <a:lstStyle/>
          <a:p>
            <a:fld id="{CBA07E17-F25C-6741-8996-4B079D00BFEF}" type="datetime1">
              <a:rPr lang="de-DE" smtClean="0"/>
              <a:t>21.04.15</a:t>
            </a:fld>
            <a:endParaRPr lang="de-DE"/>
          </a:p>
        </p:txBody>
      </p:sp>
      <p:sp>
        <p:nvSpPr>
          <p:cNvPr id="6" name="Footer Placeholder 5"/>
          <p:cNvSpPr>
            <a:spLocks noGrp="1"/>
          </p:cNvSpPr>
          <p:nvPr>
            <p:ph type="ftr" sz="quarter" idx="11"/>
          </p:nvPr>
        </p:nvSpPr>
        <p:spPr/>
        <p:txBody>
          <a:bodyPr/>
          <a:lstStyle/>
          <a:p>
            <a:r>
              <a:rPr lang="de-DE" smtClean="0"/>
              <a:t>Unternehmensanwendungen | Martin Lorenz | SS2015</a:t>
            </a:r>
            <a:endParaRPr lang="de-DE"/>
          </a:p>
        </p:txBody>
      </p:sp>
      <p:sp>
        <p:nvSpPr>
          <p:cNvPr id="7" name="Slide Number Placeholder 6"/>
          <p:cNvSpPr>
            <a:spLocks noGrp="1"/>
          </p:cNvSpPr>
          <p:nvPr>
            <p:ph type="sldNum" sz="quarter" idx="12"/>
          </p:nvPr>
        </p:nvSpPr>
        <p:spPr/>
        <p:txBody>
          <a:bodyPr/>
          <a:lstStyle/>
          <a:p>
            <a:fld id="{5CD228B0-7388-8E4C-BAE8-B5E4475FF9E8}" type="slidenum">
              <a:rPr lang="de-DE" smtClean="0"/>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smtClean="0"/>
              <a:t>Click to edit Master title style</a:t>
            </a:r>
            <a:endParaRPr lang="de-D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de-D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de-DE"/>
          </a:p>
        </p:txBody>
      </p:sp>
      <p:sp>
        <p:nvSpPr>
          <p:cNvPr id="7" name="Date Placeholder 6"/>
          <p:cNvSpPr>
            <a:spLocks noGrp="1"/>
          </p:cNvSpPr>
          <p:nvPr>
            <p:ph type="dt" sz="half" idx="10"/>
          </p:nvPr>
        </p:nvSpPr>
        <p:spPr/>
        <p:txBody>
          <a:bodyPr/>
          <a:lstStyle/>
          <a:p>
            <a:fld id="{8FE0B03B-1037-7248-8529-F43574086CE4}" type="datetime1">
              <a:rPr lang="de-DE" smtClean="0"/>
              <a:t>21.04.15</a:t>
            </a:fld>
            <a:endParaRPr lang="de-DE"/>
          </a:p>
        </p:txBody>
      </p:sp>
      <p:sp>
        <p:nvSpPr>
          <p:cNvPr id="8" name="Footer Placeholder 7"/>
          <p:cNvSpPr>
            <a:spLocks noGrp="1"/>
          </p:cNvSpPr>
          <p:nvPr>
            <p:ph type="ftr" sz="quarter" idx="11"/>
          </p:nvPr>
        </p:nvSpPr>
        <p:spPr/>
        <p:txBody>
          <a:bodyPr/>
          <a:lstStyle/>
          <a:p>
            <a:r>
              <a:rPr lang="de-DE" smtClean="0"/>
              <a:t>Unternehmensanwendungen | Martin Lorenz | SS2015</a:t>
            </a:r>
            <a:endParaRPr lang="de-DE"/>
          </a:p>
        </p:txBody>
      </p:sp>
      <p:sp>
        <p:nvSpPr>
          <p:cNvPr id="9" name="Slide Number Placeholder 8"/>
          <p:cNvSpPr>
            <a:spLocks noGrp="1"/>
          </p:cNvSpPr>
          <p:nvPr>
            <p:ph type="sldNum" sz="quarter" idx="12"/>
          </p:nvPr>
        </p:nvSpPr>
        <p:spPr/>
        <p:txBody>
          <a:bodyPr/>
          <a:lstStyle/>
          <a:p>
            <a:fld id="{5CD228B0-7388-8E4C-BAE8-B5E4475FF9E8}" type="slidenum">
              <a:rPr lang="de-DE" smtClean="0"/>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Click to edit Master title style</a:t>
            </a:r>
            <a:endParaRPr lang="de-DE"/>
          </a:p>
        </p:txBody>
      </p:sp>
      <p:sp>
        <p:nvSpPr>
          <p:cNvPr id="3" name="Date Placeholder 2"/>
          <p:cNvSpPr>
            <a:spLocks noGrp="1"/>
          </p:cNvSpPr>
          <p:nvPr>
            <p:ph type="dt" sz="half" idx="10"/>
          </p:nvPr>
        </p:nvSpPr>
        <p:spPr/>
        <p:txBody>
          <a:bodyPr/>
          <a:lstStyle/>
          <a:p>
            <a:fld id="{7C93CFE5-8C41-AF47-8FB9-163662521AB4}" type="datetime1">
              <a:rPr lang="de-DE" smtClean="0"/>
              <a:t>21.04.15</a:t>
            </a:fld>
            <a:endParaRPr lang="de-DE"/>
          </a:p>
        </p:txBody>
      </p:sp>
      <p:sp>
        <p:nvSpPr>
          <p:cNvPr id="4" name="Footer Placeholder 3"/>
          <p:cNvSpPr>
            <a:spLocks noGrp="1"/>
          </p:cNvSpPr>
          <p:nvPr>
            <p:ph type="ftr" sz="quarter" idx="11"/>
          </p:nvPr>
        </p:nvSpPr>
        <p:spPr/>
        <p:txBody>
          <a:bodyPr/>
          <a:lstStyle/>
          <a:p>
            <a:r>
              <a:rPr lang="de-DE" smtClean="0"/>
              <a:t>Unternehmensanwendungen | Martin Lorenz | SS2015</a:t>
            </a:r>
            <a:endParaRPr lang="de-DE"/>
          </a:p>
        </p:txBody>
      </p:sp>
      <p:sp>
        <p:nvSpPr>
          <p:cNvPr id="5" name="Slide Number Placeholder 4"/>
          <p:cNvSpPr>
            <a:spLocks noGrp="1"/>
          </p:cNvSpPr>
          <p:nvPr>
            <p:ph type="sldNum" sz="quarter" idx="12"/>
          </p:nvPr>
        </p:nvSpPr>
        <p:spPr/>
        <p:txBody>
          <a:bodyPr/>
          <a:lstStyle/>
          <a:p>
            <a:fld id="{5CD228B0-7388-8E4C-BAE8-B5E4475FF9E8}"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2DD618-9F05-4B4A-87CD-2F9442538FD5}" type="datetime1">
              <a:rPr lang="de-DE" smtClean="0"/>
              <a:t>21.04.15</a:t>
            </a:fld>
            <a:endParaRPr lang="de-DE"/>
          </a:p>
        </p:txBody>
      </p:sp>
      <p:sp>
        <p:nvSpPr>
          <p:cNvPr id="3" name="Footer Placeholder 2"/>
          <p:cNvSpPr>
            <a:spLocks noGrp="1"/>
          </p:cNvSpPr>
          <p:nvPr>
            <p:ph type="ftr" sz="quarter" idx="11"/>
          </p:nvPr>
        </p:nvSpPr>
        <p:spPr/>
        <p:txBody>
          <a:bodyPr/>
          <a:lstStyle/>
          <a:p>
            <a:r>
              <a:rPr lang="de-DE" smtClean="0"/>
              <a:t>Unternehmensanwendungen | Martin Lorenz | SS2015</a:t>
            </a:r>
            <a:endParaRPr lang="de-DE"/>
          </a:p>
        </p:txBody>
      </p:sp>
      <p:sp>
        <p:nvSpPr>
          <p:cNvPr id="4" name="Slide Number Placeholder 3"/>
          <p:cNvSpPr>
            <a:spLocks noGrp="1"/>
          </p:cNvSpPr>
          <p:nvPr>
            <p:ph type="sldNum" sz="quarter" idx="12"/>
          </p:nvPr>
        </p:nvSpPr>
        <p:spPr/>
        <p:txBody>
          <a:bodyPr/>
          <a:lstStyle/>
          <a:p>
            <a:fld id="{5CD228B0-7388-8E4C-BAE8-B5E4475FF9E8}"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de-DE" smtClean="0"/>
              <a:t>Click to edit Master title style</a:t>
            </a:r>
            <a:endParaRPr lang="de-D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de-D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Click to edit Master text styles</a:t>
            </a:r>
          </a:p>
        </p:txBody>
      </p:sp>
      <p:sp>
        <p:nvSpPr>
          <p:cNvPr id="5" name="Date Placeholder 4"/>
          <p:cNvSpPr>
            <a:spLocks noGrp="1"/>
          </p:cNvSpPr>
          <p:nvPr>
            <p:ph type="dt" sz="half" idx="10"/>
          </p:nvPr>
        </p:nvSpPr>
        <p:spPr/>
        <p:txBody>
          <a:bodyPr/>
          <a:lstStyle/>
          <a:p>
            <a:fld id="{ACA8D207-11AB-5F40-BE35-DD3022635FB0}" type="datetime1">
              <a:rPr lang="de-DE" smtClean="0"/>
              <a:t>21.04.15</a:t>
            </a:fld>
            <a:endParaRPr lang="de-DE"/>
          </a:p>
        </p:txBody>
      </p:sp>
      <p:sp>
        <p:nvSpPr>
          <p:cNvPr id="6" name="Footer Placeholder 5"/>
          <p:cNvSpPr>
            <a:spLocks noGrp="1"/>
          </p:cNvSpPr>
          <p:nvPr>
            <p:ph type="ftr" sz="quarter" idx="11"/>
          </p:nvPr>
        </p:nvSpPr>
        <p:spPr/>
        <p:txBody>
          <a:bodyPr/>
          <a:lstStyle/>
          <a:p>
            <a:r>
              <a:rPr lang="de-DE" smtClean="0"/>
              <a:t>Unternehmensanwendungen | Martin Lorenz | SS2015</a:t>
            </a:r>
            <a:endParaRPr lang="de-DE"/>
          </a:p>
        </p:txBody>
      </p:sp>
      <p:sp>
        <p:nvSpPr>
          <p:cNvPr id="7" name="Slide Number Placeholder 6"/>
          <p:cNvSpPr>
            <a:spLocks noGrp="1"/>
          </p:cNvSpPr>
          <p:nvPr>
            <p:ph type="sldNum" sz="quarter" idx="12"/>
          </p:nvPr>
        </p:nvSpPr>
        <p:spPr/>
        <p:txBody>
          <a:bodyPr/>
          <a:lstStyle/>
          <a:p>
            <a:fld id="{5CD228B0-7388-8E4C-BAE8-B5E4475FF9E8}" type="slidenum">
              <a:rPr lang="de-DE" smtClean="0"/>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de-DE" smtClean="0"/>
              <a:t>Click to edit Master title style</a:t>
            </a:r>
            <a:endParaRPr lang="de-D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Click to edit Master text styles</a:t>
            </a:r>
          </a:p>
        </p:txBody>
      </p:sp>
      <p:sp>
        <p:nvSpPr>
          <p:cNvPr id="5" name="Date Placeholder 4"/>
          <p:cNvSpPr>
            <a:spLocks noGrp="1"/>
          </p:cNvSpPr>
          <p:nvPr>
            <p:ph type="dt" sz="half" idx="10"/>
          </p:nvPr>
        </p:nvSpPr>
        <p:spPr/>
        <p:txBody>
          <a:bodyPr/>
          <a:lstStyle/>
          <a:p>
            <a:fld id="{5479CE58-8827-4E47-8E32-6088D03AAB68}" type="datetime1">
              <a:rPr lang="de-DE" smtClean="0"/>
              <a:t>21.04.15</a:t>
            </a:fld>
            <a:endParaRPr lang="de-DE"/>
          </a:p>
        </p:txBody>
      </p:sp>
      <p:sp>
        <p:nvSpPr>
          <p:cNvPr id="6" name="Footer Placeholder 5"/>
          <p:cNvSpPr>
            <a:spLocks noGrp="1"/>
          </p:cNvSpPr>
          <p:nvPr>
            <p:ph type="ftr" sz="quarter" idx="11"/>
          </p:nvPr>
        </p:nvSpPr>
        <p:spPr/>
        <p:txBody>
          <a:bodyPr/>
          <a:lstStyle/>
          <a:p>
            <a:r>
              <a:rPr lang="de-DE" smtClean="0"/>
              <a:t>Unternehmensanwendungen | Martin Lorenz | SS2015</a:t>
            </a:r>
            <a:endParaRPr lang="de-DE"/>
          </a:p>
        </p:txBody>
      </p:sp>
      <p:sp>
        <p:nvSpPr>
          <p:cNvPr id="7" name="Slide Number Placeholder 6"/>
          <p:cNvSpPr>
            <a:spLocks noGrp="1"/>
          </p:cNvSpPr>
          <p:nvPr>
            <p:ph type="sldNum" sz="quarter" idx="12"/>
          </p:nvPr>
        </p:nvSpPr>
        <p:spPr/>
        <p:txBody>
          <a:bodyPr/>
          <a:lstStyle/>
          <a:p>
            <a:fld id="{5CD228B0-7388-8E4C-BAE8-B5E4475FF9E8}" type="slidenum">
              <a:rPr lang="de-DE" smtClean="0"/>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Click to edit Master title style</a:t>
            </a:r>
            <a:endParaRPr lang="de-D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Click to edit Master text styles</a:t>
            </a:r>
          </a:p>
          <a:p>
            <a:pPr lvl="1"/>
            <a:r>
              <a:rPr lang="de-DE" smtClean="0"/>
              <a:t>Second level</a:t>
            </a:r>
          </a:p>
          <a:p>
            <a:pPr lvl="2"/>
            <a:r>
              <a:rPr lang="de-DE" smtClean="0"/>
              <a:t>Third level</a:t>
            </a:r>
          </a:p>
          <a:p>
            <a:pPr lvl="3"/>
            <a:r>
              <a:rPr lang="de-DE" smtClean="0"/>
              <a:t>Fourth level</a:t>
            </a:r>
          </a:p>
          <a:p>
            <a:pPr lvl="4"/>
            <a:r>
              <a:rPr lang="de-DE" smtClean="0"/>
              <a:t>Fifth level</a:t>
            </a:r>
            <a:endParaRPr lang="de-D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CD35E7-4360-9842-A69E-D5908ECDBF8A}" type="datetime1">
              <a:rPr lang="de-DE" smtClean="0"/>
              <a:t>21.04.15</a:t>
            </a:fld>
            <a:endParaRPr lang="de-D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smtClean="0"/>
              <a:t>Unternehmensanwendungen | Martin Lorenz | SS2015</a:t>
            </a:r>
            <a:endParaRPr lang="de-D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D228B0-7388-8E4C-BAE8-B5E4475FF9E8}" type="slidenum">
              <a:rPr lang="de-DE" smtClean="0"/>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9.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chart" Target="../charts/char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e-DE" dirty="0" smtClean="0"/>
              <a:t>Charakteristika von Unternehmensanwendungen</a:t>
            </a:r>
            <a:endParaRPr lang="de-DE" dirty="0"/>
          </a:p>
        </p:txBody>
      </p:sp>
      <p:sp>
        <p:nvSpPr>
          <p:cNvPr id="3" name="Subtitle 2"/>
          <p:cNvSpPr>
            <a:spLocks noGrp="1"/>
          </p:cNvSpPr>
          <p:nvPr>
            <p:ph type="subTitle" idx="1"/>
          </p:nvPr>
        </p:nvSpPr>
        <p:spPr/>
        <p:txBody>
          <a:bodyPr/>
          <a:lstStyle/>
          <a:p>
            <a:endParaRPr lang="de-DE"/>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nhaltsplatzhalter 5"/>
          <p:cNvGraphicFramePr>
            <a:graphicFrameLocks noGrp="1"/>
          </p:cNvGraphicFramePr>
          <p:nvPr>
            <p:ph idx="1"/>
            <p:extLst>
              <p:ext uri="{D42A27DB-BD31-4B8C-83A1-F6EECF244321}">
                <p14:modId xmlns:p14="http://schemas.microsoft.com/office/powerpoint/2010/main" val="1711361767"/>
              </p:ext>
            </p:extLst>
          </p:nvPr>
        </p:nvGraphicFramePr>
        <p:xfrm>
          <a:off x="533400" y="2133600"/>
          <a:ext cx="8153400" cy="3566160"/>
        </p:xfrm>
        <a:graphic>
          <a:graphicData uri="http://schemas.openxmlformats.org/drawingml/2006/table">
            <a:tbl>
              <a:tblPr/>
              <a:tblGrid>
                <a:gridCol w="8153400"/>
              </a:tblGrid>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de-DE" sz="2000" b="0" i="0" u="none" strike="noStrike" cap="none" normalizeH="0" baseline="0" dirty="0" err="1" smtClean="0">
                          <a:ln>
                            <a:noFill/>
                          </a:ln>
                          <a:solidFill>
                            <a:srgbClr val="000000"/>
                          </a:solidFill>
                          <a:effectLst/>
                          <a:latin typeface="Verdana" charset="0"/>
                          <a:ea typeface="Arial" charset="0"/>
                          <a:cs typeface="Arial" charset="0"/>
                        </a:rPr>
                        <a:t>Full</a:t>
                      </a:r>
                      <a:r>
                        <a:rPr kumimoji="0" lang="de-DE" sz="2000" b="0" i="0" u="none" strike="noStrike" cap="none" normalizeH="0" baseline="0" dirty="0" smtClean="0">
                          <a:ln>
                            <a:noFill/>
                          </a:ln>
                          <a:solidFill>
                            <a:srgbClr val="000000"/>
                          </a:solidFill>
                          <a:effectLst/>
                          <a:latin typeface="Verdana" charset="0"/>
                          <a:ea typeface="Arial" charset="0"/>
                          <a:cs typeface="Arial" charset="0"/>
                        </a:rPr>
                        <a:t> </a:t>
                      </a:r>
                      <a:r>
                        <a:rPr kumimoji="0" lang="de-DE" sz="2000" b="0" i="0" u="none" strike="noStrike" cap="none" normalizeH="0" baseline="0" dirty="0" err="1" smtClean="0">
                          <a:ln>
                            <a:noFill/>
                          </a:ln>
                          <a:solidFill>
                            <a:srgbClr val="000000"/>
                          </a:solidFill>
                          <a:effectLst/>
                          <a:latin typeface="Verdana" charset="0"/>
                          <a:ea typeface="Arial" charset="0"/>
                          <a:cs typeface="Arial" charset="0"/>
                        </a:rPr>
                        <a:t>row</a:t>
                      </a:r>
                      <a:r>
                        <a:rPr kumimoji="0" lang="de-DE" sz="2000" b="0" i="0" u="none" strike="noStrike" cap="none" normalizeH="0" baseline="0" dirty="0" smtClean="0">
                          <a:ln>
                            <a:noFill/>
                          </a:ln>
                          <a:solidFill>
                            <a:srgbClr val="000000"/>
                          </a:solidFill>
                          <a:effectLst/>
                          <a:latin typeface="Verdana" charset="0"/>
                          <a:ea typeface="Arial" charset="0"/>
                          <a:cs typeface="Arial" charset="0"/>
                        </a:rPr>
                        <a:t> </a:t>
                      </a:r>
                      <a:r>
                        <a:rPr kumimoji="0" lang="de-DE" sz="2000" b="0" i="0" u="none" strike="noStrike" cap="none" normalizeH="0" baseline="0" dirty="0" err="1" smtClean="0">
                          <a:ln>
                            <a:noFill/>
                          </a:ln>
                          <a:solidFill>
                            <a:srgbClr val="000000"/>
                          </a:solidFill>
                          <a:effectLst/>
                          <a:latin typeface="Verdana" charset="0"/>
                          <a:ea typeface="Arial" charset="0"/>
                          <a:cs typeface="Arial" charset="0"/>
                        </a:rPr>
                        <a:t>operations</a:t>
                      </a:r>
                      <a:r>
                        <a:rPr kumimoji="0" lang="de-DE" sz="2000" b="0" i="0" u="none" strike="noStrike" cap="none" normalizeH="0" baseline="0" dirty="0" smtClean="0">
                          <a:ln>
                            <a:noFill/>
                          </a:ln>
                          <a:solidFill>
                            <a:srgbClr val="000000"/>
                          </a:solidFill>
                          <a:effectLst/>
                          <a:latin typeface="Verdana" charset="0"/>
                          <a:ea typeface="Arial" charset="0"/>
                          <a:cs typeface="Arial" charset="0"/>
                        </a:rPr>
                        <a:t> </a:t>
                      </a:r>
                      <a:r>
                        <a:rPr kumimoji="0" lang="de-DE" sz="2000" b="1" i="0" u="none" strike="noStrike" cap="none" normalizeH="0" baseline="0" dirty="0" err="1" smtClean="0">
                          <a:ln>
                            <a:noFill/>
                          </a:ln>
                          <a:solidFill>
                            <a:srgbClr val="9B1537"/>
                          </a:solidFill>
                          <a:effectLst/>
                          <a:latin typeface="Verdana" charset="0"/>
                          <a:ea typeface="Arial" charset="0"/>
                          <a:cs typeface="Arial" charset="0"/>
                        </a:rPr>
                        <a:t>and</a:t>
                      </a:r>
                      <a:r>
                        <a:rPr kumimoji="0" lang="de-DE" sz="2000" b="0" i="0" u="none" strike="noStrike" cap="none" normalizeH="0" baseline="0" dirty="0" smtClean="0">
                          <a:ln>
                            <a:noFill/>
                          </a:ln>
                          <a:solidFill>
                            <a:srgbClr val="000000"/>
                          </a:solidFill>
                          <a:effectLst/>
                          <a:latin typeface="Verdana" charset="0"/>
                          <a:ea typeface="Arial" charset="0"/>
                          <a:cs typeface="Arial" charset="0"/>
                        </a:rPr>
                        <a:t> </a:t>
                      </a:r>
                      <a:r>
                        <a:rPr kumimoji="0" lang="de-DE" sz="2000" b="0" i="0" u="none" strike="noStrike" cap="none" normalizeH="0" baseline="0" dirty="0" err="1" smtClean="0">
                          <a:ln>
                            <a:noFill/>
                          </a:ln>
                          <a:solidFill>
                            <a:srgbClr val="000000"/>
                          </a:solidFill>
                          <a:effectLst/>
                          <a:latin typeface="Verdana" charset="0"/>
                          <a:ea typeface="Arial" charset="0"/>
                          <a:cs typeface="Arial" charset="0"/>
                        </a:rPr>
                        <a:t>retrieve</a:t>
                      </a:r>
                      <a:r>
                        <a:rPr kumimoji="0" lang="de-DE" sz="2000" b="0" i="0" u="none" strike="noStrike" cap="none" normalizeH="0" baseline="0" dirty="0" smtClean="0">
                          <a:ln>
                            <a:noFill/>
                          </a:ln>
                          <a:solidFill>
                            <a:srgbClr val="000000"/>
                          </a:solidFill>
                          <a:effectLst/>
                          <a:latin typeface="Verdana" charset="0"/>
                          <a:ea typeface="Arial" charset="0"/>
                          <a:cs typeface="Arial" charset="0"/>
                        </a:rPr>
                        <a:t> </a:t>
                      </a:r>
                      <a:r>
                        <a:rPr kumimoji="0" lang="de-DE" sz="2000" b="0" i="0" u="none" strike="noStrike" cap="none" normalizeH="0" baseline="0" dirty="0" err="1" smtClean="0">
                          <a:ln>
                            <a:noFill/>
                          </a:ln>
                          <a:solidFill>
                            <a:srgbClr val="000000"/>
                          </a:solidFill>
                          <a:effectLst/>
                          <a:latin typeface="Verdana" charset="0"/>
                          <a:ea typeface="Arial" charset="0"/>
                          <a:cs typeface="Arial" charset="0"/>
                        </a:rPr>
                        <a:t>small</a:t>
                      </a:r>
                      <a:r>
                        <a:rPr kumimoji="0" lang="de-DE" sz="2000" b="0" i="0" u="none" strike="noStrike" cap="none" normalizeH="0" baseline="0" dirty="0" smtClean="0">
                          <a:ln>
                            <a:noFill/>
                          </a:ln>
                          <a:solidFill>
                            <a:srgbClr val="000000"/>
                          </a:solidFill>
                          <a:effectLst/>
                          <a:latin typeface="Verdana" charset="0"/>
                          <a:ea typeface="Arial" charset="0"/>
                          <a:cs typeface="Arial" charset="0"/>
                        </a:rPr>
                        <a:t> </a:t>
                      </a:r>
                      <a:r>
                        <a:rPr kumimoji="0" lang="de-DE" sz="2000" b="0" i="0" u="none" strike="noStrike" cap="none" normalizeH="0" baseline="0" dirty="0" err="1" smtClean="0">
                          <a:ln>
                            <a:noFill/>
                          </a:ln>
                          <a:solidFill>
                            <a:srgbClr val="000000"/>
                          </a:solidFill>
                          <a:effectLst/>
                          <a:latin typeface="Verdana" charset="0"/>
                          <a:ea typeface="Arial" charset="0"/>
                          <a:cs typeface="Arial" charset="0"/>
                        </a:rPr>
                        <a:t>number</a:t>
                      </a:r>
                      <a:r>
                        <a:rPr kumimoji="0" lang="de-DE" sz="2000" b="0" i="0" u="none" strike="noStrike" cap="none" normalizeH="0" baseline="0" dirty="0" smtClean="0">
                          <a:ln>
                            <a:noFill/>
                          </a:ln>
                          <a:solidFill>
                            <a:srgbClr val="000000"/>
                          </a:solidFill>
                          <a:effectLst/>
                          <a:latin typeface="Verdana" charset="0"/>
                          <a:ea typeface="Arial" charset="0"/>
                          <a:cs typeface="Arial" charset="0"/>
                        </a:rPr>
                        <a:t> of </a:t>
                      </a:r>
                      <a:r>
                        <a:rPr kumimoji="0" lang="de-DE" sz="2000" b="0" i="0" u="none" strike="noStrike" cap="none" normalizeH="0" baseline="0" dirty="0" err="1" smtClean="0">
                          <a:ln>
                            <a:noFill/>
                          </a:ln>
                          <a:solidFill>
                            <a:srgbClr val="000000"/>
                          </a:solidFill>
                          <a:effectLst/>
                          <a:latin typeface="Verdana" charset="0"/>
                          <a:ea typeface="Arial" charset="0"/>
                          <a:cs typeface="Arial" charset="0"/>
                        </a:rPr>
                        <a:t>columns</a:t>
                      </a:r>
                      <a:endParaRPr kumimoji="0" lang="de-DE" sz="2000" b="0" i="0" u="none" strike="noStrike" cap="none" normalizeH="0" baseline="0" dirty="0" smtClean="0">
                        <a:ln>
                          <a:noFill/>
                        </a:ln>
                        <a:solidFill>
                          <a:srgbClr val="000000"/>
                        </a:solidFill>
                        <a:effectLst/>
                        <a:latin typeface="Verdana" charset="0"/>
                        <a:ea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4CCCE"/>
                    </a:solid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de-DE" sz="2000" b="0" i="0" u="none" strike="noStrike" cap="none" normalizeH="0" baseline="0" dirty="0">
                          <a:ln>
                            <a:noFill/>
                          </a:ln>
                          <a:solidFill>
                            <a:srgbClr val="000000"/>
                          </a:solidFill>
                          <a:effectLst/>
                          <a:latin typeface="Verdana" charset="0"/>
                          <a:ea typeface="Arial" charset="0"/>
                          <a:cs typeface="Arial" charset="0"/>
                        </a:rPr>
                        <a:t>Simple</a:t>
                      </a:r>
                      <a:r>
                        <a:rPr kumimoji="0" lang="de-DE" sz="2000" b="0" i="0" u="none" strike="noStrike" cap="none" normalizeH="0" baseline="0" dirty="0" smtClean="0">
                          <a:ln>
                            <a:noFill/>
                          </a:ln>
                          <a:solidFill>
                            <a:srgbClr val="000000"/>
                          </a:solidFill>
                          <a:effectLst/>
                          <a:latin typeface="Verdana" charset="0"/>
                          <a:ea typeface="Arial" charset="0"/>
                          <a:cs typeface="Arial" charset="0"/>
                        </a:rPr>
                        <a:t> </a:t>
                      </a:r>
                      <a:r>
                        <a:rPr kumimoji="0" lang="de-DE" sz="2000" b="0" i="0" u="none" strike="noStrike" cap="none" normalizeH="0" baseline="0" dirty="0" err="1" smtClean="0">
                          <a:ln>
                            <a:noFill/>
                          </a:ln>
                          <a:solidFill>
                            <a:srgbClr val="000000"/>
                          </a:solidFill>
                          <a:effectLst/>
                          <a:latin typeface="Verdana" charset="0"/>
                          <a:ea typeface="Arial" charset="0"/>
                          <a:cs typeface="Arial" charset="0"/>
                        </a:rPr>
                        <a:t>queries</a:t>
                      </a:r>
                      <a:r>
                        <a:rPr kumimoji="0" lang="de-DE" sz="2000" b="0" i="0" u="none" strike="noStrike" cap="none" normalizeH="0" baseline="0" dirty="0" smtClean="0">
                          <a:ln>
                            <a:noFill/>
                          </a:ln>
                          <a:solidFill>
                            <a:srgbClr val="000000"/>
                          </a:solidFill>
                          <a:effectLst/>
                          <a:latin typeface="Verdana" charset="0"/>
                          <a:ea typeface="Arial" charset="0"/>
                          <a:cs typeface="Arial" charset="0"/>
                        </a:rPr>
                        <a:t> </a:t>
                      </a:r>
                      <a:r>
                        <a:rPr kumimoji="0" lang="de-DE" sz="2000" b="1" i="0" u="none" strike="noStrike" cap="none" normalizeH="0" baseline="0" dirty="0" smtClean="0">
                          <a:ln>
                            <a:noFill/>
                          </a:ln>
                          <a:solidFill>
                            <a:srgbClr val="9B1537"/>
                          </a:solidFill>
                          <a:effectLst/>
                          <a:latin typeface="Verdana" charset="0"/>
                          <a:ea typeface="Arial" charset="0"/>
                          <a:cs typeface="Arial" charset="0"/>
                        </a:rPr>
                        <a:t>and</a:t>
                      </a:r>
                      <a:r>
                        <a:rPr kumimoji="0" lang="de-DE" sz="2000" b="0" i="0" u="none" strike="noStrike" cap="none" normalizeH="0" baseline="0" dirty="0" smtClean="0">
                          <a:ln>
                            <a:noFill/>
                          </a:ln>
                          <a:solidFill>
                            <a:srgbClr val="000000"/>
                          </a:solidFill>
                          <a:effectLst/>
                          <a:latin typeface="Verdana" charset="0"/>
                          <a:ea typeface="Arial" charset="0"/>
                          <a:cs typeface="Arial" charset="0"/>
                        </a:rPr>
                        <a:t> </a:t>
                      </a:r>
                      <a:r>
                        <a:rPr kumimoji="0" lang="de-DE" sz="2000" b="0" i="0" u="none" strike="noStrike" cap="none" normalizeH="0" baseline="0" dirty="0" err="1" smtClean="0">
                          <a:ln>
                            <a:noFill/>
                          </a:ln>
                          <a:solidFill>
                            <a:srgbClr val="000000"/>
                          </a:solidFill>
                          <a:effectLst/>
                          <a:latin typeface="Verdana" charset="0"/>
                          <a:ea typeface="Arial" charset="0"/>
                          <a:cs typeface="Arial" charset="0"/>
                        </a:rPr>
                        <a:t>complex</a:t>
                      </a:r>
                      <a:r>
                        <a:rPr kumimoji="0" lang="de-DE" sz="2000" b="0" i="0" u="none" strike="noStrike" cap="none" normalizeH="0" baseline="0" dirty="0" smtClean="0">
                          <a:ln>
                            <a:noFill/>
                          </a:ln>
                          <a:solidFill>
                            <a:srgbClr val="000000"/>
                          </a:solidFill>
                          <a:effectLst/>
                          <a:latin typeface="Verdana" charset="0"/>
                          <a:ea typeface="Arial" charset="0"/>
                          <a:cs typeface="Arial" charset="0"/>
                        </a:rPr>
                        <a:t> </a:t>
                      </a:r>
                      <a:r>
                        <a:rPr kumimoji="0" lang="de-DE" sz="2000" b="0" i="0" u="none" strike="noStrike" cap="none" normalizeH="0" baseline="0" dirty="0" err="1" smtClean="0">
                          <a:ln>
                            <a:noFill/>
                          </a:ln>
                          <a:solidFill>
                            <a:srgbClr val="000000"/>
                          </a:solidFill>
                          <a:effectLst/>
                          <a:latin typeface="Verdana" charset="0"/>
                          <a:ea typeface="Arial" charset="0"/>
                          <a:cs typeface="Arial" charset="0"/>
                        </a:rPr>
                        <a:t>queries</a:t>
                      </a:r>
                      <a:endParaRPr kumimoji="0" lang="de-DE" sz="2000" b="0" i="0" u="none" strike="noStrike" cap="none" normalizeH="0" baseline="0" dirty="0" smtClean="0">
                        <a:ln>
                          <a:noFill/>
                        </a:ln>
                        <a:solidFill>
                          <a:srgbClr val="000000"/>
                        </a:solidFill>
                        <a:effectLst/>
                        <a:latin typeface="Verdana" charset="0"/>
                        <a:ea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7E8"/>
                    </a:solid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de-DE" sz="2000" b="0" i="0" u="none" strike="noStrike" cap="none" normalizeH="0" baseline="0" dirty="0" err="1" smtClean="0">
                          <a:ln>
                            <a:noFill/>
                          </a:ln>
                          <a:solidFill>
                            <a:srgbClr val="000000"/>
                          </a:solidFill>
                          <a:effectLst/>
                          <a:latin typeface="Verdana" charset="0"/>
                          <a:ea typeface="Arial" charset="0"/>
                          <a:cs typeface="Arial" charset="0"/>
                        </a:rPr>
                        <a:t>Tuple</a:t>
                      </a:r>
                      <a:r>
                        <a:rPr kumimoji="0" lang="de-DE" sz="2000" b="0" i="0" u="none" strike="noStrike" cap="none" normalizeH="0" baseline="0" dirty="0" smtClean="0">
                          <a:ln>
                            <a:noFill/>
                          </a:ln>
                          <a:solidFill>
                            <a:srgbClr val="000000"/>
                          </a:solidFill>
                          <a:effectLst/>
                          <a:latin typeface="Verdana" charset="0"/>
                          <a:ea typeface="Arial" charset="0"/>
                          <a:cs typeface="Arial" charset="0"/>
                        </a:rPr>
                        <a:t> </a:t>
                      </a:r>
                      <a:r>
                        <a:rPr kumimoji="0" lang="de-DE" sz="2000" b="0" i="0" u="none" strike="noStrike" cap="none" normalizeH="0" baseline="0" dirty="0" err="1" smtClean="0">
                          <a:ln>
                            <a:noFill/>
                          </a:ln>
                          <a:solidFill>
                            <a:srgbClr val="000000"/>
                          </a:solidFill>
                          <a:effectLst/>
                          <a:latin typeface="Verdana" charset="0"/>
                          <a:ea typeface="Arial" charset="0"/>
                          <a:cs typeface="Arial" charset="0"/>
                        </a:rPr>
                        <a:t>reconstruction</a:t>
                      </a:r>
                      <a:r>
                        <a:rPr kumimoji="0" lang="de-DE" sz="2000" b="0" i="0" u="none" strike="noStrike" cap="none" normalizeH="0" baseline="0" dirty="0" smtClean="0">
                          <a:ln>
                            <a:noFill/>
                          </a:ln>
                          <a:solidFill>
                            <a:srgbClr val="000000"/>
                          </a:solidFill>
                          <a:effectLst/>
                          <a:latin typeface="Verdana" charset="0"/>
                          <a:ea typeface="Arial" charset="0"/>
                          <a:cs typeface="Arial" charset="0"/>
                        </a:rPr>
                        <a:t> </a:t>
                      </a:r>
                      <a:r>
                        <a:rPr kumimoji="0" lang="de-DE" sz="2000" b="1" i="0" u="none" strike="noStrike" cap="none" normalizeH="0" baseline="0" dirty="0" smtClean="0">
                          <a:ln>
                            <a:noFill/>
                          </a:ln>
                          <a:solidFill>
                            <a:srgbClr val="9B1537"/>
                          </a:solidFill>
                          <a:effectLst/>
                          <a:latin typeface="Verdana" charset="0"/>
                          <a:ea typeface="Arial" charset="0"/>
                          <a:cs typeface="Arial" charset="0"/>
                        </a:rPr>
                        <a:t>and</a:t>
                      </a:r>
                      <a:r>
                        <a:rPr kumimoji="0" lang="de-DE" sz="2000" b="0" i="0" u="none" strike="noStrike" cap="none" normalizeH="0" baseline="0" dirty="0" smtClean="0">
                          <a:ln>
                            <a:noFill/>
                          </a:ln>
                          <a:solidFill>
                            <a:srgbClr val="000000"/>
                          </a:solidFill>
                          <a:effectLst/>
                          <a:latin typeface="Verdana" charset="0"/>
                          <a:ea typeface="Arial" charset="0"/>
                          <a:cs typeface="Arial" charset="0"/>
                        </a:rPr>
                        <a:t> </a:t>
                      </a:r>
                      <a:r>
                        <a:rPr kumimoji="0" lang="de-DE" sz="2000" b="0" i="0" u="none" strike="noStrike" cap="none" normalizeH="0" baseline="0" dirty="0" err="1" smtClean="0">
                          <a:ln>
                            <a:noFill/>
                          </a:ln>
                          <a:solidFill>
                            <a:srgbClr val="000000"/>
                          </a:solidFill>
                          <a:effectLst/>
                          <a:latin typeface="Verdana" charset="0"/>
                          <a:ea typeface="Arial" charset="0"/>
                          <a:cs typeface="Arial" charset="0"/>
                        </a:rPr>
                        <a:t>aggregation</a:t>
                      </a:r>
                      <a:r>
                        <a:rPr kumimoji="0" lang="de-DE" sz="2000" b="0" i="0" u="none" strike="noStrike" cap="none" normalizeH="0" baseline="0" dirty="0" smtClean="0">
                          <a:ln>
                            <a:noFill/>
                          </a:ln>
                          <a:solidFill>
                            <a:srgbClr val="000000"/>
                          </a:solidFill>
                          <a:effectLst/>
                          <a:latin typeface="Verdana" charset="0"/>
                          <a:ea typeface="Arial" charset="0"/>
                          <a:cs typeface="Arial" charset="0"/>
                        </a:rPr>
                        <a:t> and </a:t>
                      </a:r>
                      <a:r>
                        <a:rPr kumimoji="0" lang="de-DE" sz="2000" b="0" i="0" u="none" strike="noStrike" cap="none" normalizeH="0" baseline="0" dirty="0" err="1" smtClean="0">
                          <a:ln>
                            <a:noFill/>
                          </a:ln>
                          <a:solidFill>
                            <a:srgbClr val="000000"/>
                          </a:solidFill>
                          <a:effectLst/>
                          <a:latin typeface="Verdana" charset="0"/>
                          <a:ea typeface="Arial" charset="0"/>
                          <a:cs typeface="Arial" charset="0"/>
                        </a:rPr>
                        <a:t>group</a:t>
                      </a:r>
                      <a:r>
                        <a:rPr kumimoji="0" lang="de-DE" sz="2000" b="0" i="0" u="none" strike="noStrike" cap="none" normalizeH="0" baseline="0" dirty="0" smtClean="0">
                          <a:ln>
                            <a:noFill/>
                          </a:ln>
                          <a:solidFill>
                            <a:srgbClr val="000000"/>
                          </a:solidFill>
                          <a:effectLst/>
                          <a:latin typeface="Verdana" charset="0"/>
                          <a:ea typeface="Arial" charset="0"/>
                          <a:cs typeface="Arial" charset="0"/>
                        </a:rPr>
                        <a:t> </a:t>
                      </a:r>
                      <a:r>
                        <a:rPr kumimoji="0" lang="de-DE" sz="2000" b="0" i="0" u="none" strike="noStrike" cap="none" normalizeH="0" baseline="0" dirty="0" err="1" smtClean="0">
                          <a:ln>
                            <a:noFill/>
                          </a:ln>
                          <a:solidFill>
                            <a:srgbClr val="000000"/>
                          </a:solidFill>
                          <a:effectLst/>
                          <a:latin typeface="Verdana" charset="0"/>
                          <a:ea typeface="Arial" charset="0"/>
                          <a:cs typeface="Arial" charset="0"/>
                        </a:rPr>
                        <a:t>by</a:t>
                      </a:r>
                      <a:endParaRPr kumimoji="0" lang="de-DE" sz="2000" b="0" i="0" u="none" strike="noStrike" cap="none" normalizeH="0" baseline="0" dirty="0" smtClean="0">
                        <a:ln>
                          <a:noFill/>
                        </a:ln>
                        <a:solidFill>
                          <a:srgbClr val="000000"/>
                        </a:solidFill>
                        <a:effectLst/>
                        <a:latin typeface="Verdana" charset="0"/>
                        <a:ea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4CCCE"/>
                    </a:solid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de-DE" sz="2000" b="0" i="0" u="none" strike="noStrike" cap="none" normalizeH="0" baseline="0" dirty="0" smtClean="0">
                          <a:ln>
                            <a:noFill/>
                          </a:ln>
                          <a:solidFill>
                            <a:srgbClr val="000000"/>
                          </a:solidFill>
                          <a:effectLst/>
                          <a:latin typeface="Verdana" charset="0"/>
                          <a:ea typeface="Arial" charset="0"/>
                          <a:cs typeface="Arial" charset="0"/>
                        </a:rPr>
                        <a:t>Inserts, </a:t>
                      </a:r>
                      <a:r>
                        <a:rPr kumimoji="0" lang="de-DE" sz="2000" b="0" i="0" u="none" strike="noStrike" cap="none" normalizeH="0" baseline="0" dirty="0" err="1" smtClean="0">
                          <a:ln>
                            <a:noFill/>
                          </a:ln>
                          <a:solidFill>
                            <a:srgbClr val="000000"/>
                          </a:solidFill>
                          <a:effectLst/>
                          <a:latin typeface="Verdana" charset="0"/>
                          <a:ea typeface="Arial" charset="0"/>
                          <a:cs typeface="Arial" charset="0"/>
                        </a:rPr>
                        <a:t>updates</a:t>
                      </a:r>
                      <a:r>
                        <a:rPr kumimoji="0" lang="de-DE" sz="2000" b="0" i="0" u="none" strike="noStrike" cap="none" normalizeH="0" baseline="0" dirty="0" smtClean="0">
                          <a:ln>
                            <a:noFill/>
                          </a:ln>
                          <a:solidFill>
                            <a:srgbClr val="000000"/>
                          </a:solidFill>
                          <a:effectLst/>
                          <a:latin typeface="Verdana" charset="0"/>
                          <a:ea typeface="Arial" charset="0"/>
                          <a:cs typeface="Arial" charset="0"/>
                        </a:rPr>
                        <a:t> </a:t>
                      </a:r>
                      <a:r>
                        <a:rPr kumimoji="0" lang="de-DE" sz="2000" b="1" i="0" u="none" strike="noStrike" cap="none" normalizeH="0" baseline="0" dirty="0" smtClean="0">
                          <a:ln>
                            <a:noFill/>
                          </a:ln>
                          <a:solidFill>
                            <a:srgbClr val="9B1537"/>
                          </a:solidFill>
                          <a:effectLst/>
                          <a:latin typeface="Verdana" charset="0"/>
                          <a:ea typeface="Arial" charset="0"/>
                          <a:cs typeface="Arial" charset="0"/>
                        </a:rPr>
                        <a:t>and</a:t>
                      </a:r>
                      <a:r>
                        <a:rPr kumimoji="0" lang="de-DE" sz="2000" b="0" i="0" u="none" strike="noStrike" cap="none" normalizeH="0" baseline="0" dirty="0" smtClean="0">
                          <a:ln>
                            <a:noFill/>
                          </a:ln>
                          <a:solidFill>
                            <a:srgbClr val="000000"/>
                          </a:solidFill>
                          <a:effectLst/>
                          <a:latin typeface="Verdana" charset="0"/>
                          <a:ea typeface="Arial" charset="0"/>
                          <a:cs typeface="Arial" charset="0"/>
                        </a:rPr>
                        <a:t> </a:t>
                      </a:r>
                      <a:r>
                        <a:rPr kumimoji="0" lang="de-DE" sz="2000" b="0" i="0" u="none" strike="noStrike" cap="none" normalizeH="0" baseline="0" dirty="0" err="1" smtClean="0">
                          <a:ln>
                            <a:noFill/>
                          </a:ln>
                          <a:solidFill>
                            <a:srgbClr val="000000"/>
                          </a:solidFill>
                          <a:effectLst/>
                          <a:latin typeface="Verdana" charset="0"/>
                          <a:ea typeface="Arial" charset="0"/>
                          <a:cs typeface="Arial" charset="0"/>
                        </a:rPr>
                        <a:t>mainly</a:t>
                      </a:r>
                      <a:r>
                        <a:rPr kumimoji="0" lang="de-DE" sz="2000" b="0" i="0" u="none" strike="noStrike" cap="none" normalizeH="0" baseline="0" dirty="0" smtClean="0">
                          <a:ln>
                            <a:noFill/>
                          </a:ln>
                          <a:solidFill>
                            <a:srgbClr val="000000"/>
                          </a:solidFill>
                          <a:effectLst/>
                          <a:latin typeface="Verdana" charset="0"/>
                          <a:ea typeface="Arial" charset="0"/>
                          <a:cs typeface="Arial" charset="0"/>
                        </a:rPr>
                        <a:t> </a:t>
                      </a:r>
                      <a:r>
                        <a:rPr kumimoji="0" lang="de-DE" sz="2000" b="0" i="0" u="none" strike="noStrike" cap="none" normalizeH="0" baseline="0" dirty="0" err="1" smtClean="0">
                          <a:ln>
                            <a:noFill/>
                          </a:ln>
                          <a:solidFill>
                            <a:srgbClr val="000000"/>
                          </a:solidFill>
                          <a:effectLst/>
                          <a:latin typeface="Verdana" charset="0"/>
                          <a:ea typeface="Arial" charset="0"/>
                          <a:cs typeface="Arial" charset="0"/>
                        </a:rPr>
                        <a:t>selects</a:t>
                      </a:r>
                      <a:endParaRPr kumimoji="0" lang="de-DE" sz="2000" b="0" i="0" u="none" strike="noStrike" cap="none" normalizeH="0" baseline="0" dirty="0">
                        <a:ln>
                          <a:noFill/>
                        </a:ln>
                        <a:solidFill>
                          <a:srgbClr val="000000"/>
                        </a:solidFill>
                        <a:effectLst/>
                        <a:latin typeface="Verdana" charset="0"/>
                        <a:ea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7E8"/>
                    </a:solid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de-DE" sz="2000" b="0" i="0" u="none" strike="noStrike" cap="none" normalizeH="0" baseline="0" dirty="0" smtClean="0">
                          <a:ln>
                            <a:noFill/>
                          </a:ln>
                          <a:solidFill>
                            <a:srgbClr val="000000"/>
                          </a:solidFill>
                          <a:effectLst/>
                          <a:latin typeface="Verdana" charset="0"/>
                          <a:ea typeface="Arial" charset="0"/>
                          <a:cs typeface="Arial" charset="0"/>
                        </a:rPr>
                        <a:t>Short </a:t>
                      </a:r>
                      <a:r>
                        <a:rPr kumimoji="0" lang="de-DE" sz="2000" b="0" i="0" u="none" strike="noStrike" cap="none" normalizeH="0" baseline="0" dirty="0" err="1" smtClean="0">
                          <a:ln>
                            <a:noFill/>
                          </a:ln>
                          <a:solidFill>
                            <a:srgbClr val="000000"/>
                          </a:solidFill>
                          <a:effectLst/>
                          <a:latin typeface="Verdana" charset="0"/>
                          <a:ea typeface="Arial" charset="0"/>
                          <a:cs typeface="Arial" charset="0"/>
                        </a:rPr>
                        <a:t>transactions</a:t>
                      </a:r>
                      <a:r>
                        <a:rPr kumimoji="0" lang="de-DE" sz="2000" b="0" i="0" u="none" strike="noStrike" cap="none" normalizeH="0" baseline="0" dirty="0" smtClean="0">
                          <a:ln>
                            <a:noFill/>
                          </a:ln>
                          <a:solidFill>
                            <a:srgbClr val="000000"/>
                          </a:solidFill>
                          <a:effectLst/>
                          <a:latin typeface="Verdana" charset="0"/>
                          <a:ea typeface="Arial" charset="0"/>
                          <a:cs typeface="Arial" charset="0"/>
                        </a:rPr>
                        <a:t> </a:t>
                      </a:r>
                      <a:r>
                        <a:rPr kumimoji="0" lang="de-DE" sz="2000" b="1" i="0" u="none" strike="noStrike" cap="none" normalizeH="0" baseline="0" dirty="0" smtClean="0">
                          <a:ln>
                            <a:noFill/>
                          </a:ln>
                          <a:solidFill>
                            <a:srgbClr val="9B1537"/>
                          </a:solidFill>
                          <a:effectLst/>
                          <a:latin typeface="Verdana" charset="0"/>
                          <a:ea typeface="Arial" charset="0"/>
                          <a:cs typeface="Arial" charset="0"/>
                        </a:rPr>
                        <a:t>and</a:t>
                      </a:r>
                      <a:r>
                        <a:rPr kumimoji="0" lang="de-DE" sz="2000" b="0" i="0" u="none" strike="noStrike" cap="none" normalizeH="0" baseline="0" dirty="0" smtClean="0">
                          <a:ln>
                            <a:noFill/>
                          </a:ln>
                          <a:solidFill>
                            <a:srgbClr val="000000"/>
                          </a:solidFill>
                          <a:effectLst/>
                          <a:latin typeface="Verdana" charset="0"/>
                          <a:ea typeface="Arial" charset="0"/>
                          <a:cs typeface="Arial" charset="0"/>
                        </a:rPr>
                        <a:t> </a:t>
                      </a:r>
                      <a:r>
                        <a:rPr kumimoji="0" lang="de-DE" sz="2000" b="0" i="0" u="none" strike="noStrike" cap="none" normalizeH="0" baseline="0" dirty="0" err="1" smtClean="0">
                          <a:ln>
                            <a:noFill/>
                          </a:ln>
                          <a:solidFill>
                            <a:srgbClr val="000000"/>
                          </a:solidFill>
                          <a:effectLst/>
                          <a:latin typeface="Verdana" charset="0"/>
                          <a:ea typeface="Arial" charset="0"/>
                          <a:cs typeface="Arial" charset="0"/>
                        </a:rPr>
                        <a:t>long</a:t>
                      </a:r>
                      <a:r>
                        <a:rPr kumimoji="0" lang="de-DE" sz="2000" b="0" i="0" u="none" strike="noStrike" cap="none" normalizeH="0" baseline="0" dirty="0" smtClean="0">
                          <a:ln>
                            <a:noFill/>
                          </a:ln>
                          <a:solidFill>
                            <a:srgbClr val="000000"/>
                          </a:solidFill>
                          <a:effectLst/>
                          <a:latin typeface="Verdana" charset="0"/>
                          <a:ea typeface="Arial" charset="0"/>
                          <a:cs typeface="Arial" charset="0"/>
                        </a:rPr>
                        <a:t> </a:t>
                      </a:r>
                      <a:r>
                        <a:rPr kumimoji="0" lang="de-DE" sz="2000" b="0" i="0" u="none" strike="noStrike" cap="none" normalizeH="0" baseline="0" dirty="0" err="1" smtClean="0">
                          <a:ln>
                            <a:noFill/>
                          </a:ln>
                          <a:solidFill>
                            <a:srgbClr val="000000"/>
                          </a:solidFill>
                          <a:effectLst/>
                          <a:latin typeface="Verdana" charset="0"/>
                          <a:ea typeface="Arial" charset="0"/>
                          <a:cs typeface="Arial" charset="0"/>
                        </a:rPr>
                        <a:t>transactions</a:t>
                      </a:r>
                      <a:endParaRPr kumimoji="0" lang="de-DE" sz="2000" b="0" i="0" u="none" strike="noStrike" cap="none" normalizeH="0" baseline="0" dirty="0" smtClean="0">
                        <a:ln>
                          <a:noFill/>
                        </a:ln>
                        <a:solidFill>
                          <a:srgbClr val="000000"/>
                        </a:solidFill>
                        <a:effectLst/>
                        <a:latin typeface="Verdana" charset="0"/>
                        <a:ea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4CCCE"/>
                    </a:solid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de-DE" sz="2000" b="0" i="0" u="none" strike="noStrike" cap="none" normalizeH="0" baseline="0" dirty="0">
                          <a:ln>
                            <a:noFill/>
                          </a:ln>
                          <a:solidFill>
                            <a:srgbClr val="000000"/>
                          </a:solidFill>
                          <a:effectLst/>
                          <a:latin typeface="Verdana" charset="0"/>
                          <a:ea typeface="Arial" charset="0"/>
                          <a:cs typeface="Arial" charset="0"/>
                        </a:rPr>
                        <a:t>Small</a:t>
                      </a:r>
                      <a:r>
                        <a:rPr kumimoji="0" lang="de-DE" sz="2000" b="0" i="0" u="none" strike="noStrike" cap="none" normalizeH="0" baseline="0" dirty="0" smtClean="0">
                          <a:ln>
                            <a:noFill/>
                          </a:ln>
                          <a:solidFill>
                            <a:srgbClr val="000000"/>
                          </a:solidFill>
                          <a:effectLst/>
                          <a:latin typeface="Verdana" charset="0"/>
                          <a:ea typeface="Arial" charset="0"/>
                          <a:cs typeface="Arial" charset="0"/>
                        </a:rPr>
                        <a:t> </a:t>
                      </a:r>
                      <a:r>
                        <a:rPr kumimoji="0" lang="de-DE" sz="2000" b="0" i="0" u="none" strike="noStrike" cap="none" normalizeH="0" baseline="0" dirty="0" err="1" smtClean="0">
                          <a:ln>
                            <a:noFill/>
                          </a:ln>
                          <a:solidFill>
                            <a:srgbClr val="000000"/>
                          </a:solidFill>
                          <a:effectLst/>
                          <a:latin typeface="Verdana" charset="0"/>
                          <a:ea typeface="Arial" charset="0"/>
                          <a:cs typeface="Arial" charset="0"/>
                        </a:rPr>
                        <a:t>result</a:t>
                      </a:r>
                      <a:r>
                        <a:rPr kumimoji="0" lang="de-DE" sz="2000" b="0" i="0" u="none" strike="noStrike" cap="none" normalizeH="0" baseline="0" dirty="0" smtClean="0">
                          <a:ln>
                            <a:noFill/>
                          </a:ln>
                          <a:solidFill>
                            <a:srgbClr val="000000"/>
                          </a:solidFill>
                          <a:effectLst/>
                          <a:latin typeface="Verdana" charset="0"/>
                          <a:ea typeface="Arial" charset="0"/>
                          <a:cs typeface="Arial" charset="0"/>
                        </a:rPr>
                        <a:t> </a:t>
                      </a:r>
                      <a:r>
                        <a:rPr kumimoji="0" lang="de-DE" sz="2000" b="0" i="0" u="none" strike="noStrike" cap="none" normalizeH="0" baseline="0" dirty="0" err="1" smtClean="0">
                          <a:ln>
                            <a:noFill/>
                          </a:ln>
                          <a:solidFill>
                            <a:srgbClr val="000000"/>
                          </a:solidFill>
                          <a:effectLst/>
                          <a:latin typeface="Verdana" charset="0"/>
                          <a:ea typeface="Arial" charset="0"/>
                          <a:cs typeface="Arial" charset="0"/>
                        </a:rPr>
                        <a:t>sets</a:t>
                      </a:r>
                      <a:r>
                        <a:rPr kumimoji="0" lang="de-DE" sz="2000" b="0" i="0" u="none" strike="noStrike" cap="none" normalizeH="0" baseline="0" dirty="0" smtClean="0">
                          <a:ln>
                            <a:noFill/>
                          </a:ln>
                          <a:solidFill>
                            <a:srgbClr val="000000"/>
                          </a:solidFill>
                          <a:effectLst/>
                          <a:latin typeface="Verdana" charset="0"/>
                          <a:ea typeface="Arial" charset="0"/>
                          <a:cs typeface="Arial" charset="0"/>
                        </a:rPr>
                        <a:t> </a:t>
                      </a:r>
                      <a:r>
                        <a:rPr kumimoji="0" lang="de-DE" sz="2000" b="1" i="0" u="none" strike="noStrike" cap="none" normalizeH="0" baseline="0" dirty="0" smtClean="0">
                          <a:ln>
                            <a:noFill/>
                          </a:ln>
                          <a:solidFill>
                            <a:srgbClr val="9B1537"/>
                          </a:solidFill>
                          <a:effectLst/>
                          <a:latin typeface="Verdana" charset="0"/>
                          <a:ea typeface="Arial" charset="0"/>
                          <a:cs typeface="Arial" charset="0"/>
                        </a:rPr>
                        <a:t>and</a:t>
                      </a:r>
                      <a:r>
                        <a:rPr kumimoji="0" lang="de-DE" sz="2000" b="0" i="0" u="none" strike="noStrike" cap="none" normalizeH="0" baseline="0" dirty="0" smtClean="0">
                          <a:ln>
                            <a:noFill/>
                          </a:ln>
                          <a:solidFill>
                            <a:srgbClr val="000000"/>
                          </a:solidFill>
                          <a:effectLst/>
                          <a:latin typeface="Verdana" charset="0"/>
                          <a:ea typeface="Arial" charset="0"/>
                          <a:cs typeface="Arial" charset="0"/>
                        </a:rPr>
                        <a:t> large </a:t>
                      </a:r>
                      <a:r>
                        <a:rPr kumimoji="0" lang="de-DE" sz="2000" b="0" i="0" u="none" strike="noStrike" cap="none" normalizeH="0" baseline="0" dirty="0" err="1" smtClean="0">
                          <a:ln>
                            <a:noFill/>
                          </a:ln>
                          <a:solidFill>
                            <a:srgbClr val="000000"/>
                          </a:solidFill>
                          <a:effectLst/>
                          <a:latin typeface="Verdana" charset="0"/>
                          <a:ea typeface="Arial" charset="0"/>
                          <a:cs typeface="Arial" charset="0"/>
                        </a:rPr>
                        <a:t>result</a:t>
                      </a:r>
                      <a:r>
                        <a:rPr kumimoji="0" lang="de-DE" sz="2000" b="0" i="0" u="none" strike="noStrike" cap="none" normalizeH="0" baseline="0" dirty="0" smtClean="0">
                          <a:ln>
                            <a:noFill/>
                          </a:ln>
                          <a:solidFill>
                            <a:srgbClr val="000000"/>
                          </a:solidFill>
                          <a:effectLst/>
                          <a:latin typeface="Verdana" charset="0"/>
                          <a:ea typeface="Arial" charset="0"/>
                          <a:cs typeface="Arial" charset="0"/>
                        </a:rPr>
                        <a:t> </a:t>
                      </a:r>
                      <a:r>
                        <a:rPr kumimoji="0" lang="de-DE" sz="2000" b="0" i="0" u="none" strike="noStrike" cap="none" normalizeH="0" baseline="0" dirty="0" err="1" smtClean="0">
                          <a:ln>
                            <a:noFill/>
                          </a:ln>
                          <a:solidFill>
                            <a:srgbClr val="000000"/>
                          </a:solidFill>
                          <a:effectLst/>
                          <a:latin typeface="Verdana" charset="0"/>
                          <a:ea typeface="Arial" charset="0"/>
                          <a:cs typeface="Arial" charset="0"/>
                        </a:rPr>
                        <a:t>sets</a:t>
                      </a:r>
                      <a:endParaRPr kumimoji="0" lang="de-DE" sz="2000" b="0" i="0" u="none" strike="noStrike" cap="none" normalizeH="0" baseline="0" dirty="0" smtClean="0">
                        <a:ln>
                          <a:noFill/>
                        </a:ln>
                        <a:solidFill>
                          <a:srgbClr val="000000"/>
                        </a:solidFill>
                        <a:effectLst/>
                        <a:latin typeface="Verdana" charset="0"/>
                        <a:ea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7E8"/>
                    </a:solid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de-DE" sz="2000" b="0" i="0" u="none" strike="noStrike" cap="none" normalizeH="0" baseline="0" dirty="0" err="1">
                          <a:ln>
                            <a:noFill/>
                          </a:ln>
                          <a:solidFill>
                            <a:srgbClr val="000000"/>
                          </a:solidFill>
                          <a:effectLst/>
                          <a:latin typeface="Verdana" charset="0"/>
                          <a:ea typeface="Arial" charset="0"/>
                          <a:cs typeface="Arial" charset="0"/>
                        </a:rPr>
                        <a:t>Pre-determined</a:t>
                      </a:r>
                      <a:r>
                        <a:rPr kumimoji="0" lang="de-DE" sz="2000" b="0" i="0" u="none" strike="noStrike" cap="none" normalizeH="0" baseline="0" dirty="0" smtClean="0">
                          <a:ln>
                            <a:noFill/>
                          </a:ln>
                          <a:solidFill>
                            <a:srgbClr val="000000"/>
                          </a:solidFill>
                          <a:effectLst/>
                          <a:latin typeface="Verdana" charset="0"/>
                          <a:ea typeface="Arial" charset="0"/>
                          <a:cs typeface="Arial" charset="0"/>
                        </a:rPr>
                        <a:t> </a:t>
                      </a:r>
                      <a:r>
                        <a:rPr kumimoji="0" lang="de-DE" sz="2000" b="0" i="0" u="none" strike="noStrike" cap="none" normalizeH="0" baseline="0" dirty="0" err="1">
                          <a:ln>
                            <a:noFill/>
                          </a:ln>
                          <a:solidFill>
                            <a:srgbClr val="000000"/>
                          </a:solidFill>
                          <a:effectLst/>
                          <a:latin typeface="Verdana" charset="0"/>
                          <a:ea typeface="Arial" charset="0"/>
                          <a:cs typeface="Arial" charset="0"/>
                        </a:rPr>
                        <a:t>q</a:t>
                      </a:r>
                      <a:r>
                        <a:rPr kumimoji="0" lang="de-DE" sz="2000" b="0" i="0" u="none" strike="noStrike" cap="none" normalizeH="0" baseline="0" dirty="0" err="1" smtClean="0">
                          <a:ln>
                            <a:noFill/>
                          </a:ln>
                          <a:solidFill>
                            <a:srgbClr val="000000"/>
                          </a:solidFill>
                          <a:effectLst/>
                          <a:latin typeface="Verdana" charset="0"/>
                          <a:ea typeface="Arial" charset="0"/>
                          <a:cs typeface="Arial" charset="0"/>
                        </a:rPr>
                        <a:t>ueries</a:t>
                      </a:r>
                      <a:r>
                        <a:rPr kumimoji="0" lang="de-DE" sz="2000" b="0" i="0" u="none" strike="noStrike" cap="none" normalizeH="0" baseline="0" dirty="0" smtClean="0">
                          <a:ln>
                            <a:noFill/>
                          </a:ln>
                          <a:solidFill>
                            <a:srgbClr val="000000"/>
                          </a:solidFill>
                          <a:effectLst/>
                          <a:latin typeface="Verdana" charset="0"/>
                          <a:ea typeface="Arial" charset="0"/>
                          <a:cs typeface="Arial" charset="0"/>
                        </a:rPr>
                        <a:t> </a:t>
                      </a:r>
                      <a:r>
                        <a:rPr kumimoji="0" lang="de-DE" sz="2000" b="1" i="0" u="none" strike="noStrike" cap="none" normalizeH="0" baseline="0" dirty="0" smtClean="0">
                          <a:ln>
                            <a:noFill/>
                          </a:ln>
                          <a:solidFill>
                            <a:srgbClr val="9B1537"/>
                          </a:solidFill>
                          <a:effectLst/>
                          <a:latin typeface="Verdana" charset="0"/>
                          <a:ea typeface="Arial" charset="0"/>
                          <a:cs typeface="Arial" charset="0"/>
                        </a:rPr>
                        <a:t>and</a:t>
                      </a:r>
                      <a:r>
                        <a:rPr kumimoji="0" lang="de-DE" sz="2000" b="0" i="0" u="none" strike="noStrike" cap="none" normalizeH="0" baseline="0" dirty="0" smtClean="0">
                          <a:ln>
                            <a:noFill/>
                          </a:ln>
                          <a:solidFill>
                            <a:srgbClr val="000000"/>
                          </a:solidFill>
                          <a:effectLst/>
                          <a:latin typeface="Verdana" charset="0"/>
                          <a:ea typeface="Arial" charset="0"/>
                          <a:cs typeface="Arial" charset="0"/>
                        </a:rPr>
                        <a:t> </a:t>
                      </a:r>
                      <a:r>
                        <a:rPr kumimoji="0" lang="de-DE" sz="2000" b="0" i="0" u="none" strike="noStrike" cap="none" normalizeH="0" baseline="0" dirty="0" err="1" smtClean="0">
                          <a:ln>
                            <a:noFill/>
                          </a:ln>
                          <a:solidFill>
                            <a:srgbClr val="000000"/>
                          </a:solidFill>
                          <a:effectLst/>
                          <a:latin typeface="Verdana" charset="0"/>
                          <a:ea typeface="Arial" charset="0"/>
                          <a:cs typeface="Arial" charset="0"/>
                        </a:rPr>
                        <a:t>adhoc</a:t>
                      </a:r>
                      <a:r>
                        <a:rPr kumimoji="0" lang="de-DE" sz="2000" b="0" i="0" u="none" strike="noStrike" cap="none" normalizeH="0" baseline="0" dirty="0" smtClean="0">
                          <a:ln>
                            <a:noFill/>
                          </a:ln>
                          <a:solidFill>
                            <a:srgbClr val="000000"/>
                          </a:solidFill>
                          <a:effectLst/>
                          <a:latin typeface="Verdana" charset="0"/>
                          <a:ea typeface="Arial" charset="0"/>
                          <a:cs typeface="Arial" charset="0"/>
                        </a:rPr>
                        <a:t> </a:t>
                      </a:r>
                      <a:r>
                        <a:rPr kumimoji="0" lang="de-DE" sz="2000" b="0" i="0" u="none" strike="noStrike" cap="none" normalizeH="0" baseline="0" dirty="0" err="1" smtClean="0">
                          <a:ln>
                            <a:noFill/>
                          </a:ln>
                          <a:solidFill>
                            <a:srgbClr val="000000"/>
                          </a:solidFill>
                          <a:effectLst/>
                          <a:latin typeface="Verdana" charset="0"/>
                          <a:ea typeface="Arial" charset="0"/>
                          <a:cs typeface="Arial" charset="0"/>
                        </a:rPr>
                        <a:t>queries</a:t>
                      </a:r>
                      <a:endParaRPr kumimoji="0" lang="de-DE" sz="2000" b="0" i="0" u="none" strike="noStrike" cap="none" normalizeH="0" baseline="0" dirty="0" smtClean="0">
                        <a:ln>
                          <a:noFill/>
                        </a:ln>
                        <a:solidFill>
                          <a:srgbClr val="000000"/>
                        </a:solidFill>
                        <a:effectLst/>
                        <a:latin typeface="Verdana" charset="0"/>
                        <a:ea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4CCCE"/>
                    </a:solid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de-DE" sz="2000" b="0" i="0" u="none" strike="noStrike" cap="none" normalizeH="0" baseline="0" dirty="0">
                          <a:ln>
                            <a:noFill/>
                          </a:ln>
                          <a:solidFill>
                            <a:srgbClr val="000000"/>
                          </a:solidFill>
                          <a:effectLst/>
                          <a:latin typeface="Verdana" charset="0"/>
                          <a:ea typeface="Arial" charset="0"/>
                          <a:cs typeface="Arial" charset="0"/>
                        </a:rPr>
                        <a:t>Real</a:t>
                      </a:r>
                      <a:r>
                        <a:rPr kumimoji="0" lang="de-DE" sz="2000" b="0" i="0" u="none" strike="noStrike" cap="none" normalizeH="0" baseline="0" dirty="0" smtClean="0">
                          <a:ln>
                            <a:noFill/>
                          </a:ln>
                          <a:solidFill>
                            <a:srgbClr val="000000"/>
                          </a:solidFill>
                          <a:effectLst/>
                          <a:latin typeface="Verdana" charset="0"/>
                          <a:ea typeface="Arial" charset="0"/>
                          <a:cs typeface="Arial" charset="0"/>
                        </a:rPr>
                        <a:t> time </a:t>
                      </a:r>
                      <a:r>
                        <a:rPr kumimoji="0" lang="de-DE" sz="2000" b="0" i="0" u="none" strike="noStrike" cap="none" normalizeH="0" baseline="0" dirty="0" err="1" smtClean="0">
                          <a:ln>
                            <a:noFill/>
                          </a:ln>
                          <a:solidFill>
                            <a:srgbClr val="000000"/>
                          </a:solidFill>
                          <a:effectLst/>
                          <a:latin typeface="Verdana" charset="0"/>
                          <a:ea typeface="Arial" charset="0"/>
                          <a:cs typeface="Arial" charset="0"/>
                        </a:rPr>
                        <a:t>changes</a:t>
                      </a:r>
                      <a:endParaRPr kumimoji="0" lang="de-DE" sz="2000" b="0" i="0" u="none" strike="noStrike" cap="none" normalizeH="0" baseline="0" dirty="0">
                        <a:ln>
                          <a:noFill/>
                        </a:ln>
                        <a:solidFill>
                          <a:srgbClr val="000000"/>
                        </a:solidFill>
                        <a:effectLst/>
                        <a:latin typeface="Verdana" charset="0"/>
                        <a:ea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7E8"/>
                    </a:solid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de-DE" sz="2000" b="0" i="0" u="none" strike="noStrike" cap="none" normalizeH="0" baseline="0" dirty="0" smtClean="0">
                          <a:ln>
                            <a:noFill/>
                          </a:ln>
                          <a:solidFill>
                            <a:srgbClr val="000000"/>
                          </a:solidFill>
                          <a:effectLst/>
                          <a:latin typeface="Verdana" charset="0"/>
                          <a:ea typeface="Arial" charset="0"/>
                          <a:cs typeface="Arial" charset="0"/>
                        </a:rPr>
                        <a:t>“Single Source </a:t>
                      </a:r>
                      <a:r>
                        <a:rPr kumimoji="0" lang="de-DE" sz="2000" b="0" i="0" u="none" strike="noStrike" cap="none" normalizeH="0" baseline="0" dirty="0">
                          <a:ln>
                            <a:noFill/>
                          </a:ln>
                          <a:solidFill>
                            <a:srgbClr val="000000"/>
                          </a:solidFill>
                          <a:effectLst/>
                          <a:latin typeface="Verdana" charset="0"/>
                          <a:ea typeface="Arial" charset="0"/>
                          <a:cs typeface="Arial" charset="0"/>
                        </a:rPr>
                        <a:t>of </a:t>
                      </a:r>
                      <a:r>
                        <a:rPr kumimoji="0" lang="de-DE" sz="2000" b="0" i="0" u="none" strike="noStrike" cap="none" normalizeH="0" baseline="0" dirty="0" err="1">
                          <a:ln>
                            <a:noFill/>
                          </a:ln>
                          <a:solidFill>
                            <a:srgbClr val="000000"/>
                          </a:solidFill>
                          <a:effectLst/>
                          <a:latin typeface="Verdana" charset="0"/>
                          <a:ea typeface="Arial" charset="0"/>
                          <a:cs typeface="Arial" charset="0"/>
                        </a:rPr>
                        <a:t>Truth</a:t>
                      </a:r>
                      <a:r>
                        <a:rPr kumimoji="0" lang="de-DE" sz="2000" b="0" i="0" u="none" strike="noStrike" cap="none" normalizeH="0" baseline="0" dirty="0">
                          <a:ln>
                            <a:noFill/>
                          </a:ln>
                          <a:solidFill>
                            <a:srgbClr val="000000"/>
                          </a:solidFill>
                          <a:effectLst/>
                          <a:latin typeface="Verdana" charset="0"/>
                          <a:ea typeface="Arial" charset="0"/>
                          <a:cs typeface="Arial"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4CCCE"/>
                    </a:solidFill>
                  </a:tcPr>
                </a:tc>
              </a:tr>
            </a:tbl>
          </a:graphicData>
        </a:graphic>
      </p:graphicFrame>
      <p:sp>
        <p:nvSpPr>
          <p:cNvPr id="8" name="Title 1"/>
          <p:cNvSpPr txBox="1">
            <a:spLocks/>
          </p:cNvSpPr>
          <p:nvPr/>
        </p:nvSpPr>
        <p:spPr>
          <a:xfrm>
            <a:off x="539552" y="116632"/>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smtClean="0">
                <a:latin typeface="Gill Sans MT"/>
                <a:cs typeface="Gill Sans MT"/>
              </a:rPr>
              <a:t>Mixed </a:t>
            </a:r>
            <a:r>
              <a:rPr lang="en-US" sz="4000" dirty="0" err="1" smtClean="0">
                <a:latin typeface="Gill Sans MT"/>
                <a:cs typeface="Gill Sans MT"/>
              </a:rPr>
              <a:t>WorkloadCharakteristika</a:t>
            </a:r>
            <a:endParaRPr lang="en-US" sz="4000" dirty="0">
              <a:latin typeface="Gill Sans MT"/>
              <a:cs typeface="Gill Sans MT"/>
            </a:endParaRPr>
          </a:p>
        </p:txBody>
      </p:sp>
      <p:sp>
        <p:nvSpPr>
          <p:cNvPr id="6" name="Foliennummernplatzhalter 7"/>
          <p:cNvSpPr>
            <a:spLocks noGrp="1"/>
          </p:cNvSpPr>
          <p:nvPr>
            <p:ph type="sldNum" sz="quarter" idx="12"/>
          </p:nvPr>
        </p:nvSpPr>
        <p:spPr>
          <a:xfrm>
            <a:off x="467544" y="6381328"/>
            <a:ext cx="2133600" cy="365125"/>
          </a:xfrm>
        </p:spPr>
        <p:txBody>
          <a:bodyPr/>
          <a:lstStyle/>
          <a:p>
            <a:fld id="{CC2FFC67-8D0F-441E-BC3B-76CAFE300179}" type="slidenum">
              <a:rPr lang="de-DE" smtClean="0">
                <a:solidFill>
                  <a:srgbClr val="7F7F7F"/>
                </a:solidFill>
              </a:rPr>
              <a:t>10</a:t>
            </a:fld>
            <a:endParaRPr lang="de-DE" dirty="0">
              <a:solidFill>
                <a:srgbClr val="7F7F7F"/>
              </a:solidFill>
            </a:endParaRPr>
          </a:p>
        </p:txBody>
      </p:sp>
      <p:sp>
        <p:nvSpPr>
          <p:cNvPr id="2" name="Fußzeilenplatzhalter 1"/>
          <p:cNvSpPr>
            <a:spLocks noGrp="1"/>
          </p:cNvSpPr>
          <p:nvPr>
            <p:ph type="ftr" sz="quarter" idx="11"/>
          </p:nvPr>
        </p:nvSpPr>
        <p:spPr/>
        <p:txBody>
          <a:bodyPr/>
          <a:lstStyle/>
          <a:p>
            <a:r>
              <a:rPr lang="de-DE" smtClean="0"/>
              <a:t>Unternehmensanwendungen | Martin Lorenz | SS2015</a:t>
            </a:r>
            <a:endParaRPr lang="de-DE"/>
          </a:p>
        </p:txBody>
      </p:sp>
    </p:spTree>
    <p:extLst>
      <p:ext uri="{BB962C8B-B14F-4D97-AF65-F5344CB8AC3E}">
        <p14:creationId xmlns:p14="http://schemas.microsoft.com/office/powerpoint/2010/main" val="26445745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556792"/>
            <a:ext cx="7139136" cy="2016224"/>
          </a:xfrm>
        </p:spPr>
        <p:txBody>
          <a:bodyPr>
            <a:noAutofit/>
          </a:bodyPr>
          <a:lstStyle/>
          <a:p>
            <a:pPr lvl="1">
              <a:buClr>
                <a:srgbClr val="9B1537"/>
              </a:buClr>
              <a:buSzPct val="80000"/>
              <a:buFont typeface="Wingdings" charset="2"/>
              <a:buChar char=""/>
            </a:pPr>
            <a:endParaRPr lang="en-US" sz="2000" dirty="0" smtClean="0">
              <a:solidFill>
                <a:prstClr val="black"/>
              </a:solidFill>
            </a:endParaRPr>
          </a:p>
          <a:p>
            <a:pPr lvl="0">
              <a:buClr>
                <a:srgbClr val="9B1537"/>
              </a:buClr>
              <a:buSzPct val="80000"/>
              <a:buFont typeface="Wingdings" charset="2"/>
              <a:buChar char=""/>
            </a:pPr>
            <a:r>
              <a:rPr lang="en-US" sz="2400" dirty="0" smtClean="0">
                <a:solidFill>
                  <a:prstClr val="black"/>
                </a:solidFill>
              </a:rPr>
              <a:t>Many </a:t>
            </a:r>
            <a:r>
              <a:rPr lang="en-US" sz="2400" dirty="0">
                <a:solidFill>
                  <a:prstClr val="black"/>
                </a:solidFill>
              </a:rPr>
              <a:t>columns are not used even </a:t>
            </a:r>
            <a:r>
              <a:rPr lang="en-US" sz="2400" dirty="0" smtClean="0">
                <a:solidFill>
                  <a:prstClr val="black"/>
                </a:solidFill>
              </a:rPr>
              <a:t>once</a:t>
            </a:r>
          </a:p>
          <a:p>
            <a:pPr lvl="0">
              <a:buClr>
                <a:srgbClr val="9B1537"/>
              </a:buClr>
              <a:buSzPct val="80000"/>
              <a:buFont typeface="Wingdings" charset="2"/>
              <a:buChar char=""/>
            </a:pPr>
            <a:endParaRPr lang="en-US" sz="2400" dirty="0">
              <a:solidFill>
                <a:prstClr val="black"/>
              </a:solidFill>
            </a:endParaRPr>
          </a:p>
          <a:p>
            <a:pPr lvl="0">
              <a:buClr>
                <a:srgbClr val="9B1537"/>
              </a:buClr>
              <a:buSzPct val="80000"/>
              <a:buFont typeface="Wingdings" charset="2"/>
              <a:buChar char=""/>
            </a:pPr>
            <a:r>
              <a:rPr lang="en-US" sz="2400" dirty="0">
                <a:solidFill>
                  <a:prstClr val="black"/>
                </a:solidFill>
              </a:rPr>
              <a:t>Many columns have a low cardinality of values</a:t>
            </a:r>
          </a:p>
          <a:p>
            <a:pPr lvl="0">
              <a:buClr>
                <a:srgbClr val="9B1537"/>
              </a:buClr>
              <a:buSzPct val="80000"/>
              <a:buFont typeface="Wingdings" charset="2"/>
              <a:buChar char=""/>
            </a:pPr>
            <a:endParaRPr lang="en-US" sz="2400" dirty="0" smtClean="0">
              <a:solidFill>
                <a:prstClr val="black"/>
              </a:solidFill>
            </a:endParaRPr>
          </a:p>
          <a:p>
            <a:pPr lvl="0">
              <a:buClr>
                <a:srgbClr val="9B1537"/>
              </a:buClr>
              <a:buSzPct val="80000"/>
              <a:buFont typeface="Wingdings" charset="2"/>
              <a:buChar char=""/>
            </a:pPr>
            <a:r>
              <a:rPr lang="en-US" sz="2400" dirty="0" smtClean="0">
                <a:solidFill>
                  <a:prstClr val="black"/>
                </a:solidFill>
              </a:rPr>
              <a:t>NULL </a:t>
            </a:r>
            <a:r>
              <a:rPr lang="en-US" sz="2400" dirty="0">
                <a:solidFill>
                  <a:prstClr val="black"/>
                </a:solidFill>
              </a:rPr>
              <a:t>values/default values are dominant</a:t>
            </a:r>
          </a:p>
          <a:p>
            <a:pPr lvl="0">
              <a:buClr>
                <a:srgbClr val="9B1537"/>
              </a:buClr>
              <a:buSzPct val="80000"/>
              <a:buFont typeface="Wingdings" charset="2"/>
              <a:buChar char=""/>
            </a:pPr>
            <a:endParaRPr lang="en-US" sz="2400" dirty="0" smtClean="0">
              <a:solidFill>
                <a:prstClr val="black"/>
              </a:solidFill>
            </a:endParaRPr>
          </a:p>
          <a:p>
            <a:pPr lvl="0">
              <a:buClr>
                <a:srgbClr val="9B1537"/>
              </a:buClr>
              <a:buSzPct val="80000"/>
              <a:buFont typeface="Wingdings" charset="2"/>
              <a:buChar char=""/>
            </a:pPr>
            <a:r>
              <a:rPr lang="en-US" sz="2400" dirty="0" smtClean="0">
                <a:solidFill>
                  <a:prstClr val="black"/>
                </a:solidFill>
              </a:rPr>
              <a:t>Sparse </a:t>
            </a:r>
            <a:r>
              <a:rPr lang="en-US" sz="2400" dirty="0">
                <a:solidFill>
                  <a:prstClr val="black"/>
                </a:solidFill>
              </a:rPr>
              <a:t>distribution facilitates high </a:t>
            </a:r>
            <a:r>
              <a:rPr lang="en-US" sz="2400" dirty="0" smtClean="0">
                <a:solidFill>
                  <a:prstClr val="black"/>
                </a:solidFill>
              </a:rPr>
              <a:t>compression</a:t>
            </a:r>
          </a:p>
          <a:p>
            <a:pPr lvl="0">
              <a:buClr>
                <a:srgbClr val="9B1537"/>
              </a:buClr>
              <a:buSzPct val="80000"/>
              <a:buFont typeface="Wingdings" charset="2"/>
              <a:buChar char=""/>
            </a:pPr>
            <a:endParaRPr lang="en-US" sz="2400" dirty="0">
              <a:solidFill>
                <a:prstClr val="black"/>
              </a:solidFill>
            </a:endParaRPr>
          </a:p>
          <a:p>
            <a:pPr marL="0" lvl="0" indent="0">
              <a:buClr>
                <a:srgbClr val="9B1537"/>
              </a:buClr>
              <a:buSzPct val="80000"/>
              <a:buNone/>
            </a:pPr>
            <a:r>
              <a:rPr lang="en-US" sz="2400" dirty="0" smtClean="0"/>
              <a:t>Standard enterprise software data </a:t>
            </a:r>
            <a:r>
              <a:rPr lang="en-US" sz="2400" dirty="0"/>
              <a:t>is</a:t>
            </a:r>
            <a:r>
              <a:rPr lang="en-US" sz="2400" dirty="0" smtClean="0">
                <a:solidFill>
                  <a:prstClr val="black"/>
                </a:solidFill>
              </a:rPr>
              <a:t> </a:t>
            </a:r>
            <a:r>
              <a:rPr lang="en-US" sz="2400" b="1" dirty="0" smtClean="0">
                <a:solidFill>
                  <a:srgbClr val="B1063A"/>
                </a:solidFill>
              </a:rPr>
              <a:t>sparse and</a:t>
            </a:r>
            <a:r>
              <a:rPr lang="en-US" sz="2400" dirty="0" smtClean="0">
                <a:solidFill>
                  <a:prstClr val="black"/>
                </a:solidFill>
              </a:rPr>
              <a:t> </a:t>
            </a:r>
            <a:r>
              <a:rPr lang="en-US" sz="2400" b="1" dirty="0" smtClean="0">
                <a:solidFill>
                  <a:srgbClr val="B1063A"/>
                </a:solidFill>
              </a:rPr>
              <a:t>wide</a:t>
            </a:r>
            <a:endParaRPr lang="en-US" sz="2400" b="1" dirty="0">
              <a:solidFill>
                <a:srgbClr val="B1063A"/>
              </a:solidFill>
            </a:endParaRPr>
          </a:p>
        </p:txBody>
      </p:sp>
      <p:sp>
        <p:nvSpPr>
          <p:cNvPr id="9" name="Title 1"/>
          <p:cNvSpPr txBox="1">
            <a:spLocks/>
          </p:cNvSpPr>
          <p:nvPr/>
        </p:nvSpPr>
        <p:spPr>
          <a:xfrm>
            <a:off x="539552" y="116632"/>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smtClean="0">
                <a:latin typeface="Gill Sans MT"/>
                <a:cs typeface="Gill Sans MT"/>
              </a:rPr>
              <a:t>Enterprise Data</a:t>
            </a:r>
            <a:br>
              <a:rPr lang="en-US" sz="4000" dirty="0" smtClean="0">
                <a:latin typeface="Gill Sans MT"/>
                <a:cs typeface="Gill Sans MT"/>
              </a:rPr>
            </a:br>
            <a:r>
              <a:rPr lang="en-US" sz="4000" dirty="0" smtClean="0">
                <a:latin typeface="Gill Sans MT"/>
                <a:cs typeface="Gill Sans MT"/>
              </a:rPr>
              <a:t> Characteristics</a:t>
            </a:r>
            <a:endParaRPr lang="en-US" sz="4000" dirty="0">
              <a:latin typeface="Gill Sans MT"/>
              <a:cs typeface="Gill Sans MT"/>
            </a:endParaRPr>
          </a:p>
        </p:txBody>
      </p:sp>
      <p:sp>
        <p:nvSpPr>
          <p:cNvPr id="6" name="Foliennummernplatzhalter 7"/>
          <p:cNvSpPr>
            <a:spLocks noGrp="1"/>
          </p:cNvSpPr>
          <p:nvPr>
            <p:ph type="sldNum" sz="quarter" idx="12"/>
          </p:nvPr>
        </p:nvSpPr>
        <p:spPr>
          <a:xfrm>
            <a:off x="467544" y="6381328"/>
            <a:ext cx="2133600" cy="365125"/>
          </a:xfrm>
        </p:spPr>
        <p:txBody>
          <a:bodyPr/>
          <a:lstStyle/>
          <a:p>
            <a:fld id="{CC2FFC67-8D0F-441E-BC3B-76CAFE300179}" type="slidenum">
              <a:rPr lang="de-DE" smtClean="0">
                <a:solidFill>
                  <a:srgbClr val="7F7F7F"/>
                </a:solidFill>
              </a:rPr>
              <a:t>11</a:t>
            </a:fld>
            <a:endParaRPr lang="de-DE" dirty="0">
              <a:solidFill>
                <a:srgbClr val="7F7F7F"/>
              </a:solidFill>
            </a:endParaRPr>
          </a:p>
        </p:txBody>
      </p:sp>
      <p:sp>
        <p:nvSpPr>
          <p:cNvPr id="2" name="Fußzeilenplatzhalter 1"/>
          <p:cNvSpPr>
            <a:spLocks noGrp="1"/>
          </p:cNvSpPr>
          <p:nvPr>
            <p:ph type="ftr" sz="quarter" idx="11"/>
          </p:nvPr>
        </p:nvSpPr>
        <p:spPr/>
        <p:txBody>
          <a:bodyPr/>
          <a:lstStyle/>
          <a:p>
            <a:r>
              <a:rPr lang="de-DE" smtClean="0"/>
              <a:t>Unternehmensanwendungen | Martin Lorenz | SS2015</a:t>
            </a:r>
            <a:endParaRPr lang="de-DE"/>
          </a:p>
        </p:txBody>
      </p:sp>
    </p:spTree>
    <p:extLst>
      <p:ext uri="{BB962C8B-B14F-4D97-AF65-F5344CB8AC3E}">
        <p14:creationId xmlns:p14="http://schemas.microsoft.com/office/powerpoint/2010/main" val="39268435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7704856" cy="1143000"/>
          </a:xfrm>
        </p:spPr>
        <p:txBody>
          <a:bodyPr>
            <a:noAutofit/>
          </a:bodyPr>
          <a:lstStyle/>
          <a:p>
            <a:r>
              <a:rPr lang="en-US" sz="4000" dirty="0">
                <a:latin typeface="Gill Sans MT"/>
                <a:cs typeface="Gill Sans MT"/>
              </a:rPr>
              <a:t>Low Cardinality of  Values</a:t>
            </a:r>
            <a:br>
              <a:rPr lang="en-US" sz="4000" dirty="0">
                <a:latin typeface="Gill Sans MT"/>
                <a:cs typeface="Gill Sans MT"/>
              </a:rPr>
            </a:br>
            <a:r>
              <a:rPr lang="en-US" sz="4000" dirty="0">
                <a:latin typeface="Gill Sans MT"/>
                <a:cs typeface="Gill Sans MT"/>
              </a:rPr>
              <a:t>Within Many </a:t>
            </a:r>
            <a:r>
              <a:rPr lang="en-US" sz="4000" dirty="0" smtClean="0">
                <a:latin typeface="Gill Sans MT"/>
                <a:cs typeface="Gill Sans MT"/>
              </a:rPr>
              <a:t>Columns</a:t>
            </a:r>
            <a:endParaRPr lang="en-US" sz="4000" dirty="0">
              <a:latin typeface="Gill Sans MT"/>
              <a:cs typeface="Gill Sans MT"/>
            </a:endParaRPr>
          </a:p>
        </p:txBody>
      </p:sp>
      <p:sp>
        <p:nvSpPr>
          <p:cNvPr id="6" name="Rectangle 10"/>
          <p:cNvSpPr>
            <a:spLocks/>
          </p:cNvSpPr>
          <p:nvPr/>
        </p:nvSpPr>
        <p:spPr bwMode="auto">
          <a:xfrm>
            <a:off x="719138" y="2133600"/>
            <a:ext cx="7786688" cy="785813"/>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endParaRPr lang="en-US" sz="2100" dirty="0">
              <a:ea typeface="Gill Sans" charset="0"/>
              <a:cs typeface="Gill Sans" charset="0"/>
            </a:endParaRPr>
          </a:p>
        </p:txBody>
      </p:sp>
      <p:sp>
        <p:nvSpPr>
          <p:cNvPr id="8" name="Content Placeholder 2"/>
          <p:cNvSpPr txBox="1">
            <a:spLocks/>
          </p:cNvSpPr>
          <p:nvPr/>
        </p:nvSpPr>
        <p:spPr>
          <a:xfrm>
            <a:off x="114585" y="1422637"/>
            <a:ext cx="8102029" cy="106680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lgn="ctr">
              <a:buFont typeface="Arial"/>
              <a:buNone/>
            </a:pPr>
            <a:r>
              <a:rPr lang="en-US" sz="2000" dirty="0" smtClean="0"/>
              <a:t>Results from analyzing financials</a:t>
            </a:r>
            <a:br>
              <a:rPr lang="en-US" sz="2000" dirty="0" smtClean="0"/>
            </a:br>
            <a:r>
              <a:rPr lang="en-US" dirty="0" smtClean="0"/>
              <a:t>Distinct values in accounting document headers </a:t>
            </a:r>
            <a:br>
              <a:rPr lang="en-US" dirty="0" smtClean="0"/>
            </a:br>
            <a:r>
              <a:rPr lang="en-US" sz="1400" dirty="0" smtClean="0"/>
              <a:t>(99 attributes)</a:t>
            </a:r>
          </a:p>
          <a:p>
            <a:pPr lvl="1" algn="ctr"/>
            <a:endParaRPr lang="en-US" sz="2000" dirty="0" smtClean="0"/>
          </a:p>
          <a:p>
            <a:pPr lvl="2" algn="ctr"/>
            <a:endParaRPr lang="en-US" sz="2000" dirty="0" smtClean="0"/>
          </a:p>
          <a:p>
            <a:pPr lvl="2" algn="ctr"/>
            <a:endParaRPr lang="en-US" sz="2000" dirty="0" smtClean="0"/>
          </a:p>
          <a:p>
            <a:pPr lvl="2" algn="ctr"/>
            <a:endParaRPr lang="en-US" sz="2000" dirty="0" smtClean="0"/>
          </a:p>
          <a:p>
            <a:pPr lvl="2" algn="ctr"/>
            <a:endParaRPr lang="en-US" sz="2000" dirty="0" smtClean="0"/>
          </a:p>
          <a:p>
            <a:pPr lvl="1" algn="ctr"/>
            <a:endParaRPr lang="en-US" sz="2000" dirty="0"/>
          </a:p>
        </p:txBody>
      </p:sp>
      <p:pic>
        <p:nvPicPr>
          <p:cNvPr id="9" name="Picture 2"/>
          <p:cNvPicPr>
            <a:picLocks noChangeAspect="1" noChangeArrowheads="1"/>
          </p:cNvPicPr>
          <p:nvPr/>
        </p:nvPicPr>
        <p:blipFill>
          <a:blip r:embed="rId3" cstate="print"/>
          <a:srcRect/>
          <a:stretch>
            <a:fillRect/>
          </a:stretch>
        </p:blipFill>
        <p:spPr bwMode="auto">
          <a:xfrm>
            <a:off x="580230" y="2879998"/>
            <a:ext cx="2489200" cy="1835150"/>
          </a:xfrm>
          <a:prstGeom prst="rect">
            <a:avLst/>
          </a:prstGeom>
          <a:noFill/>
          <a:ln w="12700" cap="flat">
            <a:noFill/>
            <a:miter lim="800000"/>
            <a:headEnd/>
            <a:tailEnd/>
          </a:ln>
          <a:effectLst>
            <a:outerShdw blurRad="25400" dist="25399" dir="5400000" algn="ctr" rotWithShape="0">
              <a:schemeClr val="bg2">
                <a:alpha val="59999"/>
              </a:schemeClr>
            </a:outerShdw>
          </a:effectLst>
        </p:spPr>
      </p:pic>
      <p:sp>
        <p:nvSpPr>
          <p:cNvPr id="10" name="Rectangle 3"/>
          <p:cNvSpPr>
            <a:spLocks/>
          </p:cNvSpPr>
          <p:nvPr/>
        </p:nvSpPr>
        <p:spPr bwMode="auto">
          <a:xfrm>
            <a:off x="919956" y="2341562"/>
            <a:ext cx="2046287" cy="674688"/>
          </a:xfrm>
          <a:prstGeom prst="rect">
            <a:avLst/>
          </a:prstGeom>
          <a:noFill/>
          <a:ln w="12700">
            <a:noFill/>
            <a:miter lim="800000"/>
            <a:headEnd/>
            <a:tailEnd/>
          </a:ln>
        </p:spPr>
        <p:txBody>
          <a:bodyPr lIns="0" tIns="0" rIns="0" bIns="0" anchor="ctr">
            <a:prstTxWarp prst="textNoShape">
              <a:avLst/>
            </a:prstTxWarp>
          </a:bodyPr>
          <a:lstStyle/>
          <a:p>
            <a:r>
              <a:rPr lang="en-US" dirty="0">
                <a:ea typeface="Gill Sans" charset="0"/>
                <a:cs typeface="Gill Sans" charset="0"/>
              </a:rPr>
              <a:t>CPG</a:t>
            </a:r>
          </a:p>
        </p:txBody>
      </p:sp>
      <p:pic>
        <p:nvPicPr>
          <p:cNvPr id="11" name="Picture 4"/>
          <p:cNvPicPr>
            <a:picLocks noChangeAspect="1" noChangeArrowheads="1"/>
          </p:cNvPicPr>
          <p:nvPr/>
        </p:nvPicPr>
        <p:blipFill>
          <a:blip r:embed="rId4" cstate="print"/>
          <a:srcRect/>
          <a:stretch>
            <a:fillRect/>
          </a:stretch>
        </p:blipFill>
        <p:spPr bwMode="auto">
          <a:xfrm>
            <a:off x="3407568" y="2876823"/>
            <a:ext cx="2489200" cy="1835150"/>
          </a:xfrm>
          <a:prstGeom prst="rect">
            <a:avLst/>
          </a:prstGeom>
          <a:noFill/>
          <a:ln w="12700" cap="flat">
            <a:noFill/>
            <a:miter lim="800000"/>
            <a:headEnd/>
            <a:tailEnd/>
          </a:ln>
          <a:effectLst>
            <a:outerShdw blurRad="25400" dist="25399" dir="5400000" algn="ctr" rotWithShape="0">
              <a:schemeClr val="bg2">
                <a:alpha val="59999"/>
              </a:schemeClr>
            </a:outerShdw>
          </a:effectLst>
        </p:spPr>
      </p:pic>
      <p:sp>
        <p:nvSpPr>
          <p:cNvPr id="12" name="Rectangle 5"/>
          <p:cNvSpPr>
            <a:spLocks/>
          </p:cNvSpPr>
          <p:nvPr/>
        </p:nvSpPr>
        <p:spPr bwMode="auto">
          <a:xfrm>
            <a:off x="3786981" y="2386012"/>
            <a:ext cx="2109787" cy="585788"/>
          </a:xfrm>
          <a:prstGeom prst="rect">
            <a:avLst/>
          </a:prstGeom>
          <a:noFill/>
          <a:ln w="12700">
            <a:noFill/>
            <a:miter lim="800000"/>
            <a:headEnd/>
            <a:tailEnd/>
          </a:ln>
        </p:spPr>
        <p:txBody>
          <a:bodyPr lIns="0" tIns="0" rIns="0" bIns="0" anchor="ctr">
            <a:prstTxWarp prst="textNoShape">
              <a:avLst/>
            </a:prstTxWarp>
          </a:bodyPr>
          <a:lstStyle/>
          <a:p>
            <a:r>
              <a:rPr lang="en-US" dirty="0">
                <a:ea typeface="Gill Sans" charset="0"/>
                <a:cs typeface="Gill Sans" charset="0"/>
              </a:rPr>
              <a:t>Logistics</a:t>
            </a:r>
          </a:p>
        </p:txBody>
      </p:sp>
      <p:pic>
        <p:nvPicPr>
          <p:cNvPr id="13" name="Picture 6"/>
          <p:cNvPicPr>
            <a:picLocks noChangeAspect="1" noChangeArrowheads="1"/>
          </p:cNvPicPr>
          <p:nvPr/>
        </p:nvPicPr>
        <p:blipFill>
          <a:blip r:embed="rId5" cstate="print"/>
          <a:srcRect/>
          <a:stretch>
            <a:fillRect/>
          </a:stretch>
        </p:blipFill>
        <p:spPr bwMode="auto">
          <a:xfrm>
            <a:off x="1943100" y="4835798"/>
            <a:ext cx="2489200" cy="1833562"/>
          </a:xfrm>
          <a:prstGeom prst="rect">
            <a:avLst/>
          </a:prstGeom>
          <a:noFill/>
          <a:ln w="12700" cap="flat">
            <a:noFill/>
            <a:miter lim="800000"/>
            <a:headEnd/>
            <a:tailEnd/>
          </a:ln>
          <a:effectLst>
            <a:outerShdw blurRad="25400" dist="25399" dir="5400000" algn="ctr" rotWithShape="0">
              <a:schemeClr val="bg2">
                <a:alpha val="59999"/>
              </a:schemeClr>
            </a:outerShdw>
          </a:effectLst>
        </p:spPr>
      </p:pic>
      <p:sp>
        <p:nvSpPr>
          <p:cNvPr id="14" name="Rectangle 7"/>
          <p:cNvSpPr>
            <a:spLocks/>
          </p:cNvSpPr>
          <p:nvPr/>
        </p:nvSpPr>
        <p:spPr bwMode="auto">
          <a:xfrm>
            <a:off x="572293" y="5292998"/>
            <a:ext cx="1277937" cy="741363"/>
          </a:xfrm>
          <a:prstGeom prst="rect">
            <a:avLst/>
          </a:prstGeom>
          <a:noFill/>
          <a:ln w="12700">
            <a:noFill/>
            <a:miter lim="800000"/>
            <a:headEnd/>
            <a:tailEnd/>
          </a:ln>
        </p:spPr>
        <p:txBody>
          <a:bodyPr lIns="0" tIns="0" rIns="0" bIns="0" anchor="ctr">
            <a:prstTxWarp prst="textNoShape">
              <a:avLst/>
            </a:prstTxWarp>
          </a:bodyPr>
          <a:lstStyle/>
          <a:p>
            <a:r>
              <a:rPr lang="en-US" dirty="0">
                <a:ea typeface="Gill Sans" charset="0"/>
                <a:cs typeface="Gill Sans" charset="0"/>
              </a:rPr>
              <a:t>High </a:t>
            </a:r>
            <a:r>
              <a:rPr lang="en-US" dirty="0" smtClean="0">
                <a:ea typeface="Gill Sans" charset="0"/>
                <a:cs typeface="Gill Sans" charset="0"/>
              </a:rPr>
              <a:t>tech</a:t>
            </a:r>
            <a:endParaRPr lang="en-US" dirty="0">
              <a:ea typeface="Gill Sans" charset="0"/>
              <a:cs typeface="Gill Sans" charset="0"/>
            </a:endParaRPr>
          </a:p>
        </p:txBody>
      </p:sp>
      <p:pic>
        <p:nvPicPr>
          <p:cNvPr id="15" name="Picture 8"/>
          <p:cNvPicPr>
            <a:picLocks noChangeAspect="1" noChangeArrowheads="1"/>
          </p:cNvPicPr>
          <p:nvPr/>
        </p:nvPicPr>
        <p:blipFill>
          <a:blip r:embed="rId6" cstate="print"/>
          <a:srcRect/>
          <a:stretch>
            <a:fillRect/>
          </a:stretch>
        </p:blipFill>
        <p:spPr bwMode="auto">
          <a:xfrm>
            <a:off x="4724400" y="4835798"/>
            <a:ext cx="2489200" cy="1833562"/>
          </a:xfrm>
          <a:prstGeom prst="rect">
            <a:avLst/>
          </a:prstGeom>
          <a:noFill/>
          <a:ln w="12700" cap="flat">
            <a:noFill/>
            <a:miter lim="800000"/>
            <a:headEnd/>
            <a:tailEnd/>
          </a:ln>
          <a:effectLst>
            <a:outerShdw blurRad="25400" dist="25399" dir="5400000" algn="ctr" rotWithShape="0">
              <a:schemeClr val="bg2">
                <a:alpha val="59999"/>
              </a:schemeClr>
            </a:outerShdw>
          </a:effectLst>
        </p:spPr>
      </p:pic>
      <p:sp>
        <p:nvSpPr>
          <p:cNvPr id="16" name="Rectangle 9"/>
          <p:cNvSpPr>
            <a:spLocks/>
          </p:cNvSpPr>
          <p:nvPr/>
        </p:nvSpPr>
        <p:spPr bwMode="auto">
          <a:xfrm>
            <a:off x="7405687" y="5389836"/>
            <a:ext cx="1966913" cy="817562"/>
          </a:xfrm>
          <a:prstGeom prst="rect">
            <a:avLst/>
          </a:prstGeom>
          <a:noFill/>
          <a:ln w="12700">
            <a:noFill/>
            <a:miter lim="800000"/>
            <a:headEnd/>
            <a:tailEnd/>
          </a:ln>
        </p:spPr>
        <p:txBody>
          <a:bodyPr lIns="0" tIns="0" rIns="0" bIns="0" anchor="ctr">
            <a:prstTxWarp prst="textNoShape">
              <a:avLst/>
            </a:prstTxWarp>
          </a:bodyPr>
          <a:lstStyle/>
          <a:p>
            <a:r>
              <a:rPr lang="en-US" dirty="0">
                <a:ea typeface="Gill Sans" charset="0"/>
                <a:cs typeface="Gill Sans" charset="0"/>
              </a:rPr>
              <a:t>Discrete </a:t>
            </a:r>
            <a:r>
              <a:rPr lang="en-US" dirty="0" smtClean="0">
                <a:ea typeface="Gill Sans" charset="0"/>
                <a:cs typeface="Gill Sans" charset="0"/>
              </a:rPr>
              <a:t>manufacturing</a:t>
            </a:r>
            <a:endParaRPr lang="en-US" dirty="0">
              <a:ea typeface="Gill Sans" charset="0"/>
              <a:cs typeface="Gill Sans" charset="0"/>
            </a:endParaRPr>
          </a:p>
        </p:txBody>
      </p:sp>
      <p:sp>
        <p:nvSpPr>
          <p:cNvPr id="17" name="Rectangle 10"/>
          <p:cNvSpPr>
            <a:spLocks/>
          </p:cNvSpPr>
          <p:nvPr/>
        </p:nvSpPr>
        <p:spPr bwMode="auto">
          <a:xfrm>
            <a:off x="758825" y="2286000"/>
            <a:ext cx="7786687" cy="785813"/>
          </a:xfrm>
          <a:prstGeom prst="rect">
            <a:avLst/>
          </a:prstGeom>
          <a:noFill/>
          <a:ln w="12700">
            <a:noFill/>
            <a:miter lim="800000"/>
            <a:headEnd/>
            <a:tailEnd/>
          </a:ln>
        </p:spPr>
        <p:txBody>
          <a:bodyPr lIns="0" tIns="0" rIns="0" bIns="0" anchor="ctr">
            <a:prstTxWarp prst="textNoShape">
              <a:avLst/>
            </a:prstTxWarp>
          </a:bodyPr>
          <a:lstStyle/>
          <a:p>
            <a:endParaRPr lang="en-US" sz="2100" dirty="0">
              <a:ea typeface="Gill Sans" charset="0"/>
              <a:cs typeface="Gill Sans" charset="0"/>
            </a:endParaRPr>
          </a:p>
        </p:txBody>
      </p:sp>
      <p:pic>
        <p:nvPicPr>
          <p:cNvPr id="18" name="Picture 15"/>
          <p:cNvPicPr>
            <a:picLocks noChangeAspect="1"/>
          </p:cNvPicPr>
          <p:nvPr/>
        </p:nvPicPr>
        <p:blipFill>
          <a:blip r:embed="rId7" cstate="print"/>
          <a:srcRect/>
          <a:stretch>
            <a:fillRect/>
          </a:stretch>
        </p:blipFill>
        <p:spPr bwMode="auto">
          <a:xfrm>
            <a:off x="6244430" y="2884761"/>
            <a:ext cx="2489200" cy="1833562"/>
          </a:xfrm>
          <a:prstGeom prst="rect">
            <a:avLst/>
          </a:prstGeom>
          <a:noFill/>
          <a:ln w="9525">
            <a:noFill/>
            <a:miter lim="800000"/>
            <a:headEnd/>
            <a:tailEnd/>
          </a:ln>
        </p:spPr>
      </p:pic>
      <p:sp>
        <p:nvSpPr>
          <p:cNvPr id="19" name="Rectangle 5"/>
          <p:cNvSpPr>
            <a:spLocks/>
          </p:cNvSpPr>
          <p:nvPr/>
        </p:nvSpPr>
        <p:spPr bwMode="auto">
          <a:xfrm>
            <a:off x="6668293" y="2497410"/>
            <a:ext cx="2109787" cy="585788"/>
          </a:xfrm>
          <a:prstGeom prst="rect">
            <a:avLst/>
          </a:prstGeom>
          <a:noFill/>
          <a:ln w="12700">
            <a:noFill/>
            <a:miter lim="800000"/>
            <a:headEnd/>
            <a:tailEnd/>
          </a:ln>
        </p:spPr>
        <p:txBody>
          <a:bodyPr lIns="0" tIns="0" rIns="0" bIns="0" anchor="ctr">
            <a:prstTxWarp prst="textNoShape">
              <a:avLst/>
            </a:prstTxWarp>
          </a:bodyPr>
          <a:lstStyle/>
          <a:p>
            <a:r>
              <a:rPr lang="en-US" dirty="0">
                <a:ea typeface="Gill Sans" charset="0"/>
                <a:cs typeface="Gill Sans" charset="0"/>
              </a:rPr>
              <a:t>Banking</a:t>
            </a:r>
          </a:p>
          <a:p>
            <a:endParaRPr lang="en-US" dirty="0">
              <a:ea typeface="Gill Sans" charset="0"/>
              <a:cs typeface="Gill Sans" charset="0"/>
            </a:endParaRPr>
          </a:p>
        </p:txBody>
      </p:sp>
      <p:sp>
        <p:nvSpPr>
          <p:cNvPr id="20" name="Foliennummernplatzhalter 7"/>
          <p:cNvSpPr>
            <a:spLocks noGrp="1"/>
          </p:cNvSpPr>
          <p:nvPr>
            <p:ph type="sldNum" sz="quarter" idx="12"/>
          </p:nvPr>
        </p:nvSpPr>
        <p:spPr>
          <a:xfrm>
            <a:off x="467544" y="6381328"/>
            <a:ext cx="2133600" cy="365125"/>
          </a:xfrm>
        </p:spPr>
        <p:txBody>
          <a:bodyPr/>
          <a:lstStyle/>
          <a:p>
            <a:fld id="{CC2FFC67-8D0F-441E-BC3B-76CAFE300179}" type="slidenum">
              <a:rPr lang="de-DE" smtClean="0">
                <a:solidFill>
                  <a:srgbClr val="7F7F7F"/>
                </a:solidFill>
              </a:rPr>
              <a:t>12</a:t>
            </a:fld>
            <a:endParaRPr lang="de-DE" dirty="0">
              <a:solidFill>
                <a:srgbClr val="7F7F7F"/>
              </a:solidFill>
            </a:endParaRPr>
          </a:p>
        </p:txBody>
      </p:sp>
      <p:sp>
        <p:nvSpPr>
          <p:cNvPr id="3" name="Fußzeilenplatzhalter 2"/>
          <p:cNvSpPr>
            <a:spLocks noGrp="1"/>
          </p:cNvSpPr>
          <p:nvPr>
            <p:ph type="ftr" sz="quarter" idx="11"/>
          </p:nvPr>
        </p:nvSpPr>
        <p:spPr/>
        <p:txBody>
          <a:bodyPr/>
          <a:lstStyle/>
          <a:p>
            <a:r>
              <a:rPr lang="de-DE" smtClean="0"/>
              <a:t>Unternehmensanwendungen | Martin Lorenz | SS2015</a:t>
            </a:r>
            <a:endParaRPr lang="de-DE"/>
          </a:p>
        </p:txBody>
      </p:sp>
    </p:spTree>
    <p:extLst>
      <p:ext uri="{BB962C8B-B14F-4D97-AF65-F5344CB8AC3E}">
        <p14:creationId xmlns:p14="http://schemas.microsoft.com/office/powerpoint/2010/main" val="33197205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229600" cy="1143000"/>
          </a:xfrm>
        </p:spPr>
        <p:txBody>
          <a:bodyPr>
            <a:noAutofit/>
          </a:bodyPr>
          <a:lstStyle/>
          <a:p>
            <a:r>
              <a:rPr lang="en-US" sz="4000" dirty="0">
                <a:latin typeface="Gill Sans MT"/>
                <a:cs typeface="Gill Sans MT"/>
              </a:rPr>
              <a:t>Many Columns are not </a:t>
            </a:r>
            <a:br>
              <a:rPr lang="en-US" sz="4000" dirty="0">
                <a:latin typeface="Gill Sans MT"/>
                <a:cs typeface="Gill Sans MT"/>
              </a:rPr>
            </a:br>
            <a:r>
              <a:rPr lang="en-US" sz="4000" dirty="0">
                <a:latin typeface="Gill Sans MT"/>
                <a:cs typeface="Gill Sans MT"/>
              </a:rPr>
              <a:t>Used Even Once</a:t>
            </a:r>
          </a:p>
        </p:txBody>
      </p:sp>
      <p:sp>
        <p:nvSpPr>
          <p:cNvPr id="20" name="Rectangle 4"/>
          <p:cNvSpPr>
            <a:spLocks/>
          </p:cNvSpPr>
          <p:nvPr/>
        </p:nvSpPr>
        <p:spPr bwMode="auto">
          <a:xfrm>
            <a:off x="762000" y="1295400"/>
            <a:ext cx="7135416" cy="723305"/>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pPr algn="l"/>
            <a:r>
              <a:rPr lang="en-US" sz="2000" b="1" dirty="0" smtClean="0">
                <a:solidFill>
                  <a:srgbClr val="9B1537"/>
                </a:solidFill>
                <a:ea typeface="Gill Sans" charset="0"/>
                <a:cs typeface="Gill Sans" charset="0"/>
              </a:rPr>
              <a:t>55% </a:t>
            </a:r>
            <a:r>
              <a:rPr lang="en-US" sz="2000" dirty="0" smtClean="0">
                <a:ea typeface="Gill Sans" charset="0"/>
                <a:cs typeface="Gill Sans" charset="0"/>
              </a:rPr>
              <a:t>unused columns per </a:t>
            </a:r>
            <a:r>
              <a:rPr lang="en-US" sz="2000" dirty="0">
                <a:ea typeface="Gill Sans" charset="0"/>
                <a:cs typeface="Gill Sans" charset="0"/>
              </a:rPr>
              <a:t>company in </a:t>
            </a:r>
            <a:r>
              <a:rPr lang="en-US" sz="2000" dirty="0" smtClean="0">
                <a:ea typeface="Gill Sans" charset="0"/>
                <a:cs typeface="Gill Sans" charset="0"/>
              </a:rPr>
              <a:t>average </a:t>
            </a:r>
            <a:endParaRPr lang="en-US" sz="2000" dirty="0">
              <a:ea typeface="Gill Sans" charset="0"/>
              <a:cs typeface="Gill Sans" charset="0"/>
            </a:endParaRPr>
          </a:p>
        </p:txBody>
      </p:sp>
      <p:sp>
        <p:nvSpPr>
          <p:cNvPr id="21" name="Rectangle 5"/>
          <p:cNvSpPr>
            <a:spLocks/>
          </p:cNvSpPr>
          <p:nvPr/>
        </p:nvSpPr>
        <p:spPr bwMode="auto">
          <a:xfrm>
            <a:off x="762000" y="1889611"/>
            <a:ext cx="4462440" cy="307777"/>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pPr algn="l"/>
            <a:r>
              <a:rPr lang="en-US" sz="2000" b="1" dirty="0" smtClean="0">
                <a:solidFill>
                  <a:srgbClr val="9B1537"/>
                </a:solidFill>
                <a:ea typeface="Gill Sans" charset="0"/>
                <a:cs typeface="Gill Sans" charset="0"/>
              </a:rPr>
              <a:t>40% </a:t>
            </a:r>
            <a:r>
              <a:rPr lang="en-US" sz="2000" dirty="0" smtClean="0">
                <a:ea typeface="Gill Sans" charset="0"/>
                <a:cs typeface="Gill Sans" charset="0"/>
              </a:rPr>
              <a:t>unused columns across </a:t>
            </a:r>
            <a:r>
              <a:rPr lang="en-US" sz="2000" dirty="0">
                <a:ea typeface="Gill Sans" charset="0"/>
                <a:cs typeface="Gill Sans" charset="0"/>
              </a:rPr>
              <a:t>all companies </a:t>
            </a:r>
          </a:p>
        </p:txBody>
      </p:sp>
      <p:sp>
        <p:nvSpPr>
          <p:cNvPr id="22" name="Text Box 6"/>
          <p:cNvSpPr txBox="1">
            <a:spLocks noChangeArrowheads="1"/>
          </p:cNvSpPr>
          <p:nvPr/>
        </p:nvSpPr>
        <p:spPr bwMode="auto">
          <a:xfrm>
            <a:off x="4446984" y="6509742"/>
            <a:ext cx="241102" cy="258961"/>
          </a:xfrm>
          <a:prstGeom prst="rect">
            <a:avLst/>
          </a:prstGeom>
          <a:noFill/>
          <a:ln w="12700">
            <a:noFill/>
            <a:miter lim="800000"/>
            <a:headEnd/>
            <a:tailEnd/>
          </a:ln>
        </p:spPr>
        <p:txBody>
          <a:bodyPr wrap="none" lIns="64274" tIns="32137" rIns="64274" bIns="32137">
            <a:prstTxWarp prst="textNoShape">
              <a:avLst/>
            </a:prstTxWarp>
          </a:bodyPr>
          <a:lstStyle/>
          <a:p>
            <a:endParaRPr lang="en-US" sz="1300" dirty="0">
              <a:ea typeface="Gill Sans" charset="0"/>
              <a:cs typeface="Gill Sans" charset="0"/>
            </a:endParaRPr>
          </a:p>
        </p:txBody>
      </p:sp>
      <p:pic>
        <p:nvPicPr>
          <p:cNvPr id="24" name="Picture 2" descr="distinct_values.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2852936"/>
            <a:ext cx="6696744" cy="3541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Foliennummernplatzhalter 7"/>
          <p:cNvSpPr>
            <a:spLocks noGrp="1"/>
          </p:cNvSpPr>
          <p:nvPr>
            <p:ph type="sldNum" sz="quarter" idx="12"/>
          </p:nvPr>
        </p:nvSpPr>
        <p:spPr>
          <a:xfrm>
            <a:off x="467544" y="6381328"/>
            <a:ext cx="2133600" cy="365125"/>
          </a:xfrm>
        </p:spPr>
        <p:txBody>
          <a:bodyPr/>
          <a:lstStyle/>
          <a:p>
            <a:fld id="{CC2FFC67-8D0F-441E-BC3B-76CAFE300179}" type="slidenum">
              <a:rPr lang="de-DE" smtClean="0">
                <a:solidFill>
                  <a:srgbClr val="7F7F7F"/>
                </a:solidFill>
              </a:rPr>
              <a:t>13</a:t>
            </a:fld>
            <a:endParaRPr lang="de-DE" dirty="0">
              <a:solidFill>
                <a:srgbClr val="7F7F7F"/>
              </a:solidFill>
            </a:endParaRPr>
          </a:p>
        </p:txBody>
      </p:sp>
      <p:sp>
        <p:nvSpPr>
          <p:cNvPr id="3" name="Fußzeilenplatzhalter 2"/>
          <p:cNvSpPr>
            <a:spLocks noGrp="1"/>
          </p:cNvSpPr>
          <p:nvPr>
            <p:ph type="ftr" sz="quarter" idx="11"/>
          </p:nvPr>
        </p:nvSpPr>
        <p:spPr/>
        <p:txBody>
          <a:bodyPr/>
          <a:lstStyle/>
          <a:p>
            <a:r>
              <a:rPr lang="de-DE" smtClean="0"/>
              <a:t>Unternehmensanwendungen | Martin Lorenz | SS2015</a:t>
            </a:r>
            <a:endParaRPr lang="de-DE"/>
          </a:p>
        </p:txBody>
      </p:sp>
    </p:spTree>
    <p:extLst>
      <p:ext uri="{BB962C8B-B14F-4D97-AF65-F5344CB8AC3E}">
        <p14:creationId xmlns:p14="http://schemas.microsoft.com/office/powerpoint/2010/main" val="13171537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229600" cy="1143000"/>
          </a:xfrm>
        </p:spPr>
        <p:txBody>
          <a:bodyPr>
            <a:normAutofit/>
          </a:bodyPr>
          <a:lstStyle/>
          <a:p>
            <a:r>
              <a:rPr lang="en-US" sz="4800" dirty="0" smtClean="0">
                <a:latin typeface="Gill Sans MT"/>
                <a:cs typeface="Gill Sans MT"/>
              </a:rPr>
              <a:t>Wide Tables</a:t>
            </a:r>
            <a:endParaRPr lang="en-US" sz="4800" dirty="0">
              <a:latin typeface="Gill Sans MT"/>
              <a:cs typeface="Gill Sans MT"/>
            </a:endParaRPr>
          </a:p>
        </p:txBody>
      </p:sp>
      <p:sp>
        <p:nvSpPr>
          <p:cNvPr id="22" name="Text Box 6"/>
          <p:cNvSpPr txBox="1">
            <a:spLocks noChangeArrowheads="1"/>
          </p:cNvSpPr>
          <p:nvPr/>
        </p:nvSpPr>
        <p:spPr bwMode="auto">
          <a:xfrm>
            <a:off x="4446984" y="6509742"/>
            <a:ext cx="241102" cy="258961"/>
          </a:xfrm>
          <a:prstGeom prst="rect">
            <a:avLst/>
          </a:prstGeom>
          <a:noFill/>
          <a:ln w="12700">
            <a:noFill/>
            <a:miter lim="800000"/>
            <a:headEnd/>
            <a:tailEnd/>
          </a:ln>
        </p:spPr>
        <p:txBody>
          <a:bodyPr wrap="none" lIns="64274" tIns="32137" rIns="64274" bIns="32137">
            <a:prstTxWarp prst="textNoShape">
              <a:avLst/>
            </a:prstTxWarp>
          </a:bodyPr>
          <a:lstStyle/>
          <a:p>
            <a:endParaRPr lang="en-US" sz="1300" dirty="0">
              <a:ea typeface="Gill Sans" charset="0"/>
              <a:cs typeface="Gill Sans" charset="0"/>
            </a:endParaRPr>
          </a:p>
        </p:txBody>
      </p:sp>
      <p:sp>
        <p:nvSpPr>
          <p:cNvPr id="6" name="Rectangle 4"/>
          <p:cNvSpPr>
            <a:spLocks/>
          </p:cNvSpPr>
          <p:nvPr/>
        </p:nvSpPr>
        <p:spPr bwMode="auto">
          <a:xfrm>
            <a:off x="762000" y="1295400"/>
            <a:ext cx="7135416" cy="723305"/>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pPr algn="l"/>
            <a:r>
              <a:rPr lang="en-US" sz="2000" dirty="0" smtClean="0">
                <a:ea typeface="Gill Sans" charset="0"/>
                <a:cs typeface="Gill Sans" charset="0"/>
              </a:rPr>
              <a:t>Analysis of width of 144 most used* tables</a:t>
            </a:r>
            <a:endParaRPr lang="en-US" sz="2000" dirty="0">
              <a:ea typeface="Gill Sans" charset="0"/>
              <a:cs typeface="Gill Sans" charset="0"/>
            </a:endParaRPr>
          </a:p>
        </p:txBody>
      </p:sp>
      <p:sp>
        <p:nvSpPr>
          <p:cNvPr id="8" name="Rectangle 4"/>
          <p:cNvSpPr>
            <a:spLocks/>
          </p:cNvSpPr>
          <p:nvPr/>
        </p:nvSpPr>
        <p:spPr bwMode="auto">
          <a:xfrm>
            <a:off x="6732240" y="6309320"/>
            <a:ext cx="2592288" cy="723305"/>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pPr algn="l"/>
            <a:r>
              <a:rPr lang="en-US" sz="1400" dirty="0" smtClean="0">
                <a:ea typeface="Gill Sans" charset="0"/>
                <a:cs typeface="Gill Sans" charset="0"/>
              </a:rPr>
              <a:t>* Largest in terms of cardinality</a:t>
            </a:r>
            <a:endParaRPr lang="en-US" sz="1400" dirty="0">
              <a:ea typeface="Gill Sans" charset="0"/>
              <a:cs typeface="Gill Sans" charset="0"/>
            </a:endParaRPr>
          </a:p>
        </p:txBody>
      </p:sp>
      <p:graphicFrame>
        <p:nvGraphicFramePr>
          <p:cNvPr id="9" name="Chart 8"/>
          <p:cNvGraphicFramePr>
            <a:graphicFrameLocks/>
          </p:cNvGraphicFramePr>
          <p:nvPr>
            <p:extLst>
              <p:ext uri="{D42A27DB-BD31-4B8C-83A1-F6EECF244321}">
                <p14:modId xmlns:p14="http://schemas.microsoft.com/office/powerpoint/2010/main" val="1328650291"/>
              </p:ext>
            </p:extLst>
          </p:nvPr>
        </p:nvGraphicFramePr>
        <p:xfrm>
          <a:off x="827584" y="2060848"/>
          <a:ext cx="7344816" cy="3963888"/>
        </p:xfrm>
        <a:graphic>
          <a:graphicData uri="http://schemas.openxmlformats.org/drawingml/2006/chart">
            <c:chart xmlns:c="http://schemas.openxmlformats.org/drawingml/2006/chart" xmlns:r="http://schemas.openxmlformats.org/officeDocument/2006/relationships" r:id="rId3"/>
          </a:graphicData>
        </a:graphic>
      </p:graphicFrame>
      <p:sp>
        <p:nvSpPr>
          <p:cNvPr id="10" name="Foliennummernplatzhalter 7"/>
          <p:cNvSpPr>
            <a:spLocks noGrp="1"/>
          </p:cNvSpPr>
          <p:nvPr>
            <p:ph type="sldNum" sz="quarter" idx="12"/>
          </p:nvPr>
        </p:nvSpPr>
        <p:spPr>
          <a:xfrm>
            <a:off x="467544" y="6381328"/>
            <a:ext cx="2133600" cy="365125"/>
          </a:xfrm>
        </p:spPr>
        <p:txBody>
          <a:bodyPr/>
          <a:lstStyle/>
          <a:p>
            <a:fld id="{CC2FFC67-8D0F-441E-BC3B-76CAFE300179}" type="slidenum">
              <a:rPr lang="de-DE" smtClean="0">
                <a:solidFill>
                  <a:srgbClr val="7F7F7F"/>
                </a:solidFill>
              </a:rPr>
              <a:t>14</a:t>
            </a:fld>
            <a:endParaRPr lang="de-DE" dirty="0">
              <a:solidFill>
                <a:srgbClr val="7F7F7F"/>
              </a:solidFill>
            </a:endParaRPr>
          </a:p>
        </p:txBody>
      </p:sp>
      <p:sp>
        <p:nvSpPr>
          <p:cNvPr id="3" name="Fußzeilenplatzhalter 2"/>
          <p:cNvSpPr>
            <a:spLocks noGrp="1"/>
          </p:cNvSpPr>
          <p:nvPr>
            <p:ph type="ftr" sz="quarter" idx="11"/>
          </p:nvPr>
        </p:nvSpPr>
        <p:spPr/>
        <p:txBody>
          <a:bodyPr/>
          <a:lstStyle/>
          <a:p>
            <a:r>
              <a:rPr lang="de-DE" smtClean="0"/>
              <a:t>Unternehmensanwendungen | Martin Lorenz | SS2015</a:t>
            </a:r>
            <a:endParaRPr lang="de-DE"/>
          </a:p>
        </p:txBody>
      </p:sp>
    </p:spTree>
    <p:extLst>
      <p:ext uri="{BB962C8B-B14F-4D97-AF65-F5344CB8AC3E}">
        <p14:creationId xmlns:p14="http://schemas.microsoft.com/office/powerpoint/2010/main" val="26974981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Warum ist das wichtig? I/III</a:t>
            </a:r>
            <a:endParaRPr lang="de-DE" dirty="0"/>
          </a:p>
        </p:txBody>
      </p:sp>
      <p:sp>
        <p:nvSpPr>
          <p:cNvPr id="5" name="Textfeld 4"/>
          <p:cNvSpPr txBox="1"/>
          <p:nvPr/>
        </p:nvSpPr>
        <p:spPr>
          <a:xfrm>
            <a:off x="457200" y="1593631"/>
            <a:ext cx="8229599" cy="5078314"/>
          </a:xfrm>
          <a:prstGeom prst="rect">
            <a:avLst/>
          </a:prstGeom>
          <a:noFill/>
        </p:spPr>
        <p:txBody>
          <a:bodyPr wrap="square" rtlCol="0">
            <a:spAutoFit/>
          </a:bodyPr>
          <a:lstStyle/>
          <a:p>
            <a:r>
              <a:rPr lang="de-DE" dirty="0" smtClean="0"/>
              <a:t>Die Machbarkeit und die Performanz von Geschäftsprozessen werden durch die Performanz und die Machbarkeit ihrer Aktivitäten bestimmt.</a:t>
            </a:r>
          </a:p>
          <a:p>
            <a:endParaRPr lang="de-DE" dirty="0"/>
          </a:p>
          <a:p>
            <a:r>
              <a:rPr lang="de-DE" dirty="0" smtClean="0"/>
              <a:t>Arten von Aktivitäten:</a:t>
            </a:r>
          </a:p>
          <a:p>
            <a:pPr marL="285750" indent="-285750">
              <a:buFont typeface="Arial"/>
              <a:buChar char="•"/>
            </a:pPr>
            <a:r>
              <a:rPr lang="de-DE" b="1" dirty="0" smtClean="0"/>
              <a:t>Manuell</a:t>
            </a:r>
            <a:r>
              <a:rPr lang="de-DE" dirty="0" smtClean="0"/>
              <a:t> – Ausgeführt durch Mitarbeiter oder Vergabe nach Extern</a:t>
            </a:r>
          </a:p>
          <a:p>
            <a:pPr marL="742950" lvl="1" indent="-285750">
              <a:buFont typeface="Arial"/>
              <a:buChar char="•"/>
            </a:pPr>
            <a:r>
              <a:rPr lang="de-DE" dirty="0" smtClean="0"/>
              <a:t>„Kunden anrufen“</a:t>
            </a:r>
          </a:p>
          <a:p>
            <a:pPr marL="742950" lvl="1" indent="-285750">
              <a:buFont typeface="Arial"/>
              <a:buChar char="•"/>
            </a:pPr>
            <a:r>
              <a:rPr lang="de-DE" dirty="0" smtClean="0"/>
              <a:t>„Kundendaten in System einpflegen“</a:t>
            </a:r>
          </a:p>
          <a:p>
            <a:pPr marL="742950" lvl="1" indent="-285750">
              <a:buFont typeface="Arial"/>
              <a:buChar char="•"/>
            </a:pPr>
            <a:r>
              <a:rPr lang="de-DE" dirty="0" smtClean="0"/>
              <a:t>„Durchführung einer Testfahrt vor Auslieferung“</a:t>
            </a:r>
          </a:p>
          <a:p>
            <a:pPr marL="285750" indent="-285750">
              <a:buFont typeface="Arial"/>
              <a:buChar char="•"/>
            </a:pPr>
            <a:r>
              <a:rPr lang="de-DE" b="1" dirty="0" smtClean="0"/>
              <a:t>Automatisiert</a:t>
            </a:r>
            <a:r>
              <a:rPr lang="de-DE" dirty="0" smtClean="0"/>
              <a:t> – System führt die Schritte aus</a:t>
            </a:r>
          </a:p>
          <a:p>
            <a:pPr marL="742950" lvl="1" indent="-285750">
              <a:buFont typeface="Arial"/>
              <a:buChar char="•"/>
            </a:pPr>
            <a:r>
              <a:rPr lang="de-DE" dirty="0" smtClean="0"/>
              <a:t>„Benachrichtigung aller Kunden per Email“</a:t>
            </a:r>
          </a:p>
          <a:p>
            <a:pPr marL="742950" lvl="1" indent="-285750">
              <a:buFont typeface="Arial"/>
              <a:buChar char="•"/>
            </a:pPr>
            <a:r>
              <a:rPr lang="de-DE" dirty="0" smtClean="0"/>
              <a:t>„Verfügbarkeitsprüfung“</a:t>
            </a:r>
          </a:p>
          <a:p>
            <a:pPr marL="742950" lvl="1" indent="-285750">
              <a:buFont typeface="Arial"/>
              <a:buChar char="•"/>
            </a:pPr>
            <a:r>
              <a:rPr lang="de-DE" dirty="0" smtClean="0"/>
              <a:t>„Mahnlauf“</a:t>
            </a:r>
          </a:p>
          <a:p>
            <a:pPr marL="742950" lvl="1" indent="-285750">
              <a:buFont typeface="Arial"/>
              <a:buChar char="•"/>
            </a:pPr>
            <a:r>
              <a:rPr lang="de-DE" dirty="0" smtClean="0"/>
              <a:t>„Jahresabschluss“</a:t>
            </a:r>
          </a:p>
          <a:p>
            <a:endParaRPr lang="de-DE" dirty="0"/>
          </a:p>
          <a:p>
            <a:r>
              <a:rPr lang="de-DE" dirty="0" smtClean="0"/>
              <a:t>Wichtig: Unter der Annahme, dass aus dem Prozess alle unnötigen Schritte entfernt wurden, kann die Performanz des Prozesses nur durch erhöhte Parallelisierung (Optimierung des Workflows) oder Verbesserung der Performanz der einzelnen Aktivitäten gesteigert werden.</a:t>
            </a:r>
          </a:p>
        </p:txBody>
      </p:sp>
      <p:sp>
        <p:nvSpPr>
          <p:cNvPr id="3" name="Fußzeilenplatzhalter 2"/>
          <p:cNvSpPr>
            <a:spLocks noGrp="1"/>
          </p:cNvSpPr>
          <p:nvPr>
            <p:ph type="ftr" sz="quarter" idx="11"/>
          </p:nvPr>
        </p:nvSpPr>
        <p:spPr/>
        <p:txBody>
          <a:bodyPr/>
          <a:lstStyle/>
          <a:p>
            <a:r>
              <a:rPr lang="de-DE" smtClean="0"/>
              <a:t>Unternehmensanwendungen | Martin Lorenz | SS2015</a:t>
            </a:r>
            <a:endParaRPr lang="de-DE"/>
          </a:p>
        </p:txBody>
      </p:sp>
      <p:sp>
        <p:nvSpPr>
          <p:cNvPr id="4" name="Foliennummernplatzhalter 3"/>
          <p:cNvSpPr>
            <a:spLocks noGrp="1"/>
          </p:cNvSpPr>
          <p:nvPr>
            <p:ph type="sldNum" sz="quarter" idx="12"/>
          </p:nvPr>
        </p:nvSpPr>
        <p:spPr/>
        <p:txBody>
          <a:bodyPr/>
          <a:lstStyle/>
          <a:p>
            <a:fld id="{5CD228B0-7388-8E4C-BAE8-B5E4475FF9E8}" type="slidenum">
              <a:rPr lang="de-DE" smtClean="0"/>
              <a:t>15</a:t>
            </a:fld>
            <a:endParaRPr lang="de-DE"/>
          </a:p>
        </p:txBody>
      </p:sp>
    </p:spTree>
    <p:extLst>
      <p:ext uri="{BB962C8B-B14F-4D97-AF65-F5344CB8AC3E}">
        <p14:creationId xmlns:p14="http://schemas.microsoft.com/office/powerpoint/2010/main" val="93565267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Warum ist das wichtig? II/III</a:t>
            </a:r>
            <a:endParaRPr lang="de-DE" dirty="0"/>
          </a:p>
        </p:txBody>
      </p:sp>
      <p:sp>
        <p:nvSpPr>
          <p:cNvPr id="5" name="Textfeld 4"/>
          <p:cNvSpPr txBox="1"/>
          <p:nvPr/>
        </p:nvSpPr>
        <p:spPr>
          <a:xfrm>
            <a:off x="457201" y="4929704"/>
            <a:ext cx="8229599" cy="1200329"/>
          </a:xfrm>
          <a:prstGeom prst="rect">
            <a:avLst/>
          </a:prstGeom>
          <a:noFill/>
        </p:spPr>
        <p:txBody>
          <a:bodyPr wrap="square" rtlCol="0">
            <a:spAutoFit/>
          </a:bodyPr>
          <a:lstStyle/>
          <a:p>
            <a:r>
              <a:rPr lang="de-DE" dirty="0" smtClean="0"/>
              <a:t>Die Performanz von manuellen Aktivitäten ist meist schwer vorherzusagen. Sie hängt von der Art der Tätigkeit, der benötigten Ressourcen und der Mitarbeiter ab.</a:t>
            </a:r>
          </a:p>
          <a:p>
            <a:r>
              <a:rPr lang="de-DE" dirty="0" smtClean="0"/>
              <a:t>Die Performanz automatisierter Aktivitäten hängt von der Menge der zu verarbeitenden Daten und der Art </a:t>
            </a:r>
            <a:r>
              <a:rPr lang="de-DE" smtClean="0"/>
              <a:t>des Algorithmus </a:t>
            </a:r>
            <a:r>
              <a:rPr lang="de-DE" dirty="0" smtClean="0"/>
              <a:t>der verwendet wird ab.</a:t>
            </a:r>
          </a:p>
        </p:txBody>
      </p:sp>
      <p:sp>
        <p:nvSpPr>
          <p:cNvPr id="3" name="Abgerundetes Rechteck 2"/>
          <p:cNvSpPr/>
          <p:nvPr/>
        </p:nvSpPr>
        <p:spPr>
          <a:xfrm>
            <a:off x="2177266" y="1847551"/>
            <a:ext cx="1352528" cy="560846"/>
          </a:xfrm>
          <a:prstGeom prst="round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smtClean="0">
                <a:solidFill>
                  <a:srgbClr val="000000"/>
                </a:solidFill>
              </a:rPr>
              <a:t>Task1</a:t>
            </a:r>
            <a:endParaRPr lang="de-DE" dirty="0">
              <a:solidFill>
                <a:srgbClr val="000000"/>
              </a:solidFill>
            </a:endParaRPr>
          </a:p>
        </p:txBody>
      </p:sp>
      <p:sp>
        <p:nvSpPr>
          <p:cNvPr id="4" name="Oval 3"/>
          <p:cNvSpPr/>
          <p:nvPr/>
        </p:nvSpPr>
        <p:spPr>
          <a:xfrm>
            <a:off x="1072126" y="1929999"/>
            <a:ext cx="395862" cy="395862"/>
          </a:xfrm>
          <a:prstGeom prst="ellipse">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cxnSp>
        <p:nvCxnSpPr>
          <p:cNvPr id="7" name="Gerade Verbindung mit Pfeil 6"/>
          <p:cNvCxnSpPr>
            <a:stCxn id="4" idx="6"/>
            <a:endCxn id="3" idx="1"/>
          </p:cNvCxnSpPr>
          <p:nvPr/>
        </p:nvCxnSpPr>
        <p:spPr>
          <a:xfrm>
            <a:off x="1467988" y="2127930"/>
            <a:ext cx="709278" cy="44"/>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8" name="Raute 7"/>
          <p:cNvSpPr/>
          <p:nvPr/>
        </p:nvSpPr>
        <p:spPr>
          <a:xfrm>
            <a:off x="5212182" y="3286562"/>
            <a:ext cx="395862" cy="395862"/>
          </a:xfrm>
          <a:prstGeom prst="diamond">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0" name="Oval 9"/>
          <p:cNvSpPr/>
          <p:nvPr/>
        </p:nvSpPr>
        <p:spPr>
          <a:xfrm>
            <a:off x="1072126" y="3286562"/>
            <a:ext cx="395862" cy="395862"/>
          </a:xfrm>
          <a:prstGeom prst="ellipse">
            <a:avLst/>
          </a:prstGeom>
          <a:no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cxnSp>
        <p:nvCxnSpPr>
          <p:cNvPr id="11" name="Gerade Verbindung mit Pfeil 10"/>
          <p:cNvCxnSpPr>
            <a:stCxn id="10" idx="6"/>
            <a:endCxn id="12" idx="1"/>
          </p:cNvCxnSpPr>
          <p:nvPr/>
        </p:nvCxnSpPr>
        <p:spPr>
          <a:xfrm>
            <a:off x="1467988" y="3484493"/>
            <a:ext cx="329885"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12" name="Raute 11"/>
          <p:cNvSpPr/>
          <p:nvPr/>
        </p:nvSpPr>
        <p:spPr>
          <a:xfrm>
            <a:off x="1797873" y="3286562"/>
            <a:ext cx="395862" cy="395862"/>
          </a:xfrm>
          <a:prstGeom prst="diamond">
            <a:avLst/>
          </a:prstGeom>
          <a:solidFill>
            <a:srgbClr val="FFFFFF"/>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solidFill>
                <a:srgbClr val="000000"/>
              </a:solidFill>
            </a:endParaRPr>
          </a:p>
        </p:txBody>
      </p:sp>
      <p:sp>
        <p:nvSpPr>
          <p:cNvPr id="14" name="Abgerundetes Rechteck 13"/>
          <p:cNvSpPr/>
          <p:nvPr/>
        </p:nvSpPr>
        <p:spPr>
          <a:xfrm>
            <a:off x="4078056" y="1847551"/>
            <a:ext cx="1352528" cy="560846"/>
          </a:xfrm>
          <a:prstGeom prst="round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smtClean="0">
                <a:solidFill>
                  <a:srgbClr val="000000"/>
                </a:solidFill>
              </a:rPr>
              <a:t>Task2</a:t>
            </a:r>
            <a:endParaRPr lang="de-DE" dirty="0">
              <a:solidFill>
                <a:srgbClr val="000000"/>
              </a:solidFill>
            </a:endParaRPr>
          </a:p>
        </p:txBody>
      </p:sp>
      <p:cxnSp>
        <p:nvCxnSpPr>
          <p:cNvPr id="15" name="Gerade Verbindung mit Pfeil 14"/>
          <p:cNvCxnSpPr>
            <a:stCxn id="3" idx="3"/>
            <a:endCxn id="14" idx="1"/>
          </p:cNvCxnSpPr>
          <p:nvPr/>
        </p:nvCxnSpPr>
        <p:spPr>
          <a:xfrm>
            <a:off x="3529794" y="2127974"/>
            <a:ext cx="548262"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18" name="Oval 17"/>
          <p:cNvSpPr/>
          <p:nvPr/>
        </p:nvSpPr>
        <p:spPr>
          <a:xfrm>
            <a:off x="6020401" y="1933880"/>
            <a:ext cx="395862" cy="395862"/>
          </a:xfrm>
          <a:prstGeom prst="ellipse">
            <a:avLst/>
          </a:prstGeom>
          <a:noFill/>
          <a:ln w="38100"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cxnSp>
        <p:nvCxnSpPr>
          <p:cNvPr id="20" name="Gerade Verbindung mit Pfeil 19"/>
          <p:cNvCxnSpPr>
            <a:stCxn id="14" idx="3"/>
            <a:endCxn id="18" idx="2"/>
          </p:cNvCxnSpPr>
          <p:nvPr/>
        </p:nvCxnSpPr>
        <p:spPr>
          <a:xfrm>
            <a:off x="5430584" y="2127974"/>
            <a:ext cx="589817" cy="3837"/>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23" name="Oval 22"/>
          <p:cNvSpPr/>
          <p:nvPr/>
        </p:nvSpPr>
        <p:spPr>
          <a:xfrm>
            <a:off x="6020401" y="3286562"/>
            <a:ext cx="395862" cy="395862"/>
          </a:xfrm>
          <a:prstGeom prst="ellipse">
            <a:avLst/>
          </a:prstGeom>
          <a:noFill/>
          <a:ln w="38100" cmpd="sng">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24" name="Abgerundetes Rechteck 23"/>
          <p:cNvSpPr/>
          <p:nvPr/>
        </p:nvSpPr>
        <p:spPr>
          <a:xfrm>
            <a:off x="3005930" y="3204070"/>
            <a:ext cx="1352528" cy="560846"/>
          </a:xfrm>
          <a:prstGeom prst="round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smtClean="0">
                <a:solidFill>
                  <a:srgbClr val="000000"/>
                </a:solidFill>
              </a:rPr>
              <a:t>Task1</a:t>
            </a:r>
            <a:endParaRPr lang="de-DE" dirty="0">
              <a:solidFill>
                <a:srgbClr val="000000"/>
              </a:solidFill>
            </a:endParaRPr>
          </a:p>
        </p:txBody>
      </p:sp>
      <p:sp>
        <p:nvSpPr>
          <p:cNvPr id="25" name="Abgerundetes Rechteck 24"/>
          <p:cNvSpPr/>
          <p:nvPr/>
        </p:nvSpPr>
        <p:spPr>
          <a:xfrm>
            <a:off x="3005930" y="4127858"/>
            <a:ext cx="1352528" cy="560846"/>
          </a:xfrm>
          <a:prstGeom prst="round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smtClean="0">
                <a:solidFill>
                  <a:srgbClr val="000000"/>
                </a:solidFill>
              </a:rPr>
              <a:t>Task2</a:t>
            </a:r>
            <a:endParaRPr lang="de-DE" dirty="0">
              <a:solidFill>
                <a:srgbClr val="000000"/>
              </a:solidFill>
            </a:endParaRPr>
          </a:p>
        </p:txBody>
      </p:sp>
      <p:cxnSp>
        <p:nvCxnSpPr>
          <p:cNvPr id="26" name="Gerade Verbindung mit Pfeil 25"/>
          <p:cNvCxnSpPr>
            <a:stCxn id="12" idx="3"/>
            <a:endCxn id="24" idx="1"/>
          </p:cNvCxnSpPr>
          <p:nvPr/>
        </p:nvCxnSpPr>
        <p:spPr>
          <a:xfrm>
            <a:off x="2193735" y="3484493"/>
            <a:ext cx="812195"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9" name="Gerade Verbindung mit Pfeil 28"/>
          <p:cNvCxnSpPr>
            <a:stCxn id="24" idx="3"/>
            <a:endCxn id="8" idx="1"/>
          </p:cNvCxnSpPr>
          <p:nvPr/>
        </p:nvCxnSpPr>
        <p:spPr>
          <a:xfrm>
            <a:off x="4358458" y="3484493"/>
            <a:ext cx="853724"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2" name="Gerade Verbindung mit Pfeil 31"/>
          <p:cNvCxnSpPr>
            <a:stCxn id="8" idx="3"/>
            <a:endCxn id="23" idx="2"/>
          </p:cNvCxnSpPr>
          <p:nvPr/>
        </p:nvCxnSpPr>
        <p:spPr>
          <a:xfrm>
            <a:off x="5608044" y="3484493"/>
            <a:ext cx="412357"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5" name="Gerade Verbindung mit Pfeil 34"/>
          <p:cNvCxnSpPr>
            <a:stCxn id="12" idx="3"/>
            <a:endCxn id="25" idx="1"/>
          </p:cNvCxnSpPr>
          <p:nvPr/>
        </p:nvCxnSpPr>
        <p:spPr>
          <a:xfrm>
            <a:off x="2193735" y="3484493"/>
            <a:ext cx="812195" cy="923788"/>
          </a:xfrm>
          <a:prstGeom prst="bentConnector3">
            <a:avLst>
              <a:gd name="adj1" fmla="val 50000"/>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9" name="Gerade Verbindung mit Pfeil 34"/>
          <p:cNvCxnSpPr>
            <a:stCxn id="25" idx="3"/>
            <a:endCxn id="8" idx="1"/>
          </p:cNvCxnSpPr>
          <p:nvPr/>
        </p:nvCxnSpPr>
        <p:spPr>
          <a:xfrm flipV="1">
            <a:off x="4358458" y="3484493"/>
            <a:ext cx="853724" cy="923788"/>
          </a:xfrm>
          <a:prstGeom prst="bentConnector3">
            <a:avLst>
              <a:gd name="adj1" fmla="val 50000"/>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42" name="Textfeld 41"/>
          <p:cNvSpPr txBox="1"/>
          <p:nvPr/>
        </p:nvSpPr>
        <p:spPr>
          <a:xfrm>
            <a:off x="1811208" y="3151372"/>
            <a:ext cx="389049" cy="584776"/>
          </a:xfrm>
          <a:prstGeom prst="rect">
            <a:avLst/>
          </a:prstGeom>
          <a:noFill/>
        </p:spPr>
        <p:txBody>
          <a:bodyPr wrap="none" rtlCol="0">
            <a:spAutoFit/>
          </a:bodyPr>
          <a:lstStyle/>
          <a:p>
            <a:r>
              <a:rPr lang="de-DE" sz="3200" dirty="0" smtClean="0"/>
              <a:t>+</a:t>
            </a:r>
            <a:endParaRPr lang="de-DE" sz="3200" dirty="0"/>
          </a:p>
        </p:txBody>
      </p:sp>
      <p:sp>
        <p:nvSpPr>
          <p:cNvPr id="43" name="Textfeld 42"/>
          <p:cNvSpPr txBox="1"/>
          <p:nvPr/>
        </p:nvSpPr>
        <p:spPr>
          <a:xfrm>
            <a:off x="5219565" y="3147150"/>
            <a:ext cx="389049" cy="584776"/>
          </a:xfrm>
          <a:prstGeom prst="rect">
            <a:avLst/>
          </a:prstGeom>
          <a:noFill/>
        </p:spPr>
        <p:txBody>
          <a:bodyPr wrap="none" rtlCol="0">
            <a:spAutoFit/>
          </a:bodyPr>
          <a:lstStyle/>
          <a:p>
            <a:r>
              <a:rPr lang="de-DE" sz="3200" dirty="0" smtClean="0"/>
              <a:t>+</a:t>
            </a:r>
            <a:endParaRPr lang="de-DE" sz="3200" dirty="0"/>
          </a:p>
        </p:txBody>
      </p:sp>
      <p:sp>
        <p:nvSpPr>
          <p:cNvPr id="44" name="Textfeld 43"/>
          <p:cNvSpPr txBox="1"/>
          <p:nvPr/>
        </p:nvSpPr>
        <p:spPr>
          <a:xfrm>
            <a:off x="6845114" y="2586627"/>
            <a:ext cx="1371289" cy="369332"/>
          </a:xfrm>
          <a:prstGeom prst="rect">
            <a:avLst/>
          </a:prstGeom>
          <a:noFill/>
        </p:spPr>
        <p:txBody>
          <a:bodyPr wrap="none" rtlCol="0">
            <a:spAutoFit/>
          </a:bodyPr>
          <a:lstStyle/>
          <a:p>
            <a:r>
              <a:rPr lang="de-DE" dirty="0" smtClean="0"/>
              <a:t>Optimierung</a:t>
            </a:r>
            <a:endParaRPr lang="de-DE" dirty="0"/>
          </a:p>
        </p:txBody>
      </p:sp>
      <p:cxnSp>
        <p:nvCxnSpPr>
          <p:cNvPr id="46" name="Gerade Verbindung 45"/>
          <p:cNvCxnSpPr/>
          <p:nvPr/>
        </p:nvCxnSpPr>
        <p:spPr>
          <a:xfrm>
            <a:off x="643276" y="2804283"/>
            <a:ext cx="6185344" cy="0"/>
          </a:xfrm>
          <a:prstGeom prst="line">
            <a:avLst/>
          </a:prstGeom>
          <a:ln>
            <a:solidFill>
              <a:srgbClr val="000000"/>
            </a:solidFill>
            <a:prstDash val="dash"/>
          </a:ln>
          <a:effectLst/>
        </p:spPr>
        <p:style>
          <a:lnRef idx="2">
            <a:schemeClr val="accent1"/>
          </a:lnRef>
          <a:fillRef idx="0">
            <a:schemeClr val="accent1"/>
          </a:fillRef>
          <a:effectRef idx="1">
            <a:schemeClr val="accent1"/>
          </a:effectRef>
          <a:fontRef idx="minor">
            <a:schemeClr val="tx1"/>
          </a:fontRef>
        </p:style>
      </p:cxnSp>
      <p:sp>
        <p:nvSpPr>
          <p:cNvPr id="47" name="Textfeld 46"/>
          <p:cNvSpPr txBox="1"/>
          <p:nvPr/>
        </p:nvSpPr>
        <p:spPr>
          <a:xfrm>
            <a:off x="2457643" y="1523649"/>
            <a:ext cx="813043" cy="369332"/>
          </a:xfrm>
          <a:prstGeom prst="rect">
            <a:avLst/>
          </a:prstGeom>
          <a:noFill/>
        </p:spPr>
        <p:txBody>
          <a:bodyPr wrap="none" rtlCol="0">
            <a:spAutoFit/>
          </a:bodyPr>
          <a:lstStyle/>
          <a:p>
            <a:r>
              <a:rPr lang="de-DE" dirty="0" smtClean="0"/>
              <a:t>100ms</a:t>
            </a:r>
            <a:endParaRPr lang="de-DE" dirty="0"/>
          </a:p>
        </p:txBody>
      </p:sp>
      <p:sp>
        <p:nvSpPr>
          <p:cNvPr id="48" name="Textfeld 47"/>
          <p:cNvSpPr txBox="1"/>
          <p:nvPr/>
        </p:nvSpPr>
        <p:spPr>
          <a:xfrm>
            <a:off x="4374952" y="1517109"/>
            <a:ext cx="475123" cy="369332"/>
          </a:xfrm>
          <a:prstGeom prst="rect">
            <a:avLst/>
          </a:prstGeom>
          <a:noFill/>
        </p:spPr>
        <p:txBody>
          <a:bodyPr wrap="none" rtlCol="0">
            <a:spAutoFit/>
          </a:bodyPr>
          <a:lstStyle/>
          <a:p>
            <a:r>
              <a:rPr lang="de-DE" dirty="0" smtClean="0"/>
              <a:t>4 h</a:t>
            </a:r>
            <a:endParaRPr lang="de-DE" dirty="0"/>
          </a:p>
        </p:txBody>
      </p:sp>
      <p:sp>
        <p:nvSpPr>
          <p:cNvPr id="49" name="Textfeld 48"/>
          <p:cNvSpPr txBox="1"/>
          <p:nvPr/>
        </p:nvSpPr>
        <p:spPr>
          <a:xfrm>
            <a:off x="3298001" y="2867728"/>
            <a:ext cx="813043" cy="369332"/>
          </a:xfrm>
          <a:prstGeom prst="rect">
            <a:avLst/>
          </a:prstGeom>
          <a:noFill/>
        </p:spPr>
        <p:txBody>
          <a:bodyPr wrap="none" rtlCol="0">
            <a:spAutoFit/>
          </a:bodyPr>
          <a:lstStyle/>
          <a:p>
            <a:r>
              <a:rPr lang="de-DE" dirty="0" smtClean="0"/>
              <a:t>100ms</a:t>
            </a:r>
            <a:endParaRPr lang="de-DE" dirty="0"/>
          </a:p>
        </p:txBody>
      </p:sp>
      <p:sp>
        <p:nvSpPr>
          <p:cNvPr id="50" name="Textfeld 49"/>
          <p:cNvSpPr txBox="1"/>
          <p:nvPr/>
        </p:nvSpPr>
        <p:spPr>
          <a:xfrm>
            <a:off x="3298001" y="3802128"/>
            <a:ext cx="422937" cy="369332"/>
          </a:xfrm>
          <a:prstGeom prst="rect">
            <a:avLst/>
          </a:prstGeom>
          <a:noFill/>
        </p:spPr>
        <p:txBody>
          <a:bodyPr wrap="none" rtlCol="0">
            <a:spAutoFit/>
          </a:bodyPr>
          <a:lstStyle/>
          <a:p>
            <a:r>
              <a:rPr lang="de-DE" dirty="0" smtClean="0"/>
              <a:t>4h</a:t>
            </a:r>
            <a:endParaRPr lang="de-DE" dirty="0"/>
          </a:p>
        </p:txBody>
      </p:sp>
      <p:sp>
        <p:nvSpPr>
          <p:cNvPr id="51" name="Textfeld 50"/>
          <p:cNvSpPr txBox="1"/>
          <p:nvPr/>
        </p:nvSpPr>
        <p:spPr>
          <a:xfrm>
            <a:off x="457200" y="1368153"/>
            <a:ext cx="1126247" cy="369332"/>
          </a:xfrm>
          <a:prstGeom prst="rect">
            <a:avLst/>
          </a:prstGeom>
          <a:noFill/>
        </p:spPr>
        <p:txBody>
          <a:bodyPr wrap="square" rtlCol="0">
            <a:spAutoFit/>
          </a:bodyPr>
          <a:lstStyle/>
          <a:p>
            <a:r>
              <a:rPr lang="de-DE" b="1" dirty="0" smtClean="0"/>
              <a:t>Beispiel:</a:t>
            </a:r>
            <a:endParaRPr lang="de-DE" b="1" dirty="0"/>
          </a:p>
        </p:txBody>
      </p:sp>
      <p:sp>
        <p:nvSpPr>
          <p:cNvPr id="6" name="Fußzeilenplatzhalter 5"/>
          <p:cNvSpPr>
            <a:spLocks noGrp="1"/>
          </p:cNvSpPr>
          <p:nvPr>
            <p:ph type="ftr" sz="quarter" idx="11"/>
          </p:nvPr>
        </p:nvSpPr>
        <p:spPr/>
        <p:txBody>
          <a:bodyPr/>
          <a:lstStyle/>
          <a:p>
            <a:r>
              <a:rPr lang="de-DE" smtClean="0"/>
              <a:t>Unternehmensanwendungen | Martin Lorenz | SS2015</a:t>
            </a:r>
            <a:endParaRPr lang="de-DE"/>
          </a:p>
        </p:txBody>
      </p:sp>
      <p:sp>
        <p:nvSpPr>
          <p:cNvPr id="9" name="Foliennummernplatzhalter 8"/>
          <p:cNvSpPr>
            <a:spLocks noGrp="1"/>
          </p:cNvSpPr>
          <p:nvPr>
            <p:ph type="sldNum" sz="quarter" idx="12"/>
          </p:nvPr>
        </p:nvSpPr>
        <p:spPr/>
        <p:txBody>
          <a:bodyPr/>
          <a:lstStyle/>
          <a:p>
            <a:fld id="{5CD228B0-7388-8E4C-BAE8-B5E4475FF9E8}" type="slidenum">
              <a:rPr lang="de-DE" smtClean="0"/>
              <a:t>16</a:t>
            </a:fld>
            <a:endParaRPr lang="de-DE"/>
          </a:p>
        </p:txBody>
      </p:sp>
    </p:spTree>
    <p:extLst>
      <p:ext uri="{BB962C8B-B14F-4D97-AF65-F5344CB8AC3E}">
        <p14:creationId xmlns:p14="http://schemas.microsoft.com/office/powerpoint/2010/main" val="28815381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48" grpId="0"/>
      <p:bldP spid="49" grpId="0"/>
      <p:bldP spid="5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457200" y="274638"/>
            <a:ext cx="8229600" cy="1143000"/>
          </a:xfrm>
        </p:spPr>
        <p:txBody>
          <a:bodyPr>
            <a:normAutofit/>
          </a:bodyPr>
          <a:lstStyle/>
          <a:p>
            <a:r>
              <a:rPr lang="de-DE" dirty="0" smtClean="0"/>
              <a:t>Warum ist das wichtig? III/III</a:t>
            </a:r>
            <a:endParaRPr lang="de-DE" dirty="0"/>
          </a:p>
        </p:txBody>
      </p:sp>
      <p:sp>
        <p:nvSpPr>
          <p:cNvPr id="5" name="Textfeld 4"/>
          <p:cNvSpPr txBox="1"/>
          <p:nvPr/>
        </p:nvSpPr>
        <p:spPr>
          <a:xfrm>
            <a:off x="457200" y="1593631"/>
            <a:ext cx="8229599" cy="2308324"/>
          </a:xfrm>
          <a:prstGeom prst="rect">
            <a:avLst/>
          </a:prstGeom>
          <a:noFill/>
        </p:spPr>
        <p:txBody>
          <a:bodyPr wrap="square" rtlCol="0">
            <a:spAutoFit/>
          </a:bodyPr>
          <a:lstStyle/>
          <a:p>
            <a:r>
              <a:rPr lang="de-DE" dirty="0" smtClean="0"/>
              <a:t>Um die Machbarkeit des einzelnen Prozesses abzuschätzen muss man sich über die Machbarkeit der Aktivitäten und ihrer Zusammenhänge im Klaren sein.</a:t>
            </a:r>
          </a:p>
          <a:p>
            <a:r>
              <a:rPr lang="de-DE" dirty="0" smtClean="0"/>
              <a:t>Bei rechenintensiven automatisierten Aktivitäten brauche ich ein </a:t>
            </a:r>
            <a:r>
              <a:rPr lang="de-DE" b="1" dirty="0" smtClean="0"/>
              <a:t>Mengengerüst </a:t>
            </a:r>
            <a:r>
              <a:rPr lang="de-DE" dirty="0" smtClean="0"/>
              <a:t>um die Laufzeit der Aktivität abschätzen zu können.</a:t>
            </a:r>
          </a:p>
          <a:p>
            <a:endParaRPr lang="de-DE" b="1" dirty="0"/>
          </a:p>
          <a:p>
            <a:r>
              <a:rPr lang="de-DE" b="1" dirty="0" smtClean="0"/>
              <a:t>Problem:</a:t>
            </a:r>
          </a:p>
          <a:p>
            <a:r>
              <a:rPr lang="de-DE" dirty="0" smtClean="0"/>
              <a:t>Entwickler wissen meist nicht genau wie das System beim Kunden aussehen wird und entwickeln mit völlig falschen Annahmen.</a:t>
            </a:r>
          </a:p>
        </p:txBody>
      </p:sp>
      <p:sp>
        <p:nvSpPr>
          <p:cNvPr id="2" name="Fußzeilenplatzhalter 1"/>
          <p:cNvSpPr>
            <a:spLocks noGrp="1"/>
          </p:cNvSpPr>
          <p:nvPr>
            <p:ph type="ftr" sz="quarter" idx="11"/>
          </p:nvPr>
        </p:nvSpPr>
        <p:spPr/>
        <p:txBody>
          <a:bodyPr/>
          <a:lstStyle/>
          <a:p>
            <a:r>
              <a:rPr lang="de-DE" smtClean="0"/>
              <a:t>Unternehmensanwendungen | Martin Lorenz | SS2015</a:t>
            </a:r>
            <a:endParaRPr lang="de-DE"/>
          </a:p>
        </p:txBody>
      </p:sp>
      <p:sp>
        <p:nvSpPr>
          <p:cNvPr id="3" name="Foliennummernplatzhalter 2"/>
          <p:cNvSpPr>
            <a:spLocks noGrp="1"/>
          </p:cNvSpPr>
          <p:nvPr>
            <p:ph type="sldNum" sz="quarter" idx="12"/>
          </p:nvPr>
        </p:nvSpPr>
        <p:spPr/>
        <p:txBody>
          <a:bodyPr/>
          <a:lstStyle/>
          <a:p>
            <a:fld id="{5CD228B0-7388-8E4C-BAE8-B5E4475FF9E8}" type="slidenum">
              <a:rPr lang="de-DE" smtClean="0"/>
              <a:t>17</a:t>
            </a:fld>
            <a:endParaRPr lang="de-DE"/>
          </a:p>
        </p:txBody>
      </p:sp>
    </p:spTree>
    <p:extLst>
      <p:ext uri="{BB962C8B-B14F-4D97-AF65-F5344CB8AC3E}">
        <p14:creationId xmlns:p14="http://schemas.microsoft.com/office/powerpoint/2010/main" val="346168139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dirty="0" smtClean="0"/>
              <a:t>Besonderheiten</a:t>
            </a:r>
            <a:endParaRPr lang="de-DE" dirty="0"/>
          </a:p>
        </p:txBody>
      </p:sp>
      <p:sp>
        <p:nvSpPr>
          <p:cNvPr id="3" name="Content Placeholder 2"/>
          <p:cNvSpPr>
            <a:spLocks noGrp="1"/>
          </p:cNvSpPr>
          <p:nvPr>
            <p:ph idx="1"/>
          </p:nvPr>
        </p:nvSpPr>
        <p:spPr/>
        <p:txBody>
          <a:bodyPr/>
          <a:lstStyle/>
          <a:p>
            <a:r>
              <a:rPr lang="en-US" dirty="0" smtClean="0"/>
              <a:t>Business Logic</a:t>
            </a:r>
          </a:p>
          <a:p>
            <a:r>
              <a:rPr lang="en-US" dirty="0" smtClean="0"/>
              <a:t>Data Characteristics</a:t>
            </a:r>
          </a:p>
          <a:p>
            <a:r>
              <a:rPr lang="en-US" dirty="0" smtClean="0"/>
              <a:t>Workload</a:t>
            </a:r>
          </a:p>
          <a:p>
            <a:r>
              <a:rPr lang="en-US" dirty="0" smtClean="0"/>
              <a:t>Misc, Input/Requirements PIL von Thomas</a:t>
            </a:r>
          </a:p>
        </p:txBody>
      </p:sp>
      <p:sp>
        <p:nvSpPr>
          <p:cNvPr id="4" name="Fußzeilenplatzhalter 3"/>
          <p:cNvSpPr>
            <a:spLocks noGrp="1"/>
          </p:cNvSpPr>
          <p:nvPr>
            <p:ph type="ftr" sz="quarter" idx="11"/>
          </p:nvPr>
        </p:nvSpPr>
        <p:spPr/>
        <p:txBody>
          <a:bodyPr/>
          <a:lstStyle/>
          <a:p>
            <a:r>
              <a:rPr lang="de-DE" smtClean="0"/>
              <a:t>Unternehmensanwendungen | Martin Lorenz | SS2015</a:t>
            </a:r>
            <a:endParaRPr lang="de-DE"/>
          </a:p>
        </p:txBody>
      </p:sp>
      <p:sp>
        <p:nvSpPr>
          <p:cNvPr id="5" name="Foliennummernplatzhalter 4"/>
          <p:cNvSpPr>
            <a:spLocks noGrp="1"/>
          </p:cNvSpPr>
          <p:nvPr>
            <p:ph type="sldNum" sz="quarter" idx="12"/>
          </p:nvPr>
        </p:nvSpPr>
        <p:spPr/>
        <p:txBody>
          <a:bodyPr/>
          <a:lstStyle/>
          <a:p>
            <a:fld id="{5CD228B0-7388-8E4C-BAE8-B5E4475FF9E8}" type="slidenum">
              <a:rPr lang="de-DE" smtClean="0"/>
              <a:t>18</a:t>
            </a:fld>
            <a:endParaRPr lang="de-DE"/>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Challenges for Enterprise Software</a:t>
            </a:r>
            <a:endParaRPr lang="en-US" dirty="0"/>
          </a:p>
        </p:txBody>
      </p:sp>
      <p:sp>
        <p:nvSpPr>
          <p:cNvPr id="3" name="Content Placeholder 2"/>
          <p:cNvSpPr>
            <a:spLocks noGrp="1"/>
          </p:cNvSpPr>
          <p:nvPr>
            <p:ph idx="1"/>
          </p:nvPr>
        </p:nvSpPr>
        <p:spPr/>
        <p:txBody>
          <a:bodyPr>
            <a:normAutofit fontScale="92500"/>
          </a:bodyPr>
          <a:lstStyle/>
          <a:p>
            <a:r>
              <a:rPr lang="en-US" dirty="0" smtClean="0"/>
              <a:t>Massive code base</a:t>
            </a:r>
          </a:p>
          <a:p>
            <a:r>
              <a:rPr lang="en-US" dirty="0" smtClean="0"/>
              <a:t>Handle a lot of data</a:t>
            </a:r>
          </a:p>
          <a:p>
            <a:r>
              <a:rPr lang="en-US" dirty="0" smtClean="0"/>
              <a:t>Access data concurrently</a:t>
            </a:r>
          </a:p>
          <a:p>
            <a:r>
              <a:rPr lang="en-US" dirty="0" smtClean="0"/>
              <a:t>Conceptual dissonances within data</a:t>
            </a:r>
          </a:p>
          <a:p>
            <a:pPr lvl="1"/>
            <a:r>
              <a:rPr lang="en-US" sz="2200" dirty="0" smtClean="0"/>
              <a:t>Customer structure for dept. 1 &lt;</a:t>
            </a:r>
            <a:r>
              <a:rPr lang="en-US" sz="2200" smtClean="0"/>
              <a:t>&gt; customer </a:t>
            </a:r>
            <a:r>
              <a:rPr lang="en-US" sz="2200" dirty="0" smtClean="0"/>
              <a:t>structure for dept. 2</a:t>
            </a:r>
            <a:endParaRPr lang="en-US" sz="2600" dirty="0" smtClean="0"/>
          </a:p>
          <a:p>
            <a:r>
              <a:rPr lang="en-US" dirty="0" smtClean="0"/>
              <a:t>Complex business “illogic”</a:t>
            </a:r>
          </a:p>
          <a:p>
            <a:r>
              <a:rPr lang="en-US" dirty="0" smtClean="0"/>
              <a:t>Data schema evolution triggered from</a:t>
            </a:r>
          </a:p>
          <a:p>
            <a:pPr lvl="1"/>
            <a:r>
              <a:rPr lang="en-US" sz="2162" dirty="0" smtClean="0"/>
              <a:t>inside (e.g., change DB)</a:t>
            </a:r>
          </a:p>
          <a:p>
            <a:pPr lvl="1"/>
            <a:r>
              <a:rPr lang="en-US" sz="2162" dirty="0" smtClean="0"/>
              <a:t>outside (entity evolution, new business functions)</a:t>
            </a:r>
          </a:p>
        </p:txBody>
      </p:sp>
      <p:sp>
        <p:nvSpPr>
          <p:cNvPr id="4" name="Fußzeilenplatzhalter 3"/>
          <p:cNvSpPr>
            <a:spLocks noGrp="1"/>
          </p:cNvSpPr>
          <p:nvPr>
            <p:ph type="ftr" sz="quarter" idx="11"/>
          </p:nvPr>
        </p:nvSpPr>
        <p:spPr/>
        <p:txBody>
          <a:bodyPr/>
          <a:lstStyle/>
          <a:p>
            <a:r>
              <a:rPr lang="de-DE" smtClean="0"/>
              <a:t>Unternehmensanwendungen | Martin Lorenz | SS2015</a:t>
            </a:r>
            <a:endParaRPr lang="de-DE"/>
          </a:p>
        </p:txBody>
      </p:sp>
      <p:sp>
        <p:nvSpPr>
          <p:cNvPr id="5" name="Foliennummernplatzhalter 4"/>
          <p:cNvSpPr>
            <a:spLocks noGrp="1"/>
          </p:cNvSpPr>
          <p:nvPr>
            <p:ph type="sldNum" sz="quarter" idx="12"/>
          </p:nvPr>
        </p:nvSpPr>
        <p:spPr/>
        <p:txBody>
          <a:bodyPr/>
          <a:lstStyle/>
          <a:p>
            <a:fld id="{5CD228B0-7388-8E4C-BAE8-B5E4475FF9E8}" type="slidenum">
              <a:rPr lang="de-DE" smtClean="0"/>
              <a:t>19</a:t>
            </a:fld>
            <a:endParaRPr lang="de-DE"/>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err="1" smtClean="0">
                <a:cs typeface="Chalkduster"/>
              </a:rPr>
              <a:t>Wozu</a:t>
            </a:r>
            <a:r>
              <a:rPr lang="en-US" sz="3600" dirty="0" smtClean="0">
                <a:cs typeface="Chalkduster"/>
              </a:rPr>
              <a:t> </a:t>
            </a:r>
            <a:r>
              <a:rPr lang="en-US" sz="3600" dirty="0" err="1" smtClean="0">
                <a:cs typeface="Chalkduster"/>
              </a:rPr>
              <a:t>werden</a:t>
            </a:r>
            <a:r>
              <a:rPr lang="en-US" sz="3600" dirty="0" smtClean="0">
                <a:cs typeface="Chalkduster"/>
              </a:rPr>
              <a:t> </a:t>
            </a:r>
            <a:r>
              <a:rPr lang="en-US" sz="3600" dirty="0" err="1" smtClean="0">
                <a:cs typeface="Chalkduster"/>
              </a:rPr>
              <a:t>Unternehmensanwendungen</a:t>
            </a:r>
            <a:r>
              <a:rPr lang="en-US" sz="3600" dirty="0" smtClean="0">
                <a:cs typeface="Chalkduster"/>
              </a:rPr>
              <a:t> </a:t>
            </a:r>
            <a:r>
              <a:rPr lang="en-US" sz="3600" dirty="0" err="1" smtClean="0">
                <a:cs typeface="Chalkduster"/>
              </a:rPr>
              <a:t>genutzt</a:t>
            </a:r>
            <a:r>
              <a:rPr lang="en-US" sz="3600" dirty="0" smtClean="0">
                <a:cs typeface="Chalkduster"/>
              </a:rPr>
              <a:t>?</a:t>
            </a:r>
            <a:endParaRPr lang="en-US" sz="3600" dirty="0">
              <a:cs typeface="Chalkduster"/>
            </a:endParaRPr>
          </a:p>
        </p:txBody>
      </p:sp>
      <p:sp>
        <p:nvSpPr>
          <p:cNvPr id="4" name="TextBox 3"/>
          <p:cNvSpPr txBox="1"/>
          <p:nvPr/>
        </p:nvSpPr>
        <p:spPr>
          <a:xfrm>
            <a:off x="457201" y="1936750"/>
            <a:ext cx="8376392" cy="1661993"/>
          </a:xfrm>
          <a:prstGeom prst="rect">
            <a:avLst/>
          </a:prstGeom>
          <a:noFill/>
        </p:spPr>
        <p:txBody>
          <a:bodyPr wrap="square" rtlCol="0">
            <a:spAutoFit/>
          </a:bodyPr>
          <a:lstStyle/>
          <a:p>
            <a:pPr algn="just">
              <a:buNone/>
            </a:pPr>
            <a:r>
              <a:rPr lang="en-US" sz="2200" dirty="0" smtClean="0"/>
              <a:t>“Enterprise applications are about the </a:t>
            </a:r>
            <a:r>
              <a:rPr lang="en-US" sz="2200" b="1" dirty="0" smtClean="0"/>
              <a:t>display</a:t>
            </a:r>
            <a:r>
              <a:rPr lang="en-US" sz="2200" dirty="0" smtClean="0"/>
              <a:t>, </a:t>
            </a:r>
            <a:r>
              <a:rPr lang="en-US" sz="2200" b="1" dirty="0" smtClean="0"/>
              <a:t>manipulation</a:t>
            </a:r>
            <a:r>
              <a:rPr lang="en-US" sz="2200" dirty="0" smtClean="0"/>
              <a:t>, and </a:t>
            </a:r>
            <a:r>
              <a:rPr lang="en-US" sz="2200" b="1" dirty="0" smtClean="0"/>
              <a:t>storage </a:t>
            </a:r>
            <a:r>
              <a:rPr lang="en-US" sz="2200" dirty="0" smtClean="0"/>
              <a:t>of </a:t>
            </a:r>
            <a:r>
              <a:rPr lang="en-US" sz="2200" b="1" dirty="0" smtClean="0"/>
              <a:t>large amounts</a:t>
            </a:r>
            <a:r>
              <a:rPr lang="en-US" sz="2200" dirty="0" smtClean="0"/>
              <a:t> of often </a:t>
            </a:r>
            <a:r>
              <a:rPr lang="en-US" sz="2200" b="1" dirty="0" smtClean="0"/>
              <a:t>complex data </a:t>
            </a:r>
            <a:r>
              <a:rPr lang="en-US" sz="2200" dirty="0" smtClean="0"/>
              <a:t>and the </a:t>
            </a:r>
            <a:r>
              <a:rPr lang="en-US" sz="2200" b="1" dirty="0" smtClean="0"/>
              <a:t>support </a:t>
            </a:r>
            <a:r>
              <a:rPr lang="en-US" sz="2200" dirty="0" smtClean="0"/>
              <a:t>and </a:t>
            </a:r>
            <a:r>
              <a:rPr lang="en-US" sz="2200" b="1" dirty="0" smtClean="0"/>
              <a:t>automation </a:t>
            </a:r>
            <a:r>
              <a:rPr lang="en-US" sz="2200" dirty="0" smtClean="0"/>
              <a:t>of </a:t>
            </a:r>
            <a:r>
              <a:rPr lang="en-US" sz="2200" b="1" dirty="0" smtClean="0"/>
              <a:t>business processes </a:t>
            </a:r>
            <a:r>
              <a:rPr lang="en-US" sz="2200" dirty="0" smtClean="0"/>
              <a:t>with that data.“</a:t>
            </a:r>
          </a:p>
          <a:p>
            <a:pPr algn="r">
              <a:buNone/>
            </a:pPr>
            <a:r>
              <a:rPr lang="en-US" sz="1050" dirty="0" smtClean="0"/>
              <a:t>Martin Fowler „Patterns of Enterprise Application Architecture Patterns“ (2002)</a:t>
            </a:r>
            <a:endParaRPr lang="en-US" dirty="0" smtClean="0"/>
          </a:p>
          <a:p>
            <a:endParaRPr lang="en-US" dirty="0"/>
          </a:p>
        </p:txBody>
      </p:sp>
      <p:pic>
        <p:nvPicPr>
          <p:cNvPr id="10" name="Picture 9" descr="digital_enterprise.png"/>
          <p:cNvPicPr>
            <a:picLocks noChangeAspect="1"/>
          </p:cNvPicPr>
          <p:nvPr/>
        </p:nvPicPr>
        <p:blipFill>
          <a:blip r:embed="rId2">
            <a:lum/>
          </a:blip>
          <a:stretch>
            <a:fillRect/>
          </a:stretch>
        </p:blipFill>
        <p:spPr>
          <a:xfrm>
            <a:off x="3346433" y="3341674"/>
            <a:ext cx="2918459" cy="2711957"/>
          </a:xfrm>
          <a:prstGeom prst="rect">
            <a:avLst/>
          </a:prstGeom>
        </p:spPr>
      </p:pic>
      <p:sp>
        <p:nvSpPr>
          <p:cNvPr id="3" name="Fußzeilenplatzhalter 2"/>
          <p:cNvSpPr>
            <a:spLocks noGrp="1"/>
          </p:cNvSpPr>
          <p:nvPr>
            <p:ph type="ftr" sz="quarter" idx="11"/>
          </p:nvPr>
        </p:nvSpPr>
        <p:spPr/>
        <p:txBody>
          <a:bodyPr/>
          <a:lstStyle/>
          <a:p>
            <a:r>
              <a:rPr lang="de-DE" smtClean="0"/>
              <a:t>Unternehmensanwendungen | Martin Lorenz | SS2015</a:t>
            </a:r>
            <a:endParaRPr lang="de-DE"/>
          </a:p>
        </p:txBody>
      </p:sp>
      <p:sp>
        <p:nvSpPr>
          <p:cNvPr id="5" name="Foliennummernplatzhalter 4"/>
          <p:cNvSpPr>
            <a:spLocks noGrp="1"/>
          </p:cNvSpPr>
          <p:nvPr>
            <p:ph type="sldNum" sz="quarter" idx="12"/>
          </p:nvPr>
        </p:nvSpPr>
        <p:spPr/>
        <p:txBody>
          <a:bodyPr/>
          <a:lstStyle/>
          <a:p>
            <a:fld id="{5CD228B0-7388-8E4C-BAE8-B5E4475FF9E8}" type="slidenum">
              <a:rPr lang="de-DE" smtClean="0"/>
              <a:t>2</a:t>
            </a:fld>
            <a:endParaRPr lang="de-DE"/>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Die Essenz</a:t>
            </a:r>
            <a:endParaRPr lang="de-DE"/>
          </a:p>
        </p:txBody>
      </p:sp>
      <p:sp>
        <p:nvSpPr>
          <p:cNvPr id="3" name="Content Placeholder 2"/>
          <p:cNvSpPr>
            <a:spLocks noGrp="1"/>
          </p:cNvSpPr>
          <p:nvPr>
            <p:ph idx="1"/>
          </p:nvPr>
        </p:nvSpPr>
        <p:spPr/>
        <p:txBody>
          <a:bodyPr>
            <a:normAutofit/>
          </a:bodyPr>
          <a:lstStyle/>
          <a:p>
            <a:r>
              <a:rPr lang="de-DE" sz="2400" dirty="0" smtClean="0"/>
              <a:t>Große Mengen komplexer Daten, die in der realen Welt existierende Entitäten abbilden</a:t>
            </a:r>
          </a:p>
          <a:p>
            <a:r>
              <a:rPr lang="de-DE" sz="2400" dirty="0" smtClean="0"/>
              <a:t>Automatisierung von Geschäftsprozessen auf Basis dieser Daten</a:t>
            </a:r>
          </a:p>
          <a:p>
            <a:r>
              <a:rPr lang="de-DE" sz="2400" dirty="0" smtClean="0"/>
              <a:t>Business </a:t>
            </a:r>
            <a:r>
              <a:rPr lang="de-DE" sz="2400" dirty="0" err="1" smtClean="0"/>
              <a:t>Intelligence</a:t>
            </a:r>
            <a:r>
              <a:rPr lang="de-DE" sz="2400" dirty="0" smtClean="0"/>
              <a:t> (BI) und Entscheidungsunterstützung, auf Basis dieser Daten</a:t>
            </a:r>
            <a:endParaRPr lang="de-DE" sz="2400" b="1" dirty="0" smtClean="0"/>
          </a:p>
        </p:txBody>
      </p:sp>
      <p:sp>
        <p:nvSpPr>
          <p:cNvPr id="4" name="Fußzeilenplatzhalter 3"/>
          <p:cNvSpPr>
            <a:spLocks noGrp="1"/>
          </p:cNvSpPr>
          <p:nvPr>
            <p:ph type="ftr" sz="quarter" idx="11"/>
          </p:nvPr>
        </p:nvSpPr>
        <p:spPr/>
        <p:txBody>
          <a:bodyPr/>
          <a:lstStyle/>
          <a:p>
            <a:r>
              <a:rPr lang="de-DE" smtClean="0"/>
              <a:t>Unternehmensanwendungen | Martin Lorenz | SS2015</a:t>
            </a:r>
            <a:endParaRPr lang="de-DE"/>
          </a:p>
        </p:txBody>
      </p:sp>
      <p:sp>
        <p:nvSpPr>
          <p:cNvPr id="5" name="Foliennummernplatzhalter 4"/>
          <p:cNvSpPr>
            <a:spLocks noGrp="1"/>
          </p:cNvSpPr>
          <p:nvPr>
            <p:ph type="sldNum" sz="quarter" idx="12"/>
          </p:nvPr>
        </p:nvSpPr>
        <p:spPr/>
        <p:txBody>
          <a:bodyPr/>
          <a:lstStyle/>
          <a:p>
            <a:fld id="{5CD228B0-7388-8E4C-BAE8-B5E4475FF9E8}" type="slidenum">
              <a:rPr lang="de-DE" smtClean="0"/>
              <a:t>3</a:t>
            </a:fld>
            <a:endParaRPr lang="de-DE"/>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539552" y="116632"/>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de-DE" sz="4000" smtClean="0">
                <a:latin typeface="Gill Sans MT"/>
                <a:cs typeface="Gill Sans MT"/>
              </a:rPr>
              <a:t>Herausforderung: Fassettenreiche Anwendungen</a:t>
            </a:r>
            <a:endParaRPr lang="de-DE" sz="4000">
              <a:latin typeface="Gill Sans MT"/>
              <a:cs typeface="Gill Sans MT"/>
            </a:endParaRPr>
          </a:p>
        </p:txBody>
      </p:sp>
      <p:grpSp>
        <p:nvGrpSpPr>
          <p:cNvPr id="15" name="Gruppierung 14"/>
          <p:cNvGrpSpPr/>
          <p:nvPr/>
        </p:nvGrpSpPr>
        <p:grpSpPr>
          <a:xfrm>
            <a:off x="695438" y="1671218"/>
            <a:ext cx="7757616" cy="4925284"/>
            <a:chOff x="395536" y="1484783"/>
            <a:chExt cx="8333680" cy="5285325"/>
          </a:xfrm>
        </p:grpSpPr>
        <p:sp>
          <p:nvSpPr>
            <p:cNvPr id="17" name="Rounded Rectangle 3"/>
            <p:cNvSpPr/>
            <p:nvPr/>
          </p:nvSpPr>
          <p:spPr>
            <a:xfrm>
              <a:off x="395536" y="1484783"/>
              <a:ext cx="8333680" cy="5285325"/>
            </a:xfrm>
            <a:prstGeom prst="roundRect">
              <a:avLst>
                <a:gd name="adj" fmla="val 6667"/>
              </a:avLst>
            </a:prstGeom>
            <a:solidFill>
              <a:schemeClr val="bg1">
                <a:alpha val="90000"/>
              </a:schemeClr>
            </a:solid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latin typeface="+mj-lt"/>
              </a:endParaRPr>
            </a:p>
          </p:txBody>
        </p:sp>
        <p:sp>
          <p:nvSpPr>
            <p:cNvPr id="19" name="TextBox 4"/>
            <p:cNvSpPr txBox="1"/>
            <p:nvPr/>
          </p:nvSpPr>
          <p:spPr>
            <a:xfrm>
              <a:off x="520304" y="1628800"/>
              <a:ext cx="3265634" cy="1684377"/>
            </a:xfrm>
            <a:prstGeom prst="rect">
              <a:avLst/>
            </a:prstGeom>
            <a:noFill/>
          </p:spPr>
          <p:txBody>
            <a:bodyPr wrap="square" lIns="91417" tIns="45708" rIns="91417" bIns="45708" rtlCol="0">
              <a:spAutoFit/>
            </a:bodyPr>
            <a:lstStyle/>
            <a:p>
              <a:r>
                <a:rPr lang="de-DE" b="1" smtClean="0">
                  <a:latin typeface="+mj-lt"/>
                  <a:cs typeface="Flux"/>
                </a:rPr>
                <a:t>Transaktionale</a:t>
              </a:r>
              <a:br>
                <a:rPr lang="de-DE" b="1" smtClean="0">
                  <a:latin typeface="+mj-lt"/>
                  <a:cs typeface="Flux"/>
                </a:rPr>
              </a:br>
              <a:r>
                <a:rPr lang="de-DE" b="1" smtClean="0">
                  <a:latin typeface="+mj-lt"/>
                  <a:cs typeface="Flux"/>
                </a:rPr>
                <a:t>Datenerfassung</a:t>
              </a:r>
            </a:p>
            <a:p>
              <a:endParaRPr lang="de-DE" sz="1500" smtClean="0">
                <a:latin typeface="+mj-lt"/>
                <a:cs typeface="Flux"/>
              </a:endParaRPr>
            </a:p>
            <a:p>
              <a:r>
                <a:rPr lang="de-DE" sz="1500" smtClean="0">
                  <a:latin typeface="+mj-lt"/>
                  <a:cs typeface="Flux"/>
                </a:rPr>
                <a:t>Sources: Machines, Transactional Apps, User Interaction, etc. </a:t>
              </a:r>
            </a:p>
            <a:p>
              <a:endParaRPr lang="de-DE" sz="1500">
                <a:latin typeface="+mj-lt"/>
                <a:cs typeface="Flux"/>
              </a:endParaRPr>
            </a:p>
          </p:txBody>
        </p:sp>
        <p:sp>
          <p:nvSpPr>
            <p:cNvPr id="20" name="TextBox 5"/>
            <p:cNvSpPr txBox="1"/>
            <p:nvPr/>
          </p:nvSpPr>
          <p:spPr>
            <a:xfrm>
              <a:off x="5642935" y="4343841"/>
              <a:ext cx="2824130" cy="1436671"/>
            </a:xfrm>
            <a:prstGeom prst="rect">
              <a:avLst/>
            </a:prstGeom>
            <a:noFill/>
          </p:spPr>
          <p:txBody>
            <a:bodyPr wrap="square" lIns="91417" tIns="45708" rIns="91417" bIns="45708" rtlCol="0">
              <a:spAutoFit/>
            </a:bodyPr>
            <a:lstStyle/>
            <a:p>
              <a:r>
                <a:rPr lang="de-DE" b="1" smtClean="0">
                  <a:latin typeface="+mj-lt"/>
                  <a:cs typeface="Flux"/>
                </a:rPr>
                <a:t>Textanalyse auf unstrukturierten Daten</a:t>
              </a:r>
            </a:p>
            <a:p>
              <a:endParaRPr lang="de-DE" sz="1500" smtClean="0">
                <a:latin typeface="+mj-lt"/>
                <a:cs typeface="Flux"/>
              </a:endParaRPr>
            </a:p>
            <a:p>
              <a:r>
                <a:rPr lang="de-DE" sz="1500" smtClean="0">
                  <a:latin typeface="+mj-lt"/>
                  <a:cs typeface="Flux"/>
                </a:rPr>
                <a:t>Sources: web, social, logs, support systems, etc.</a:t>
              </a:r>
              <a:endParaRPr lang="de-DE" sz="1500">
                <a:latin typeface="+mj-lt"/>
                <a:cs typeface="Flux"/>
              </a:endParaRPr>
            </a:p>
          </p:txBody>
        </p:sp>
        <p:sp>
          <p:nvSpPr>
            <p:cNvPr id="21" name="TextBox 6"/>
            <p:cNvSpPr txBox="1"/>
            <p:nvPr/>
          </p:nvSpPr>
          <p:spPr>
            <a:xfrm>
              <a:off x="460140" y="4343841"/>
              <a:ext cx="3100677" cy="1436671"/>
            </a:xfrm>
            <a:prstGeom prst="rect">
              <a:avLst/>
            </a:prstGeom>
            <a:noFill/>
          </p:spPr>
          <p:txBody>
            <a:bodyPr wrap="square" lIns="91417" tIns="45708" rIns="91417" bIns="45708" rtlCol="0">
              <a:spAutoFit/>
            </a:bodyPr>
            <a:lstStyle/>
            <a:p>
              <a:r>
                <a:rPr lang="de-DE" b="1" smtClean="0">
                  <a:latin typeface="+mj-lt"/>
                  <a:cs typeface="Flux"/>
                </a:rPr>
                <a:t>Event Processing,</a:t>
              </a:r>
              <a:br>
                <a:rPr lang="de-DE" b="1" smtClean="0">
                  <a:latin typeface="+mj-lt"/>
                  <a:cs typeface="Flux"/>
                </a:rPr>
              </a:br>
              <a:r>
                <a:rPr lang="de-DE" b="1" smtClean="0">
                  <a:latin typeface="+mj-lt"/>
                  <a:cs typeface="Flux"/>
                </a:rPr>
                <a:t>Stream Data</a:t>
              </a:r>
            </a:p>
            <a:p>
              <a:endParaRPr lang="de-DE" sz="1500" smtClean="0">
                <a:latin typeface="+mj-lt"/>
                <a:cs typeface="Flux"/>
              </a:endParaRPr>
            </a:p>
            <a:p>
              <a:r>
                <a:rPr lang="de-DE" sz="1500" smtClean="0">
                  <a:latin typeface="+mj-lt"/>
                  <a:cs typeface="Flux"/>
                </a:rPr>
                <a:t>Sources: machines, sensors, </a:t>
              </a:r>
              <a:br>
                <a:rPr lang="de-DE" sz="1500" smtClean="0">
                  <a:latin typeface="+mj-lt"/>
                  <a:cs typeface="Flux"/>
                </a:rPr>
              </a:br>
              <a:r>
                <a:rPr lang="de-DE" sz="1500" smtClean="0">
                  <a:latin typeface="+mj-lt"/>
                  <a:cs typeface="Flux"/>
                </a:rPr>
                <a:t>high volume systems</a:t>
              </a:r>
              <a:endParaRPr lang="de-DE" sz="1500">
                <a:latin typeface="+mj-lt"/>
                <a:cs typeface="Flux"/>
              </a:endParaRPr>
            </a:p>
          </p:txBody>
        </p:sp>
        <p:sp>
          <p:nvSpPr>
            <p:cNvPr id="22" name="Rectangle 7"/>
            <p:cNvSpPr/>
            <p:nvPr/>
          </p:nvSpPr>
          <p:spPr>
            <a:xfrm>
              <a:off x="5565580" y="1639327"/>
              <a:ext cx="2987265" cy="1469698"/>
            </a:xfrm>
            <a:prstGeom prst="rect">
              <a:avLst/>
            </a:prstGeom>
          </p:spPr>
          <p:txBody>
            <a:bodyPr wrap="square" lIns="91417" tIns="45708" rIns="91417" bIns="45708">
              <a:spAutoFit/>
            </a:bodyPr>
            <a:lstStyle/>
            <a:p>
              <a:r>
                <a:rPr lang="de-DE" b="1" smtClean="0">
                  <a:latin typeface="+mj-lt"/>
                  <a:cs typeface="Flux"/>
                </a:rPr>
                <a:t>Echtzeitanalysen auf strukturierten Daten</a:t>
              </a:r>
            </a:p>
            <a:p>
              <a:endParaRPr lang="de-DE" sz="1700" smtClean="0">
                <a:latin typeface="+mj-lt"/>
                <a:cs typeface="Flux"/>
              </a:endParaRPr>
            </a:p>
            <a:p>
              <a:r>
                <a:rPr lang="de-DE" sz="1500" smtClean="0">
                  <a:latin typeface="+mj-lt"/>
                  <a:cs typeface="Flux"/>
                </a:rPr>
                <a:t>Sources: Reporting, Classical Analytics, planning, simulation</a:t>
              </a:r>
              <a:endParaRPr lang="de-DE" sz="1500">
                <a:latin typeface="+mj-lt"/>
                <a:cs typeface="Flux"/>
              </a:endParaRPr>
            </a:p>
          </p:txBody>
        </p:sp>
        <p:cxnSp>
          <p:nvCxnSpPr>
            <p:cNvPr id="23" name="Straight Connector 8"/>
            <p:cNvCxnSpPr>
              <a:stCxn id="17" idx="0"/>
              <a:endCxn id="17" idx="2"/>
            </p:cNvCxnSpPr>
            <p:nvPr/>
          </p:nvCxnSpPr>
          <p:spPr>
            <a:xfrm>
              <a:off x="4562376" y="1484783"/>
              <a:ext cx="0" cy="5285325"/>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4" name="Straight Connector 9"/>
            <p:cNvCxnSpPr>
              <a:stCxn id="17" idx="1"/>
              <a:endCxn id="17" idx="3"/>
            </p:cNvCxnSpPr>
            <p:nvPr/>
          </p:nvCxnSpPr>
          <p:spPr>
            <a:xfrm>
              <a:off x="395536" y="4127446"/>
              <a:ext cx="8333680" cy="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25" name="Rectangle 10"/>
            <p:cNvSpPr/>
            <p:nvPr/>
          </p:nvSpPr>
          <p:spPr bwMode="auto">
            <a:xfrm>
              <a:off x="3596822" y="2857351"/>
              <a:ext cx="1751561" cy="2050091"/>
            </a:xfrm>
            <a:prstGeom prst="rect">
              <a:avLst/>
            </a:prstGeom>
            <a:solidFill>
              <a:schemeClr val="bg1">
                <a:lumMod val="95000"/>
              </a:schemeClr>
            </a:solidFill>
            <a:ln w="12700" cap="flat" cmpd="sng" algn="ctr">
              <a:solidFill>
                <a:srgbClr val="000000"/>
              </a:solidFill>
              <a:prstDash val="solid"/>
              <a:round/>
              <a:headEnd type="none" w="med" len="med"/>
              <a:tailEnd type="none" w="med" len="med"/>
            </a:ln>
            <a:effectLst/>
          </p:spPr>
          <p:txBody>
            <a:bodyPr vert="horz" wrap="square" lIns="91417" tIns="45708" rIns="91417" bIns="45708" numCol="1" rtlCol="0" anchor="b" anchorCtr="0" compatLnSpc="1">
              <a:prstTxWarp prst="textNoShape">
                <a:avLst/>
              </a:prstTxWarp>
            </a:bodyPr>
            <a:lstStyle/>
            <a:p>
              <a:pPr algn="ctr" defTabSz="914166" fontAlgn="base">
                <a:spcBef>
                  <a:spcPct val="0"/>
                </a:spcBef>
                <a:spcAft>
                  <a:spcPct val="0"/>
                </a:spcAft>
              </a:pPr>
              <a:r>
                <a:rPr lang="de-DE" sz="1600" smtClean="0">
                  <a:solidFill>
                    <a:srgbClr val="000000"/>
                  </a:solidFill>
                  <a:latin typeface="+mj-lt"/>
                  <a:ea typeface="ヒラギノ角ゴ ProN W3" pitchFamily="-109" charset="-128"/>
                  <a:cs typeface="Flux"/>
                  <a:sym typeface="Gill Sans" pitchFamily="-109" charset="0"/>
                </a:rPr>
                <a:t>Data Management</a:t>
              </a:r>
              <a:endParaRPr lang="de-DE" sz="1600">
                <a:solidFill>
                  <a:srgbClr val="000000"/>
                </a:solidFill>
                <a:latin typeface="+mj-lt"/>
                <a:ea typeface="ヒラギノ角ゴ ProN W3" pitchFamily="-109" charset="-128"/>
                <a:cs typeface="Flux"/>
                <a:sym typeface="Gill Sans" pitchFamily="-109" charset="0"/>
              </a:endParaRPr>
            </a:p>
          </p:txBody>
        </p:sp>
        <p:sp>
          <p:nvSpPr>
            <p:cNvPr id="26" name="Rectangle 11"/>
            <p:cNvSpPr/>
            <p:nvPr/>
          </p:nvSpPr>
          <p:spPr bwMode="auto">
            <a:xfrm>
              <a:off x="3834959" y="3182253"/>
              <a:ext cx="1270061" cy="1083829"/>
            </a:xfrm>
            <a:prstGeom prst="rect">
              <a:avLst/>
            </a:prstGeom>
            <a:solidFill>
              <a:schemeClr val="bg1">
                <a:lumMod val="85000"/>
              </a:schemeClr>
            </a:solidFill>
            <a:ln w="25400" cap="flat" cmpd="sng" algn="ctr">
              <a:solidFill>
                <a:srgbClr val="000000"/>
              </a:solidFill>
              <a:prstDash val="solid"/>
              <a:round/>
              <a:headEnd type="none" w="med" len="med"/>
              <a:tailEnd type="none" w="med" len="med"/>
            </a:ln>
            <a:effectLst/>
          </p:spPr>
          <p:txBody>
            <a:bodyPr vert="horz" wrap="square" lIns="91417" tIns="45708" rIns="91417" bIns="45708" numCol="1" rtlCol="0" anchor="ctr" anchorCtr="0" compatLnSpc="1">
              <a:prstTxWarp prst="textNoShape">
                <a:avLst/>
              </a:prstTxWarp>
            </a:bodyPr>
            <a:lstStyle/>
            <a:p>
              <a:pPr algn="ctr" defTabSz="914166" fontAlgn="base">
                <a:spcBef>
                  <a:spcPct val="0"/>
                </a:spcBef>
                <a:spcAft>
                  <a:spcPct val="0"/>
                </a:spcAft>
              </a:pPr>
              <a:r>
                <a:rPr lang="de-DE" sz="900" i="1" smtClean="0">
                  <a:solidFill>
                    <a:srgbClr val="000000"/>
                  </a:solidFill>
                  <a:latin typeface="+mj-lt"/>
                  <a:ea typeface="ヒラギノ角ゴ ProN W3" pitchFamily="-109" charset="-128"/>
                  <a:cs typeface="Flux"/>
                  <a:sym typeface="Gill Sans" pitchFamily="-109" charset="0"/>
                </a:rPr>
                <a:t>CPUs</a:t>
              </a:r>
            </a:p>
            <a:p>
              <a:pPr algn="ctr" defTabSz="914166" fontAlgn="base">
                <a:spcBef>
                  <a:spcPct val="0"/>
                </a:spcBef>
                <a:spcAft>
                  <a:spcPct val="0"/>
                </a:spcAft>
              </a:pPr>
              <a:r>
                <a:rPr lang="de-DE" sz="900" i="1" smtClean="0">
                  <a:solidFill>
                    <a:srgbClr val="000000"/>
                  </a:solidFill>
                  <a:latin typeface="+mj-lt"/>
                  <a:ea typeface="ヒラギノ角ゴ ProN W3" pitchFamily="-109" charset="-128"/>
                  <a:cs typeface="Flux"/>
                  <a:sym typeface="Gill Sans" pitchFamily="-109" charset="0"/>
                </a:rPr>
                <a:t>(multi-Core + Cache) Main Memory</a:t>
              </a:r>
              <a:endParaRPr lang="de-DE" sz="900" i="1">
                <a:solidFill>
                  <a:srgbClr val="000000"/>
                </a:solidFill>
                <a:latin typeface="+mj-lt"/>
                <a:ea typeface="ヒラギノ角ゴ ProN W3" pitchFamily="-109" charset="-128"/>
                <a:cs typeface="Flux"/>
                <a:sym typeface="Gill Sans" pitchFamily="-109" charset="0"/>
              </a:endParaRPr>
            </a:p>
          </p:txBody>
        </p:sp>
      </p:grpSp>
      <p:sp>
        <p:nvSpPr>
          <p:cNvPr id="27" name="Foliennummernplatzhalter 7"/>
          <p:cNvSpPr>
            <a:spLocks noGrp="1"/>
          </p:cNvSpPr>
          <p:nvPr>
            <p:ph type="sldNum" sz="quarter" idx="12"/>
          </p:nvPr>
        </p:nvSpPr>
        <p:spPr>
          <a:xfrm>
            <a:off x="467544" y="6279730"/>
            <a:ext cx="2133600" cy="365125"/>
          </a:xfrm>
        </p:spPr>
        <p:txBody>
          <a:bodyPr/>
          <a:lstStyle/>
          <a:p>
            <a:fld id="{CC2FFC67-8D0F-441E-BC3B-76CAFE300179}" type="slidenum">
              <a:rPr lang="de-DE" smtClean="0">
                <a:solidFill>
                  <a:srgbClr val="7F7F7F"/>
                </a:solidFill>
              </a:rPr>
              <a:t>4</a:t>
            </a:fld>
            <a:endParaRPr lang="de-DE">
              <a:solidFill>
                <a:srgbClr val="7F7F7F"/>
              </a:solidFill>
            </a:endParaRPr>
          </a:p>
        </p:txBody>
      </p:sp>
      <p:sp>
        <p:nvSpPr>
          <p:cNvPr id="2" name="Fußzeilenplatzhalter 1"/>
          <p:cNvSpPr>
            <a:spLocks noGrp="1"/>
          </p:cNvSpPr>
          <p:nvPr>
            <p:ph type="ftr" sz="quarter" idx="11"/>
          </p:nvPr>
        </p:nvSpPr>
        <p:spPr/>
        <p:txBody>
          <a:bodyPr/>
          <a:lstStyle/>
          <a:p>
            <a:r>
              <a:rPr lang="de-DE" smtClean="0"/>
              <a:t>Unternehmensanwendungen | Martin Lorenz | SS2015</a:t>
            </a:r>
            <a:endParaRPr lang="de-DE"/>
          </a:p>
        </p:txBody>
      </p:sp>
    </p:spTree>
    <p:extLst>
      <p:ext uri="{BB962C8B-B14F-4D97-AF65-F5344CB8AC3E}">
        <p14:creationId xmlns:p14="http://schemas.microsoft.com/office/powerpoint/2010/main" val="1991499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2204864"/>
            <a:ext cx="7931224" cy="2664296"/>
          </a:xfrm>
        </p:spPr>
        <p:txBody>
          <a:bodyPr>
            <a:noAutofit/>
          </a:bodyPr>
          <a:lstStyle/>
          <a:p>
            <a:pPr lvl="0">
              <a:buClr>
                <a:srgbClr val="9B1537"/>
              </a:buClr>
              <a:buSzPct val="80000"/>
              <a:buFont typeface="Wingdings" charset="2"/>
              <a:buChar char=""/>
            </a:pPr>
            <a:r>
              <a:rPr lang="de-DE" sz="2400" dirty="0" smtClean="0">
                <a:solidFill>
                  <a:prstClr val="black"/>
                </a:solidFill>
              </a:rPr>
              <a:t>Moderne ERP-System müssen sich aber zunehmend mit </a:t>
            </a:r>
            <a:r>
              <a:rPr lang="de-DE" sz="2400" b="1" dirty="0">
                <a:solidFill>
                  <a:srgbClr val="B1063A"/>
                </a:solidFill>
              </a:rPr>
              <a:t>M</a:t>
            </a:r>
            <a:r>
              <a:rPr lang="de-DE" sz="2400" b="1" dirty="0" smtClean="0">
                <a:solidFill>
                  <a:srgbClr val="B1063A"/>
                </a:solidFill>
              </a:rPr>
              <a:t>ixed</a:t>
            </a:r>
            <a:r>
              <a:rPr lang="de-DE" sz="2400" dirty="0" smtClean="0">
                <a:solidFill>
                  <a:srgbClr val="B1063A"/>
                </a:solidFill>
                <a:ea typeface="MS PGothic" pitchFamily="34" charset="-128"/>
                <a:cs typeface="Calibri"/>
              </a:rPr>
              <a:t> </a:t>
            </a:r>
            <a:r>
              <a:rPr lang="de-DE" sz="2400" b="1" dirty="0" err="1" smtClean="0">
                <a:solidFill>
                  <a:srgbClr val="B1063A"/>
                </a:solidFill>
              </a:rPr>
              <a:t>Workloads</a:t>
            </a:r>
            <a:r>
              <a:rPr lang="de-DE" sz="2400" b="1" dirty="0" smtClean="0">
                <a:solidFill>
                  <a:srgbClr val="B1063A"/>
                </a:solidFill>
              </a:rPr>
              <a:t> </a:t>
            </a:r>
            <a:r>
              <a:rPr lang="de-DE" sz="2400" dirty="0" smtClean="0">
                <a:solidFill>
                  <a:prstClr val="black"/>
                </a:solidFill>
              </a:rPr>
              <a:t>arrangieren.</a:t>
            </a:r>
          </a:p>
          <a:p>
            <a:pPr marL="0" lvl="0" indent="0">
              <a:buClr>
                <a:srgbClr val="9B1537"/>
              </a:buClr>
              <a:buSzPct val="80000"/>
              <a:buNone/>
            </a:pPr>
            <a:r>
              <a:rPr lang="de-DE" sz="2400" dirty="0" smtClean="0">
                <a:solidFill>
                  <a:prstClr val="black"/>
                </a:solidFill>
              </a:rPr>
              <a:t>Beispiele: </a:t>
            </a:r>
          </a:p>
          <a:p>
            <a:pPr lvl="1" defTabSz="914400">
              <a:buClr>
                <a:srgbClr val="C00000"/>
              </a:buClr>
              <a:buSzPct val="80000"/>
              <a:buFont typeface="Wingdings" pitchFamily="2" charset="2"/>
              <a:buChar char="§"/>
            </a:pPr>
            <a:r>
              <a:rPr lang="de-DE" sz="2000" dirty="0" smtClean="0"/>
              <a:t>OLTP: Bestellung anlegen, Rechnung erstellen, Kontenbuchung, Anzeige von Kundendaten oder Bestellungen</a:t>
            </a:r>
          </a:p>
          <a:p>
            <a:pPr lvl="1" defTabSz="914400">
              <a:buClr>
                <a:srgbClr val="C00000"/>
              </a:buClr>
              <a:buSzPct val="80000"/>
              <a:buFont typeface="Wingdings" pitchFamily="2" charset="2"/>
              <a:buChar char="§"/>
            </a:pPr>
            <a:r>
              <a:rPr lang="de-DE" sz="2000" dirty="0" smtClean="0"/>
              <a:t>OLAP: Mahnlauf, Verfügbarkeitsprüfung, Cross-</a:t>
            </a:r>
            <a:r>
              <a:rPr lang="de-DE" sz="2000" dirty="0" err="1" smtClean="0"/>
              <a:t>Selling</a:t>
            </a:r>
            <a:r>
              <a:rPr lang="de-DE" sz="2000" dirty="0" smtClean="0"/>
              <a:t>, Operationales Reporting (Auflistung offenen Rechnungen)</a:t>
            </a:r>
          </a:p>
          <a:p>
            <a:pPr>
              <a:buClr>
                <a:srgbClr val="9B1537"/>
              </a:buClr>
              <a:buSzPct val="80000"/>
              <a:buFont typeface="Wingdings" charset="2"/>
              <a:buChar char=""/>
            </a:pPr>
            <a:endParaRPr lang="de-DE" sz="2400" dirty="0" smtClean="0">
              <a:solidFill>
                <a:prstClr val="black"/>
              </a:solidFill>
            </a:endParaRPr>
          </a:p>
          <a:p>
            <a:pPr>
              <a:buClr>
                <a:srgbClr val="9B1537"/>
              </a:buClr>
              <a:buSzPct val="80000"/>
              <a:buFont typeface="Wingdings" charset="2"/>
              <a:buChar char=""/>
            </a:pPr>
            <a:r>
              <a:rPr lang="de-DE" sz="2400" dirty="0" smtClean="0">
                <a:solidFill>
                  <a:prstClr val="black"/>
                </a:solidFill>
              </a:rPr>
              <a:t>Aber: Heutige Anwendungen sind entweder für OLTP </a:t>
            </a:r>
            <a:r>
              <a:rPr lang="de-DE" sz="2400" b="1" dirty="0" smtClean="0">
                <a:solidFill>
                  <a:prstClr val="black"/>
                </a:solidFill>
              </a:rPr>
              <a:t>ODER</a:t>
            </a:r>
            <a:r>
              <a:rPr lang="de-DE" sz="2400" dirty="0" smtClean="0">
                <a:solidFill>
                  <a:prstClr val="black"/>
                </a:solidFill>
              </a:rPr>
              <a:t> OLAP </a:t>
            </a:r>
            <a:r>
              <a:rPr lang="de-DE" sz="2400" dirty="0" err="1" smtClean="0">
                <a:solidFill>
                  <a:prstClr val="black"/>
                </a:solidFill>
              </a:rPr>
              <a:t>Workloads</a:t>
            </a:r>
            <a:r>
              <a:rPr lang="de-DE" sz="2400" dirty="0" smtClean="0">
                <a:solidFill>
                  <a:prstClr val="black"/>
                </a:solidFill>
              </a:rPr>
              <a:t> optimiert.</a:t>
            </a:r>
          </a:p>
        </p:txBody>
      </p:sp>
      <p:sp>
        <p:nvSpPr>
          <p:cNvPr id="6" name="Content Placeholder 2"/>
          <p:cNvSpPr txBox="1">
            <a:spLocks/>
          </p:cNvSpPr>
          <p:nvPr/>
        </p:nvSpPr>
        <p:spPr>
          <a:xfrm>
            <a:off x="179512" y="1124744"/>
            <a:ext cx="4051300" cy="4535487"/>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lgn="r">
              <a:buFont typeface="Arial"/>
              <a:buNone/>
            </a:pPr>
            <a:r>
              <a:rPr lang="de-DE" b="1" smtClean="0">
                <a:solidFill>
                  <a:srgbClr val="B1063A"/>
                </a:solidFill>
                <a:latin typeface="Calibri"/>
                <a:cs typeface="Calibri"/>
              </a:rPr>
              <a:t>O</a:t>
            </a:r>
            <a:r>
              <a:rPr lang="de-DE" smtClean="0">
                <a:latin typeface="Calibri"/>
                <a:cs typeface="Calibri"/>
              </a:rPr>
              <a:t>n</a:t>
            </a:r>
            <a:r>
              <a:rPr lang="de-DE" b="1" smtClean="0">
                <a:solidFill>
                  <a:srgbClr val="B1063A"/>
                </a:solidFill>
                <a:latin typeface="Calibri"/>
                <a:ea typeface="MS PGothic" pitchFamily="34" charset="-128"/>
                <a:cs typeface="Calibri"/>
              </a:rPr>
              <a:t>l</a:t>
            </a:r>
            <a:r>
              <a:rPr lang="de-DE" smtClean="0">
                <a:latin typeface="Calibri"/>
                <a:cs typeface="Calibri"/>
              </a:rPr>
              <a:t>ine </a:t>
            </a:r>
            <a:r>
              <a:rPr lang="de-DE" b="1" smtClean="0">
                <a:solidFill>
                  <a:srgbClr val="B1063A"/>
                </a:solidFill>
                <a:latin typeface="Calibri"/>
                <a:cs typeface="Calibri"/>
              </a:rPr>
              <a:t>T</a:t>
            </a:r>
            <a:r>
              <a:rPr lang="de-DE" smtClean="0">
                <a:latin typeface="Calibri"/>
                <a:cs typeface="Calibri"/>
              </a:rPr>
              <a:t>ransaction </a:t>
            </a:r>
            <a:br>
              <a:rPr lang="de-DE" smtClean="0">
                <a:latin typeface="Calibri"/>
                <a:cs typeface="Calibri"/>
              </a:rPr>
            </a:br>
            <a:r>
              <a:rPr lang="de-DE" b="1" smtClean="0">
                <a:solidFill>
                  <a:srgbClr val="B1063A"/>
                </a:solidFill>
                <a:latin typeface="Calibri"/>
                <a:cs typeface="Calibri"/>
              </a:rPr>
              <a:t>P</a:t>
            </a:r>
            <a:r>
              <a:rPr lang="de-DE" smtClean="0">
                <a:latin typeface="Calibri"/>
                <a:cs typeface="Calibri"/>
              </a:rPr>
              <a:t>rocessing</a:t>
            </a:r>
          </a:p>
        </p:txBody>
      </p:sp>
      <p:sp>
        <p:nvSpPr>
          <p:cNvPr id="8" name="Content Placeholder 2"/>
          <p:cNvSpPr txBox="1">
            <a:spLocks/>
          </p:cNvSpPr>
          <p:nvPr/>
        </p:nvSpPr>
        <p:spPr bwMode="auto">
          <a:xfrm>
            <a:off x="4984625" y="1125761"/>
            <a:ext cx="3979863" cy="4535487"/>
          </a:xfrm>
          <a:prstGeom prst="rect">
            <a:avLst/>
          </a:prstGeom>
          <a:noFill/>
          <a:ln w="9525">
            <a:noFill/>
            <a:miter lim="800000"/>
            <a:headEnd/>
            <a:tailEnd/>
          </a:ln>
        </p:spPr>
        <p:txBody>
          <a:bodyPr lIns="0" tIns="0" rIns="0" bIns="0">
            <a:prstTxWarp prst="textNoShape">
              <a:avLst/>
            </a:prstTxWarp>
          </a:bodyPr>
          <a:lstStyle/>
          <a:p>
            <a:pPr marL="179388" lvl="1" indent="1588">
              <a:lnSpc>
                <a:spcPct val="115000"/>
              </a:lnSpc>
              <a:spcBef>
                <a:spcPct val="30000"/>
              </a:spcBef>
              <a:buClr>
                <a:schemeClr val="accent1"/>
              </a:buClr>
              <a:buFont typeface="Arial" charset="0"/>
              <a:buNone/>
            </a:pPr>
            <a:r>
              <a:rPr lang="de-DE" sz="2800" b="1" smtClean="0">
                <a:solidFill>
                  <a:srgbClr val="B1063A"/>
                </a:solidFill>
                <a:ea typeface="MS PGothic" pitchFamily="34" charset="-128"/>
                <a:cs typeface="Calibri"/>
              </a:rPr>
              <a:t>O</a:t>
            </a:r>
            <a:r>
              <a:rPr lang="de-DE" sz="2800" smtClean="0">
                <a:latin typeface="Calibri"/>
                <a:ea typeface="MS PGothic" pitchFamily="34" charset="-128"/>
                <a:cs typeface="Calibri"/>
              </a:rPr>
              <a:t>n</a:t>
            </a:r>
            <a:r>
              <a:rPr lang="de-DE" sz="2800" b="1" smtClean="0">
                <a:solidFill>
                  <a:srgbClr val="B1063A"/>
                </a:solidFill>
                <a:latin typeface="Calibri"/>
                <a:ea typeface="MS PGothic" pitchFamily="34" charset="-128"/>
                <a:cs typeface="Calibri"/>
              </a:rPr>
              <a:t>l</a:t>
            </a:r>
            <a:r>
              <a:rPr lang="de-DE" sz="2800" smtClean="0">
                <a:latin typeface="Calibri"/>
                <a:ea typeface="MS PGothic" pitchFamily="34" charset="-128"/>
                <a:cs typeface="Calibri"/>
              </a:rPr>
              <a:t>ine </a:t>
            </a:r>
            <a:r>
              <a:rPr lang="de-DE" sz="2800" b="1" smtClean="0">
                <a:solidFill>
                  <a:srgbClr val="B1063A"/>
                </a:solidFill>
                <a:latin typeface="Calibri"/>
                <a:ea typeface="MS PGothic" pitchFamily="34" charset="-128"/>
                <a:cs typeface="Calibri"/>
              </a:rPr>
              <a:t>A</a:t>
            </a:r>
            <a:r>
              <a:rPr lang="de-DE" sz="2800" smtClean="0">
                <a:latin typeface="Calibri"/>
                <a:ea typeface="MS PGothic" pitchFamily="34" charset="-128"/>
                <a:cs typeface="Calibri"/>
              </a:rPr>
              <a:t>nalytical </a:t>
            </a:r>
            <a:r>
              <a:rPr lang="de-DE" sz="2800" b="1" smtClean="0">
                <a:solidFill>
                  <a:srgbClr val="B1063A"/>
                </a:solidFill>
                <a:latin typeface="Calibri"/>
                <a:ea typeface="MS PGothic" pitchFamily="34" charset="-128"/>
                <a:cs typeface="Calibri"/>
              </a:rPr>
              <a:t>P</a:t>
            </a:r>
            <a:r>
              <a:rPr lang="de-DE" sz="2800" smtClean="0">
                <a:latin typeface="Calibri"/>
                <a:ea typeface="MS PGothic" pitchFamily="34" charset="-128"/>
                <a:cs typeface="Calibri"/>
              </a:rPr>
              <a:t>rocessing</a:t>
            </a:r>
          </a:p>
        </p:txBody>
      </p:sp>
      <p:sp>
        <p:nvSpPr>
          <p:cNvPr id="13" name="Title 1"/>
          <p:cNvSpPr txBox="1">
            <a:spLocks/>
          </p:cNvSpPr>
          <p:nvPr/>
        </p:nvSpPr>
        <p:spPr>
          <a:xfrm>
            <a:off x="539552" y="116632"/>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de-DE" sz="4800" smtClean="0">
                <a:latin typeface="Gill Sans MT"/>
                <a:cs typeface="Gill Sans MT"/>
              </a:rPr>
              <a:t>OLTP vs. OLAP</a:t>
            </a:r>
            <a:endParaRPr lang="de-DE" sz="4800">
              <a:latin typeface="Gill Sans MT"/>
              <a:cs typeface="Gill Sans MT"/>
            </a:endParaRPr>
          </a:p>
        </p:txBody>
      </p:sp>
      <p:sp>
        <p:nvSpPr>
          <p:cNvPr id="7" name="Foliennummernplatzhalter 7"/>
          <p:cNvSpPr>
            <a:spLocks noGrp="1"/>
          </p:cNvSpPr>
          <p:nvPr>
            <p:ph type="sldNum" sz="quarter" idx="12"/>
          </p:nvPr>
        </p:nvSpPr>
        <p:spPr>
          <a:xfrm>
            <a:off x="467544" y="6381328"/>
            <a:ext cx="2133600" cy="365125"/>
          </a:xfrm>
        </p:spPr>
        <p:txBody>
          <a:bodyPr/>
          <a:lstStyle/>
          <a:p>
            <a:fld id="{CC2FFC67-8D0F-441E-BC3B-76CAFE300179}" type="slidenum">
              <a:rPr lang="de-DE" smtClean="0">
                <a:solidFill>
                  <a:srgbClr val="7F7F7F"/>
                </a:solidFill>
              </a:rPr>
              <a:t>5</a:t>
            </a:fld>
            <a:endParaRPr lang="de-DE" dirty="0">
              <a:solidFill>
                <a:srgbClr val="7F7F7F"/>
              </a:solidFill>
            </a:endParaRPr>
          </a:p>
        </p:txBody>
      </p:sp>
      <p:sp>
        <p:nvSpPr>
          <p:cNvPr id="2" name="Fußzeilenplatzhalter 1"/>
          <p:cNvSpPr>
            <a:spLocks noGrp="1"/>
          </p:cNvSpPr>
          <p:nvPr>
            <p:ph type="ftr" sz="quarter" idx="11"/>
          </p:nvPr>
        </p:nvSpPr>
        <p:spPr/>
        <p:txBody>
          <a:bodyPr/>
          <a:lstStyle/>
          <a:p>
            <a:r>
              <a:rPr lang="de-DE" dirty="0" smtClean="0"/>
              <a:t>Unternehmensanwendungen | Martin Lorenz | SS2015</a:t>
            </a:r>
            <a:endParaRPr lang="de-DE" dirty="0"/>
          </a:p>
        </p:txBody>
      </p:sp>
    </p:spTree>
    <p:extLst>
      <p:ext uri="{BB962C8B-B14F-4D97-AF65-F5344CB8AC3E}">
        <p14:creationId xmlns:p14="http://schemas.microsoft.com/office/powerpoint/2010/main" val="33550697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539552" y="116632"/>
            <a:ext cx="8229600" cy="1143000"/>
          </a:xfrm>
        </p:spPr>
        <p:txBody>
          <a:bodyPr>
            <a:noAutofit/>
          </a:bodyPr>
          <a:lstStyle/>
          <a:p>
            <a:r>
              <a:rPr lang="de-DE" sz="4000" smtClean="0">
                <a:latin typeface="Gill Sans MT"/>
                <a:cs typeface="Gill Sans MT"/>
              </a:rPr>
              <a:t>Nachteile dieser Trennung</a:t>
            </a:r>
            <a:endParaRPr lang="de-DE" sz="4000">
              <a:latin typeface="Gill Sans MT"/>
              <a:cs typeface="Gill Sans MT"/>
            </a:endParaRPr>
          </a:p>
        </p:txBody>
      </p:sp>
      <p:sp>
        <p:nvSpPr>
          <p:cNvPr id="4" name="Content Placeholder 3"/>
          <p:cNvSpPr>
            <a:spLocks noGrp="1"/>
          </p:cNvSpPr>
          <p:nvPr>
            <p:ph idx="1"/>
          </p:nvPr>
        </p:nvSpPr>
        <p:spPr>
          <a:xfrm>
            <a:off x="457200" y="2204864"/>
            <a:ext cx="7931224" cy="4921188"/>
          </a:xfrm>
        </p:spPr>
        <p:txBody>
          <a:bodyPr>
            <a:noAutofit/>
          </a:bodyPr>
          <a:lstStyle/>
          <a:p>
            <a:pPr lvl="0">
              <a:buClr>
                <a:srgbClr val="9B1537"/>
              </a:buClr>
              <a:buSzPct val="80000"/>
              <a:buFont typeface="Wingdings" charset="2"/>
              <a:buChar char=""/>
            </a:pPr>
            <a:r>
              <a:rPr lang="de-DE" sz="2400" dirty="0" smtClean="0"/>
              <a:t>OLAP-Systeme haben nicht die </a:t>
            </a:r>
            <a:r>
              <a:rPr lang="de-DE" sz="2400" b="1" dirty="0" smtClean="0">
                <a:solidFill>
                  <a:srgbClr val="B1063A"/>
                </a:solidFill>
              </a:rPr>
              <a:t>neuesten </a:t>
            </a:r>
            <a:r>
              <a:rPr lang="de-DE" sz="2400" dirty="0" smtClean="0"/>
              <a:t>Daten</a:t>
            </a:r>
          </a:p>
          <a:p>
            <a:pPr lvl="0">
              <a:buClr>
                <a:srgbClr val="9B1537"/>
              </a:buClr>
              <a:buSzPct val="80000"/>
              <a:buFont typeface="Wingdings" charset="2"/>
              <a:buChar char=""/>
            </a:pPr>
            <a:r>
              <a:rPr lang="de-DE" sz="2400" dirty="0" smtClean="0"/>
              <a:t>OLAP-Systeme halten ein </a:t>
            </a:r>
            <a:r>
              <a:rPr lang="de-DE" sz="2400" b="1" dirty="0" smtClean="0">
                <a:solidFill>
                  <a:srgbClr val="B1063A"/>
                </a:solidFill>
              </a:rPr>
              <a:t>vordefinierte Untermenge</a:t>
            </a:r>
            <a:r>
              <a:rPr lang="de-DE" sz="2400" b="1" dirty="0" smtClean="0"/>
              <a:t> </a:t>
            </a:r>
            <a:r>
              <a:rPr lang="de-DE" sz="2400" dirty="0" smtClean="0"/>
              <a:t>aller Daten</a:t>
            </a:r>
            <a:endParaRPr lang="de-DE" sz="2400" b="1" dirty="0" smtClean="0">
              <a:solidFill>
                <a:srgbClr val="B1063A"/>
              </a:solidFill>
            </a:endParaRPr>
          </a:p>
          <a:p>
            <a:pPr lvl="0">
              <a:buClr>
                <a:srgbClr val="9B1537"/>
              </a:buClr>
              <a:buSzPct val="80000"/>
              <a:buFont typeface="Wingdings" charset="2"/>
              <a:buChar char=""/>
            </a:pPr>
            <a:r>
              <a:rPr lang="de-DE" sz="2400" b="1" dirty="0" smtClean="0">
                <a:solidFill>
                  <a:srgbClr val="B1063A"/>
                </a:solidFill>
              </a:rPr>
              <a:t>Kostenintensiver ETL</a:t>
            </a:r>
            <a:r>
              <a:rPr lang="de-DE" sz="2400" b="1" dirty="0" smtClean="0"/>
              <a:t> </a:t>
            </a:r>
            <a:r>
              <a:rPr lang="de-DE" sz="2400" dirty="0" smtClean="0"/>
              <a:t>Prozess muss beide System synchronisieren</a:t>
            </a:r>
          </a:p>
          <a:p>
            <a:pPr lvl="0">
              <a:buClr>
                <a:srgbClr val="9B1537"/>
              </a:buClr>
              <a:buSzPct val="80000"/>
              <a:buFont typeface="Wingdings" charset="2"/>
              <a:buChar char=""/>
            </a:pPr>
            <a:r>
              <a:rPr lang="de-DE" sz="2400" dirty="0" smtClean="0"/>
              <a:t>Es besteht große </a:t>
            </a:r>
            <a:r>
              <a:rPr lang="de-DE" sz="2400" b="1" dirty="0" smtClean="0">
                <a:solidFill>
                  <a:srgbClr val="B1063A"/>
                </a:solidFill>
              </a:rPr>
              <a:t>Redundanz der Daten</a:t>
            </a:r>
          </a:p>
          <a:p>
            <a:pPr lvl="0">
              <a:buClr>
                <a:srgbClr val="9B1537"/>
              </a:buClr>
              <a:buSzPct val="80000"/>
              <a:buFont typeface="Wingdings" charset="2"/>
              <a:buChar char=""/>
            </a:pPr>
            <a:r>
              <a:rPr lang="de-DE" sz="2400" b="1" dirty="0" smtClean="0">
                <a:solidFill>
                  <a:srgbClr val="B1063A"/>
                </a:solidFill>
              </a:rPr>
              <a:t>Unterschiedliche Daten</a:t>
            </a:r>
            <a:r>
              <a:rPr lang="de-DE" sz="2400" b="1" dirty="0" smtClean="0"/>
              <a:t> </a:t>
            </a:r>
            <a:r>
              <a:rPr lang="de-DE" sz="2400" b="1" dirty="0" smtClean="0">
                <a:solidFill>
                  <a:srgbClr val="B1063A"/>
                </a:solidFill>
              </a:rPr>
              <a:t>Schemata </a:t>
            </a:r>
            <a:r>
              <a:rPr lang="de-DE" sz="2400" dirty="0" smtClean="0"/>
              <a:t>erzeugen höhere Komplexität für Anwendungen, die beide Systeme nutzen</a:t>
            </a:r>
            <a:endParaRPr lang="de-DE" sz="2400" dirty="0"/>
          </a:p>
        </p:txBody>
      </p:sp>
      <p:sp>
        <p:nvSpPr>
          <p:cNvPr id="6" name="Foliennummernplatzhalter 7"/>
          <p:cNvSpPr>
            <a:spLocks noGrp="1"/>
          </p:cNvSpPr>
          <p:nvPr>
            <p:ph type="sldNum" sz="quarter" idx="12"/>
          </p:nvPr>
        </p:nvSpPr>
        <p:spPr>
          <a:xfrm>
            <a:off x="467544" y="6381328"/>
            <a:ext cx="2133600" cy="365125"/>
          </a:xfrm>
        </p:spPr>
        <p:txBody>
          <a:bodyPr/>
          <a:lstStyle/>
          <a:p>
            <a:fld id="{CC2FFC67-8D0F-441E-BC3B-76CAFE300179}" type="slidenum">
              <a:rPr lang="de-DE" smtClean="0">
                <a:solidFill>
                  <a:srgbClr val="7F7F7F"/>
                </a:solidFill>
              </a:rPr>
              <a:t>6</a:t>
            </a:fld>
            <a:endParaRPr lang="de-DE">
              <a:solidFill>
                <a:srgbClr val="7F7F7F"/>
              </a:solidFill>
            </a:endParaRPr>
          </a:p>
        </p:txBody>
      </p:sp>
      <p:sp>
        <p:nvSpPr>
          <p:cNvPr id="2" name="Fußzeilenplatzhalter 1"/>
          <p:cNvSpPr>
            <a:spLocks noGrp="1"/>
          </p:cNvSpPr>
          <p:nvPr>
            <p:ph type="ftr" sz="quarter" idx="11"/>
          </p:nvPr>
        </p:nvSpPr>
        <p:spPr/>
        <p:txBody>
          <a:bodyPr/>
          <a:lstStyle/>
          <a:p>
            <a:r>
              <a:rPr lang="de-DE" smtClean="0"/>
              <a:t>Unternehmensanwendungen | Martin Lorenz | SS2015</a:t>
            </a:r>
            <a:endParaRPr lang="de-DE"/>
          </a:p>
        </p:txBody>
      </p:sp>
    </p:spTree>
    <p:extLst>
      <p:ext uri="{BB962C8B-B14F-4D97-AF65-F5344CB8AC3E}">
        <p14:creationId xmlns:p14="http://schemas.microsoft.com/office/powerpoint/2010/main" val="2980676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229600" cy="1143000"/>
          </a:xfrm>
        </p:spPr>
        <p:txBody>
          <a:bodyPr>
            <a:noAutofit/>
          </a:bodyPr>
          <a:lstStyle/>
          <a:p>
            <a:r>
              <a:rPr lang="de-DE" sz="4000" dirty="0" smtClean="0">
                <a:latin typeface="Gill Sans MT"/>
                <a:cs typeface="Gill Sans MT"/>
              </a:rPr>
              <a:t>OLTP Datenzugriffs Mythos</a:t>
            </a:r>
            <a:endParaRPr lang="de-DE" sz="4000" dirty="0">
              <a:latin typeface="Gill Sans MT"/>
              <a:cs typeface="Gill Sans MT"/>
            </a:endParaRPr>
          </a:p>
        </p:txBody>
      </p:sp>
      <p:pic>
        <p:nvPicPr>
          <p:cNvPr id="3" name="Picture 2" descr="Screen shot 2012-06-26 at 10.18.04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52246" y="2643311"/>
            <a:ext cx="5444188" cy="3959999"/>
          </a:xfrm>
          <a:prstGeom prst="rect">
            <a:avLst/>
          </a:prstGeom>
        </p:spPr>
      </p:pic>
      <p:sp>
        <p:nvSpPr>
          <p:cNvPr id="6" name="Content Placeholder 2"/>
          <p:cNvSpPr txBox="1">
            <a:spLocks/>
          </p:cNvSpPr>
          <p:nvPr/>
        </p:nvSpPr>
        <p:spPr>
          <a:xfrm>
            <a:off x="2123728" y="5661248"/>
            <a:ext cx="8174037" cy="106680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buClr>
                <a:srgbClr val="9B1537"/>
              </a:buClr>
              <a:buSzPct val="80000"/>
              <a:buFont typeface="Wingdings" charset="2"/>
              <a:buChar char=""/>
            </a:pPr>
            <a:endParaRPr lang="de-DE" sz="2400" smtClean="0"/>
          </a:p>
        </p:txBody>
      </p:sp>
      <p:sp>
        <p:nvSpPr>
          <p:cNvPr id="9" name="Content Placeholder 3"/>
          <p:cNvSpPr>
            <a:spLocks noGrp="1"/>
          </p:cNvSpPr>
          <p:nvPr>
            <p:ph idx="1"/>
          </p:nvPr>
        </p:nvSpPr>
        <p:spPr>
          <a:xfrm>
            <a:off x="457200" y="1628800"/>
            <a:ext cx="7931224" cy="1152128"/>
          </a:xfrm>
        </p:spPr>
        <p:txBody>
          <a:bodyPr>
            <a:noAutofit/>
          </a:bodyPr>
          <a:lstStyle/>
          <a:p>
            <a:pPr>
              <a:buClr>
                <a:srgbClr val="9B1537"/>
              </a:buClr>
              <a:buSzPct val="80000"/>
              <a:buFont typeface="Wingdings" charset="2"/>
              <a:buChar char=""/>
            </a:pPr>
            <a:r>
              <a:rPr lang="de-DE" sz="2000" dirty="0" err="1" smtClean="0"/>
              <a:t>Workload</a:t>
            </a:r>
            <a:r>
              <a:rPr lang="de-DE" sz="2000" dirty="0" smtClean="0"/>
              <a:t> Analyse von Unternehmensanwendungen zeigt:</a:t>
            </a:r>
            <a:br>
              <a:rPr lang="de-DE" sz="2000" dirty="0" smtClean="0"/>
            </a:br>
            <a:r>
              <a:rPr lang="de-DE" sz="2000" dirty="0" smtClean="0"/>
              <a:t>OLTP und OLAP </a:t>
            </a:r>
            <a:r>
              <a:rPr lang="de-DE" sz="2000" dirty="0" err="1"/>
              <a:t>W</a:t>
            </a:r>
            <a:r>
              <a:rPr lang="de-DE" sz="2000" dirty="0" err="1" smtClean="0"/>
              <a:t>orkloads</a:t>
            </a:r>
            <a:r>
              <a:rPr lang="de-DE" sz="2000" dirty="0" smtClean="0"/>
              <a:t> sind </a:t>
            </a:r>
            <a:r>
              <a:rPr lang="de-DE" sz="2000" b="1" dirty="0" smtClean="0"/>
              <a:t>NICHT</a:t>
            </a:r>
            <a:r>
              <a:rPr lang="de-DE" sz="2000" dirty="0" smtClean="0"/>
              <a:t> unterschiedlich</a:t>
            </a:r>
            <a:endParaRPr lang="de-DE" sz="2000" dirty="0"/>
          </a:p>
        </p:txBody>
      </p:sp>
      <p:sp>
        <p:nvSpPr>
          <p:cNvPr id="7" name="Foliennummernplatzhalter 7"/>
          <p:cNvSpPr>
            <a:spLocks noGrp="1"/>
          </p:cNvSpPr>
          <p:nvPr>
            <p:ph type="sldNum" sz="quarter" idx="12"/>
          </p:nvPr>
        </p:nvSpPr>
        <p:spPr>
          <a:xfrm>
            <a:off x="467544" y="6381328"/>
            <a:ext cx="2133600" cy="365125"/>
          </a:xfrm>
        </p:spPr>
        <p:txBody>
          <a:bodyPr/>
          <a:lstStyle/>
          <a:p>
            <a:fld id="{CC2FFC67-8D0F-441E-BC3B-76CAFE300179}" type="slidenum">
              <a:rPr lang="de-DE" smtClean="0">
                <a:solidFill>
                  <a:srgbClr val="7F7F7F"/>
                </a:solidFill>
              </a:rPr>
              <a:t>7</a:t>
            </a:fld>
            <a:endParaRPr lang="de-DE">
              <a:solidFill>
                <a:srgbClr val="7F7F7F"/>
              </a:solidFill>
            </a:endParaRPr>
          </a:p>
        </p:txBody>
      </p:sp>
      <p:sp>
        <p:nvSpPr>
          <p:cNvPr id="4" name="Fußzeilenplatzhalter 3"/>
          <p:cNvSpPr>
            <a:spLocks noGrp="1"/>
          </p:cNvSpPr>
          <p:nvPr>
            <p:ph type="ftr" sz="quarter" idx="11"/>
          </p:nvPr>
        </p:nvSpPr>
        <p:spPr/>
        <p:txBody>
          <a:bodyPr/>
          <a:lstStyle/>
          <a:p>
            <a:r>
              <a:rPr lang="de-DE" smtClean="0"/>
              <a:t>Unternehmensanwendungen | Martin Lorenz | SS2015</a:t>
            </a:r>
            <a:endParaRPr lang="de-DE"/>
          </a:p>
        </p:txBody>
      </p:sp>
    </p:spTree>
    <p:extLst>
      <p:ext uri="{BB962C8B-B14F-4D97-AF65-F5344CB8AC3E}">
        <p14:creationId xmlns:p14="http://schemas.microsoft.com/office/powerpoint/2010/main" val="39853858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7704856" cy="1143000"/>
          </a:xfrm>
        </p:spPr>
        <p:txBody>
          <a:bodyPr>
            <a:normAutofit/>
          </a:bodyPr>
          <a:lstStyle/>
          <a:p>
            <a:r>
              <a:rPr lang="en-US" sz="4800" dirty="0" err="1" smtClean="0">
                <a:latin typeface="Gill Sans MT"/>
                <a:cs typeface="Gill Sans MT"/>
              </a:rPr>
              <a:t>Nur</a:t>
            </a:r>
            <a:r>
              <a:rPr lang="en-US" sz="4800" dirty="0" smtClean="0">
                <a:latin typeface="Gill Sans MT"/>
                <a:cs typeface="Gill Sans MT"/>
              </a:rPr>
              <a:t> </a:t>
            </a:r>
            <a:r>
              <a:rPr lang="en-US" sz="4800" dirty="0" err="1" smtClean="0">
                <a:latin typeface="Gill Sans MT"/>
                <a:cs typeface="Gill Sans MT"/>
              </a:rPr>
              <a:t>wenig</a:t>
            </a:r>
            <a:r>
              <a:rPr lang="en-US" sz="4800" dirty="0" smtClean="0">
                <a:latin typeface="Gill Sans MT"/>
                <a:cs typeface="Gill Sans MT"/>
              </a:rPr>
              <a:t> Updates </a:t>
            </a:r>
            <a:r>
              <a:rPr lang="en-US" sz="4800" dirty="0" err="1" smtClean="0">
                <a:latin typeface="Gill Sans MT"/>
                <a:cs typeface="Gill Sans MT"/>
              </a:rPr>
              <a:t>bei</a:t>
            </a:r>
            <a:r>
              <a:rPr lang="en-US" sz="4800" dirty="0" smtClean="0">
                <a:latin typeface="Gill Sans MT"/>
                <a:cs typeface="Gill Sans MT"/>
              </a:rPr>
              <a:t> OLTP</a:t>
            </a:r>
            <a:endParaRPr lang="en-US" sz="4800" dirty="0">
              <a:latin typeface="Gill Sans MT"/>
              <a:cs typeface="Gill Sans MT"/>
            </a:endParaRPr>
          </a:p>
        </p:txBody>
      </p:sp>
      <p:pic>
        <p:nvPicPr>
          <p:cNvPr id="20" name="Picture 9" descr="F:\Untitled.png"/>
          <p:cNvPicPr>
            <a:picLocks noChangeAspect="1" noChangeArrowheads="1"/>
          </p:cNvPicPr>
          <p:nvPr/>
        </p:nvPicPr>
        <p:blipFill>
          <a:blip r:embed="rId3"/>
          <a:srcRect/>
          <a:stretch>
            <a:fillRect/>
          </a:stretch>
        </p:blipFill>
        <p:spPr bwMode="auto">
          <a:xfrm>
            <a:off x="683568" y="1500174"/>
            <a:ext cx="7399338" cy="4595812"/>
          </a:xfrm>
          <a:prstGeom prst="rect">
            <a:avLst/>
          </a:prstGeom>
          <a:noFill/>
        </p:spPr>
      </p:pic>
      <p:sp>
        <p:nvSpPr>
          <p:cNvPr id="21" name="Rectangle 4"/>
          <p:cNvSpPr>
            <a:spLocks/>
          </p:cNvSpPr>
          <p:nvPr/>
        </p:nvSpPr>
        <p:spPr bwMode="auto">
          <a:xfrm rot="16200000">
            <a:off x="-1085537" y="3479795"/>
            <a:ext cx="4410091" cy="450850"/>
          </a:xfrm>
          <a:prstGeom prst="rect">
            <a:avLst/>
          </a:prstGeom>
          <a:noFill/>
          <a:ln w="12700">
            <a:noFill/>
            <a:miter lim="800000"/>
            <a:headEnd/>
            <a:tailEnd/>
          </a:ln>
        </p:spPr>
        <p:txBody>
          <a:bodyPr lIns="0" tIns="0" rIns="0" bIns="0" anchor="ctr"/>
          <a:lstStyle/>
          <a:p>
            <a:pPr algn="r" defTabSz="768350"/>
            <a:r>
              <a:rPr lang="en-US" sz="2000" dirty="0" err="1" smtClean="0">
                <a:solidFill>
                  <a:schemeClr val="tx1"/>
                </a:solidFill>
                <a:latin typeface="Calibri"/>
                <a:cs typeface="Calibri"/>
                <a:sym typeface="Arial" pitchFamily="34" charset="0"/>
              </a:rPr>
              <a:t>Prozentsatz</a:t>
            </a:r>
            <a:r>
              <a:rPr lang="en-US" sz="2000" dirty="0" smtClean="0">
                <a:solidFill>
                  <a:schemeClr val="tx1"/>
                </a:solidFill>
                <a:latin typeface="Calibri"/>
                <a:cs typeface="Calibri"/>
                <a:sym typeface="Arial" pitchFamily="34" charset="0"/>
              </a:rPr>
              <a:t> der </a:t>
            </a:r>
            <a:r>
              <a:rPr lang="en-US" sz="2000" dirty="0" err="1" smtClean="0">
                <a:solidFill>
                  <a:schemeClr val="tx1"/>
                </a:solidFill>
                <a:latin typeface="Calibri"/>
                <a:cs typeface="Calibri"/>
                <a:sym typeface="Arial" pitchFamily="34" charset="0"/>
              </a:rPr>
              <a:t>upgedateten</a:t>
            </a:r>
            <a:r>
              <a:rPr lang="en-US" sz="2000" dirty="0" smtClean="0">
                <a:solidFill>
                  <a:schemeClr val="tx1"/>
                </a:solidFill>
                <a:latin typeface="Calibri"/>
                <a:cs typeface="Calibri"/>
                <a:sym typeface="Arial" pitchFamily="34" charset="0"/>
              </a:rPr>
              <a:t> Rows</a:t>
            </a:r>
            <a:endParaRPr lang="en-US" sz="2000" dirty="0">
              <a:solidFill>
                <a:schemeClr val="tx1"/>
              </a:solidFill>
              <a:latin typeface="Calibri"/>
              <a:cs typeface="Calibri"/>
              <a:sym typeface="Arial" pitchFamily="34" charset="0"/>
            </a:endParaRPr>
          </a:p>
        </p:txBody>
      </p:sp>
      <p:sp>
        <p:nvSpPr>
          <p:cNvPr id="6" name="Foliennummernplatzhalter 7"/>
          <p:cNvSpPr>
            <a:spLocks noGrp="1"/>
          </p:cNvSpPr>
          <p:nvPr>
            <p:ph type="sldNum" sz="quarter" idx="12"/>
          </p:nvPr>
        </p:nvSpPr>
        <p:spPr>
          <a:xfrm>
            <a:off x="467544" y="6381328"/>
            <a:ext cx="2133600" cy="365125"/>
          </a:xfrm>
        </p:spPr>
        <p:txBody>
          <a:bodyPr/>
          <a:lstStyle/>
          <a:p>
            <a:fld id="{CC2FFC67-8D0F-441E-BC3B-76CAFE300179}" type="slidenum">
              <a:rPr lang="de-DE" smtClean="0">
                <a:solidFill>
                  <a:srgbClr val="7F7F7F"/>
                </a:solidFill>
              </a:rPr>
              <a:t>8</a:t>
            </a:fld>
            <a:endParaRPr lang="de-DE" dirty="0">
              <a:solidFill>
                <a:srgbClr val="7F7F7F"/>
              </a:solidFill>
            </a:endParaRPr>
          </a:p>
        </p:txBody>
      </p:sp>
      <p:sp>
        <p:nvSpPr>
          <p:cNvPr id="3" name="Fußzeilenplatzhalter 2"/>
          <p:cNvSpPr>
            <a:spLocks noGrp="1"/>
          </p:cNvSpPr>
          <p:nvPr>
            <p:ph type="ftr" sz="quarter" idx="11"/>
          </p:nvPr>
        </p:nvSpPr>
        <p:spPr/>
        <p:txBody>
          <a:bodyPr/>
          <a:lstStyle/>
          <a:p>
            <a:r>
              <a:rPr lang="de-DE" smtClean="0"/>
              <a:t>Unternehmensanwendungen | Martin Lorenz | SS2015</a:t>
            </a:r>
            <a:endParaRPr lang="de-DE"/>
          </a:p>
        </p:txBody>
      </p:sp>
    </p:spTree>
    <p:extLst>
      <p:ext uri="{BB962C8B-B14F-4D97-AF65-F5344CB8AC3E}">
        <p14:creationId xmlns:p14="http://schemas.microsoft.com/office/powerpoint/2010/main" val="28538400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412776"/>
            <a:ext cx="8003232" cy="2016224"/>
          </a:xfrm>
        </p:spPr>
        <p:txBody>
          <a:bodyPr>
            <a:noAutofit/>
          </a:bodyPr>
          <a:lstStyle/>
          <a:p>
            <a:pPr marL="0" lvl="0" indent="0" algn="ctr">
              <a:buClr>
                <a:srgbClr val="9B1537"/>
              </a:buClr>
              <a:buSzPct val="80000"/>
              <a:buNone/>
            </a:pPr>
            <a:r>
              <a:rPr lang="de-DE" sz="2800" b="1" dirty="0" smtClean="0">
                <a:solidFill>
                  <a:srgbClr val="B1063A"/>
                </a:solidFill>
              </a:rPr>
              <a:t>Kombination von OLTP und OLAP Daten</a:t>
            </a:r>
          </a:p>
          <a:p>
            <a:pPr marL="0" lvl="0" indent="0" algn="ctr">
              <a:buClr>
                <a:srgbClr val="9B1537"/>
              </a:buClr>
              <a:buSzPct val="80000"/>
              <a:buNone/>
            </a:pPr>
            <a:r>
              <a:rPr lang="de-DE" sz="2800" dirty="0" smtClean="0">
                <a:solidFill>
                  <a:prstClr val="black"/>
                </a:solidFill>
              </a:rPr>
              <a:t>durch Nutzung moderner Hardware und Datenbanksysteme</a:t>
            </a:r>
            <a:endParaRPr lang="de-DE" sz="2800" dirty="0" smtClean="0"/>
          </a:p>
          <a:p>
            <a:pPr marL="0" lvl="0" indent="0" algn="ctr">
              <a:buClr>
                <a:srgbClr val="9B1537"/>
              </a:buClr>
              <a:buSzPct val="80000"/>
              <a:buNone/>
            </a:pPr>
            <a:r>
              <a:rPr lang="de-DE" sz="2800" dirty="0" smtClean="0"/>
              <a:t>um eine </a:t>
            </a:r>
            <a:r>
              <a:rPr lang="de-DE" sz="2800" b="1" dirty="0" smtClean="0">
                <a:solidFill>
                  <a:srgbClr val="B1063A"/>
                </a:solidFill>
              </a:rPr>
              <a:t>Single Source </a:t>
            </a:r>
            <a:r>
              <a:rPr lang="de-DE" sz="2800" b="1" dirty="0" err="1" smtClean="0">
                <a:solidFill>
                  <a:srgbClr val="B1063A"/>
                </a:solidFill>
              </a:rPr>
              <a:t>of</a:t>
            </a:r>
            <a:r>
              <a:rPr lang="de-DE" sz="2800" b="1" dirty="0" smtClean="0">
                <a:solidFill>
                  <a:srgbClr val="B1063A"/>
                </a:solidFill>
              </a:rPr>
              <a:t> </a:t>
            </a:r>
            <a:r>
              <a:rPr lang="de-DE" sz="2800" b="1" dirty="0" err="1" smtClean="0">
                <a:solidFill>
                  <a:srgbClr val="B1063A"/>
                </a:solidFill>
              </a:rPr>
              <a:t>Truth</a:t>
            </a:r>
            <a:r>
              <a:rPr lang="de-DE" sz="2800" b="1" dirty="0" smtClean="0">
                <a:solidFill>
                  <a:srgbClr val="B1063A"/>
                </a:solidFill>
              </a:rPr>
              <a:t>,</a:t>
            </a:r>
            <a:endParaRPr lang="de-DE" sz="2800" dirty="0" smtClean="0"/>
          </a:p>
          <a:p>
            <a:pPr marL="0" lvl="0" indent="0" algn="ctr">
              <a:buClr>
                <a:srgbClr val="9B1537"/>
              </a:buClr>
              <a:buSzPct val="80000"/>
              <a:buNone/>
            </a:pPr>
            <a:r>
              <a:rPr lang="de-DE" sz="2800" dirty="0" smtClean="0"/>
              <a:t>für </a:t>
            </a:r>
            <a:r>
              <a:rPr lang="de-DE" sz="2800" b="1" dirty="0" smtClean="0">
                <a:solidFill>
                  <a:srgbClr val="B1063A"/>
                </a:solidFill>
              </a:rPr>
              <a:t>Echtzeitanalysen, vereinfachte </a:t>
            </a:r>
            <a:r>
              <a:rPr lang="de-DE" sz="2800" dirty="0" smtClean="0"/>
              <a:t>Anwendungen und Datenbankstrukturen zu nutzen. </a:t>
            </a:r>
          </a:p>
          <a:p>
            <a:pPr marL="0" lvl="0" indent="0" algn="ctr">
              <a:buClr>
                <a:srgbClr val="9B1537"/>
              </a:buClr>
              <a:buSzPct val="80000"/>
              <a:buNone/>
            </a:pPr>
            <a:endParaRPr lang="de-DE" sz="3000" dirty="0" smtClean="0"/>
          </a:p>
          <a:p>
            <a:pPr marL="0" indent="0">
              <a:buClr>
                <a:srgbClr val="9B1537"/>
              </a:buClr>
              <a:buSzPct val="80000"/>
              <a:buNone/>
            </a:pPr>
            <a:r>
              <a:rPr lang="de-DE" sz="2400" dirty="0" smtClean="0">
                <a:solidFill>
                  <a:prstClr val="black"/>
                </a:solidFill>
              </a:rPr>
              <a:t>Abschaffung von,</a:t>
            </a:r>
          </a:p>
          <a:p>
            <a:pPr>
              <a:buClr>
                <a:srgbClr val="9B1537"/>
              </a:buClr>
              <a:buSzPct val="80000"/>
              <a:buFont typeface="Wingdings" charset="2"/>
              <a:buChar char=""/>
            </a:pPr>
            <a:r>
              <a:rPr lang="de-DE" sz="2400" dirty="0" err="1" smtClean="0">
                <a:solidFill>
                  <a:prstClr val="black"/>
                </a:solidFill>
              </a:rPr>
              <a:t>Extraction</a:t>
            </a:r>
            <a:r>
              <a:rPr lang="de-DE" sz="2400" dirty="0" smtClean="0">
                <a:solidFill>
                  <a:prstClr val="black"/>
                </a:solidFill>
              </a:rPr>
              <a:t>, Transformation, </a:t>
            </a:r>
            <a:r>
              <a:rPr lang="de-DE" sz="2400" dirty="0">
                <a:solidFill>
                  <a:prstClr val="black"/>
                </a:solidFill>
              </a:rPr>
              <a:t>u</a:t>
            </a:r>
            <a:r>
              <a:rPr lang="de-DE" sz="2400" dirty="0" smtClean="0">
                <a:solidFill>
                  <a:prstClr val="black"/>
                </a:solidFill>
              </a:rPr>
              <a:t>nd </a:t>
            </a:r>
            <a:r>
              <a:rPr lang="de-DE" sz="2400" dirty="0" err="1" smtClean="0">
                <a:solidFill>
                  <a:prstClr val="black"/>
                </a:solidFill>
              </a:rPr>
              <a:t>Loading</a:t>
            </a:r>
            <a:r>
              <a:rPr lang="de-DE" sz="2400" dirty="0" smtClean="0">
                <a:solidFill>
                  <a:prstClr val="black"/>
                </a:solidFill>
              </a:rPr>
              <a:t> (ETL) Prozesse</a:t>
            </a:r>
          </a:p>
          <a:p>
            <a:pPr>
              <a:buClr>
                <a:srgbClr val="9B1537"/>
              </a:buClr>
              <a:buSzPct val="80000"/>
              <a:buFont typeface="Wingdings" charset="2"/>
              <a:buChar char=""/>
            </a:pPr>
            <a:r>
              <a:rPr lang="de-DE" sz="2400" dirty="0" smtClean="0">
                <a:solidFill>
                  <a:prstClr val="black"/>
                </a:solidFill>
              </a:rPr>
              <a:t>Vorberechnete Aggregate und ausmaterialisierte Views</a:t>
            </a:r>
            <a:r>
              <a:rPr lang="de-DE" sz="3000" dirty="0" smtClean="0">
                <a:solidFill>
                  <a:prstClr val="black"/>
                </a:solidFill>
              </a:rPr>
              <a:t>.</a:t>
            </a:r>
          </a:p>
        </p:txBody>
      </p:sp>
      <p:sp>
        <p:nvSpPr>
          <p:cNvPr id="7" name="Title 1"/>
          <p:cNvSpPr txBox="1">
            <a:spLocks/>
          </p:cNvSpPr>
          <p:nvPr/>
        </p:nvSpPr>
        <p:spPr>
          <a:xfrm>
            <a:off x="539552" y="116632"/>
            <a:ext cx="82296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de-DE" sz="4800" smtClean="0">
                <a:latin typeface="Gill Sans MT"/>
                <a:cs typeface="Gill Sans MT"/>
              </a:rPr>
              <a:t>Vision</a:t>
            </a:r>
            <a:endParaRPr lang="de-DE" sz="4800">
              <a:latin typeface="Gill Sans MT"/>
              <a:cs typeface="Gill Sans MT"/>
            </a:endParaRPr>
          </a:p>
        </p:txBody>
      </p:sp>
      <p:sp>
        <p:nvSpPr>
          <p:cNvPr id="6" name="Foliennummernplatzhalter 7"/>
          <p:cNvSpPr>
            <a:spLocks noGrp="1"/>
          </p:cNvSpPr>
          <p:nvPr>
            <p:ph type="sldNum" sz="quarter" idx="12"/>
          </p:nvPr>
        </p:nvSpPr>
        <p:spPr>
          <a:xfrm>
            <a:off x="467544" y="6381328"/>
            <a:ext cx="2133600" cy="365125"/>
          </a:xfrm>
        </p:spPr>
        <p:txBody>
          <a:bodyPr/>
          <a:lstStyle/>
          <a:p>
            <a:fld id="{CC2FFC67-8D0F-441E-BC3B-76CAFE300179}" type="slidenum">
              <a:rPr lang="de-DE" smtClean="0">
                <a:solidFill>
                  <a:srgbClr val="7F7F7F"/>
                </a:solidFill>
              </a:rPr>
              <a:t>9</a:t>
            </a:fld>
            <a:endParaRPr lang="de-DE">
              <a:solidFill>
                <a:srgbClr val="7F7F7F"/>
              </a:solidFill>
            </a:endParaRPr>
          </a:p>
        </p:txBody>
      </p:sp>
      <p:sp>
        <p:nvSpPr>
          <p:cNvPr id="2" name="Fußzeilenplatzhalter 1"/>
          <p:cNvSpPr>
            <a:spLocks noGrp="1"/>
          </p:cNvSpPr>
          <p:nvPr>
            <p:ph type="ftr" sz="quarter" idx="11"/>
          </p:nvPr>
        </p:nvSpPr>
        <p:spPr/>
        <p:txBody>
          <a:bodyPr/>
          <a:lstStyle/>
          <a:p>
            <a:r>
              <a:rPr lang="de-DE" smtClean="0"/>
              <a:t>Unternehmensanwendungen | Martin Lorenz | SS2015</a:t>
            </a:r>
            <a:endParaRPr lang="de-DE"/>
          </a:p>
        </p:txBody>
      </p:sp>
    </p:spTree>
    <p:extLst>
      <p:ext uri="{BB962C8B-B14F-4D97-AF65-F5344CB8AC3E}">
        <p14:creationId xmlns:p14="http://schemas.microsoft.com/office/powerpoint/2010/main" val="33041868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946</Words>
  <Application>Microsoft Macintosh PowerPoint</Application>
  <PresentationFormat>Bildschirmpräsentation (4:3)</PresentationFormat>
  <Paragraphs>189</Paragraphs>
  <Slides>19</Slides>
  <Notes>9</Notes>
  <HiddenSlides>0</HiddenSlides>
  <MMClips>0</MMClips>
  <ScaleCrop>false</ScaleCrop>
  <HeadingPairs>
    <vt:vector size="4" baseType="variant">
      <vt:variant>
        <vt:lpstr>Design</vt:lpstr>
      </vt:variant>
      <vt:variant>
        <vt:i4>1</vt:i4>
      </vt:variant>
      <vt:variant>
        <vt:lpstr>Folientitel</vt:lpstr>
      </vt:variant>
      <vt:variant>
        <vt:i4>19</vt:i4>
      </vt:variant>
    </vt:vector>
  </HeadingPairs>
  <TitlesOfParts>
    <vt:vector size="20" baseType="lpstr">
      <vt:lpstr>Office Theme</vt:lpstr>
      <vt:lpstr>Charakteristika von Unternehmensanwendungen</vt:lpstr>
      <vt:lpstr>Wozu werden Unternehmensanwendungen genutzt?</vt:lpstr>
      <vt:lpstr>Die Essenz</vt:lpstr>
      <vt:lpstr>PowerPoint-Präsentation</vt:lpstr>
      <vt:lpstr>PowerPoint-Präsentation</vt:lpstr>
      <vt:lpstr>Nachteile dieser Trennung</vt:lpstr>
      <vt:lpstr>OLTP Datenzugriffs Mythos</vt:lpstr>
      <vt:lpstr>Nur wenig Updates bei OLTP</vt:lpstr>
      <vt:lpstr>PowerPoint-Präsentation</vt:lpstr>
      <vt:lpstr>PowerPoint-Präsentation</vt:lpstr>
      <vt:lpstr>PowerPoint-Präsentation</vt:lpstr>
      <vt:lpstr>Low Cardinality of  Values Within Many Columns</vt:lpstr>
      <vt:lpstr>Many Columns are not  Used Even Once</vt:lpstr>
      <vt:lpstr>Wide Tables</vt:lpstr>
      <vt:lpstr>Warum ist das wichtig? I/III</vt:lpstr>
      <vt:lpstr>Warum ist das wichtig? II/III</vt:lpstr>
      <vt:lpstr>Warum ist das wichtig? III/III</vt:lpstr>
      <vt:lpstr>Besonderheiten</vt:lpstr>
      <vt:lpstr>Challenges for Enterprise Software</vt:lpstr>
    </vt:vector>
  </TitlesOfParts>
  <Company>Hasso Plattner Institut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Enterprise Application Characteristics</dc:title>
  <dc:creator>Martin</dc:creator>
  <cp:lastModifiedBy>Martin Lorenz</cp:lastModifiedBy>
  <cp:revision>22</cp:revision>
  <dcterms:created xsi:type="dcterms:W3CDTF">2013-04-02T16:00:01Z</dcterms:created>
  <dcterms:modified xsi:type="dcterms:W3CDTF">2015-04-21T10:14:14Z</dcterms:modified>
</cp:coreProperties>
</file>