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1" r:id="rId3"/>
    <p:sldId id="258" r:id="rId4"/>
    <p:sldId id="259" r:id="rId5"/>
    <p:sldId id="260" r:id="rId6"/>
  </p:sldIdLst>
  <p:sldSz cx="9144000" cy="6858000" type="screen4x3"/>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4" d="100"/>
          <a:sy n="104" d="100"/>
        </p:scale>
        <p:origin x="-177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Mastertitelformat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Master-Untertitelformat bearbeiten</a:t>
            </a:r>
            <a:endParaRPr lang="de-DE"/>
          </a:p>
        </p:txBody>
      </p:sp>
      <p:sp>
        <p:nvSpPr>
          <p:cNvPr id="4" name="Datumsplatzhalter 3"/>
          <p:cNvSpPr>
            <a:spLocks noGrp="1"/>
          </p:cNvSpPr>
          <p:nvPr>
            <p:ph type="dt" sz="half" idx="10"/>
          </p:nvPr>
        </p:nvSpPr>
        <p:spPr/>
        <p:txBody>
          <a:bodyPr/>
          <a:lstStyle/>
          <a:p>
            <a:fld id="{CE748498-DC74-D74C-B441-A9B07CB54DCF}" type="datetimeFigureOut">
              <a:rPr lang="de-DE" smtClean="0"/>
              <a:t>15.05.17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C051426-362F-4544-84D9-981EB86461FF}" type="slidenum">
              <a:rPr lang="de-DE" smtClean="0"/>
              <a:t>‹Nr.›</a:t>
            </a:fld>
            <a:endParaRPr lang="de-DE"/>
          </a:p>
        </p:txBody>
      </p:sp>
    </p:spTree>
    <p:extLst>
      <p:ext uri="{BB962C8B-B14F-4D97-AF65-F5344CB8AC3E}">
        <p14:creationId xmlns:p14="http://schemas.microsoft.com/office/powerpoint/2010/main" val="3823944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E748498-DC74-D74C-B441-A9B07CB54DCF}" type="datetimeFigureOut">
              <a:rPr lang="de-DE" smtClean="0"/>
              <a:t>15.05.17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C051426-362F-4544-84D9-981EB86461FF}" type="slidenum">
              <a:rPr lang="de-DE" smtClean="0"/>
              <a:t>‹Nr.›</a:t>
            </a:fld>
            <a:endParaRPr lang="de-DE"/>
          </a:p>
        </p:txBody>
      </p:sp>
    </p:spTree>
    <p:extLst>
      <p:ext uri="{BB962C8B-B14F-4D97-AF65-F5344CB8AC3E}">
        <p14:creationId xmlns:p14="http://schemas.microsoft.com/office/powerpoint/2010/main" val="3858394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Mastertitelformat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E748498-DC74-D74C-B441-A9B07CB54DCF}" type="datetimeFigureOut">
              <a:rPr lang="de-DE" smtClean="0"/>
              <a:t>15.05.17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C051426-362F-4544-84D9-981EB86461FF}" type="slidenum">
              <a:rPr lang="de-DE" smtClean="0"/>
              <a:t>‹Nr.›</a:t>
            </a:fld>
            <a:endParaRPr lang="de-DE"/>
          </a:p>
        </p:txBody>
      </p:sp>
    </p:spTree>
    <p:extLst>
      <p:ext uri="{BB962C8B-B14F-4D97-AF65-F5344CB8AC3E}">
        <p14:creationId xmlns:p14="http://schemas.microsoft.com/office/powerpoint/2010/main" val="2873113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E748498-DC74-D74C-B441-A9B07CB54DCF}" type="datetimeFigureOut">
              <a:rPr lang="de-DE" smtClean="0"/>
              <a:t>15.05.17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C051426-362F-4544-84D9-981EB86461FF}" type="slidenum">
              <a:rPr lang="de-DE" smtClean="0"/>
              <a:t>‹Nr.›</a:t>
            </a:fld>
            <a:endParaRPr lang="de-DE"/>
          </a:p>
        </p:txBody>
      </p:sp>
    </p:spTree>
    <p:extLst>
      <p:ext uri="{BB962C8B-B14F-4D97-AF65-F5344CB8AC3E}">
        <p14:creationId xmlns:p14="http://schemas.microsoft.com/office/powerpoint/2010/main" val="1743418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Mastertitelformat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Mastertextformat bearbeiten</a:t>
            </a:r>
          </a:p>
        </p:txBody>
      </p:sp>
      <p:sp>
        <p:nvSpPr>
          <p:cNvPr id="4" name="Datumsplatzhalter 3"/>
          <p:cNvSpPr>
            <a:spLocks noGrp="1"/>
          </p:cNvSpPr>
          <p:nvPr>
            <p:ph type="dt" sz="half" idx="10"/>
          </p:nvPr>
        </p:nvSpPr>
        <p:spPr/>
        <p:txBody>
          <a:bodyPr/>
          <a:lstStyle/>
          <a:p>
            <a:fld id="{CE748498-DC74-D74C-B441-A9B07CB54DCF}" type="datetimeFigureOut">
              <a:rPr lang="de-DE" smtClean="0"/>
              <a:t>15.05.17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C051426-362F-4544-84D9-981EB86461FF}" type="slidenum">
              <a:rPr lang="de-DE" smtClean="0"/>
              <a:t>‹Nr.›</a:t>
            </a:fld>
            <a:endParaRPr lang="de-DE"/>
          </a:p>
        </p:txBody>
      </p:sp>
    </p:spTree>
    <p:extLst>
      <p:ext uri="{BB962C8B-B14F-4D97-AF65-F5344CB8AC3E}">
        <p14:creationId xmlns:p14="http://schemas.microsoft.com/office/powerpoint/2010/main" val="1308735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CE748498-DC74-D74C-B441-A9B07CB54DCF}" type="datetimeFigureOut">
              <a:rPr lang="de-DE" smtClean="0"/>
              <a:t>15.05.17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C051426-362F-4544-84D9-981EB86461FF}" type="slidenum">
              <a:rPr lang="de-DE" smtClean="0"/>
              <a:t>‹Nr.›</a:t>
            </a:fld>
            <a:endParaRPr lang="de-DE"/>
          </a:p>
        </p:txBody>
      </p:sp>
    </p:spTree>
    <p:extLst>
      <p:ext uri="{BB962C8B-B14F-4D97-AF65-F5344CB8AC3E}">
        <p14:creationId xmlns:p14="http://schemas.microsoft.com/office/powerpoint/2010/main" val="1374745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Mastertitelformat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CE748498-DC74-D74C-B441-A9B07CB54DCF}" type="datetimeFigureOut">
              <a:rPr lang="de-DE" smtClean="0"/>
              <a:t>15.05.17</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BC051426-362F-4544-84D9-981EB86461FF}" type="slidenum">
              <a:rPr lang="de-DE" smtClean="0"/>
              <a:t>‹Nr.›</a:t>
            </a:fld>
            <a:endParaRPr lang="de-DE"/>
          </a:p>
        </p:txBody>
      </p:sp>
    </p:spTree>
    <p:extLst>
      <p:ext uri="{BB962C8B-B14F-4D97-AF65-F5344CB8AC3E}">
        <p14:creationId xmlns:p14="http://schemas.microsoft.com/office/powerpoint/2010/main" val="3271752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Datumsplatzhalter 2"/>
          <p:cNvSpPr>
            <a:spLocks noGrp="1"/>
          </p:cNvSpPr>
          <p:nvPr>
            <p:ph type="dt" sz="half" idx="10"/>
          </p:nvPr>
        </p:nvSpPr>
        <p:spPr/>
        <p:txBody>
          <a:bodyPr/>
          <a:lstStyle/>
          <a:p>
            <a:fld id="{CE748498-DC74-D74C-B441-A9B07CB54DCF}" type="datetimeFigureOut">
              <a:rPr lang="de-DE" smtClean="0"/>
              <a:t>15.05.17</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BC051426-362F-4544-84D9-981EB86461FF}" type="slidenum">
              <a:rPr lang="de-DE" smtClean="0"/>
              <a:t>‹Nr.›</a:t>
            </a:fld>
            <a:endParaRPr lang="de-DE"/>
          </a:p>
        </p:txBody>
      </p:sp>
    </p:spTree>
    <p:extLst>
      <p:ext uri="{BB962C8B-B14F-4D97-AF65-F5344CB8AC3E}">
        <p14:creationId xmlns:p14="http://schemas.microsoft.com/office/powerpoint/2010/main" val="1792066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E748498-DC74-D74C-B441-A9B07CB54DCF}" type="datetimeFigureOut">
              <a:rPr lang="de-DE" smtClean="0"/>
              <a:t>15.05.17</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BC051426-362F-4544-84D9-981EB86461FF}" type="slidenum">
              <a:rPr lang="de-DE" smtClean="0"/>
              <a:t>‹Nr.›</a:t>
            </a:fld>
            <a:endParaRPr lang="de-DE"/>
          </a:p>
        </p:txBody>
      </p:sp>
    </p:spTree>
    <p:extLst>
      <p:ext uri="{BB962C8B-B14F-4D97-AF65-F5344CB8AC3E}">
        <p14:creationId xmlns:p14="http://schemas.microsoft.com/office/powerpoint/2010/main" val="3452190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Mastertitelformat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umsplatzhalter 4"/>
          <p:cNvSpPr>
            <a:spLocks noGrp="1"/>
          </p:cNvSpPr>
          <p:nvPr>
            <p:ph type="dt" sz="half" idx="10"/>
          </p:nvPr>
        </p:nvSpPr>
        <p:spPr/>
        <p:txBody>
          <a:bodyPr/>
          <a:lstStyle/>
          <a:p>
            <a:fld id="{CE748498-DC74-D74C-B441-A9B07CB54DCF}" type="datetimeFigureOut">
              <a:rPr lang="de-DE" smtClean="0"/>
              <a:t>15.05.17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C051426-362F-4544-84D9-981EB86461FF}" type="slidenum">
              <a:rPr lang="de-DE" smtClean="0"/>
              <a:t>‹Nr.›</a:t>
            </a:fld>
            <a:endParaRPr lang="de-DE"/>
          </a:p>
        </p:txBody>
      </p:sp>
    </p:spTree>
    <p:extLst>
      <p:ext uri="{BB962C8B-B14F-4D97-AF65-F5344CB8AC3E}">
        <p14:creationId xmlns:p14="http://schemas.microsoft.com/office/powerpoint/2010/main" val="3127463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Mastertitelformat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umsplatzhalter 4"/>
          <p:cNvSpPr>
            <a:spLocks noGrp="1"/>
          </p:cNvSpPr>
          <p:nvPr>
            <p:ph type="dt" sz="half" idx="10"/>
          </p:nvPr>
        </p:nvSpPr>
        <p:spPr/>
        <p:txBody>
          <a:bodyPr/>
          <a:lstStyle/>
          <a:p>
            <a:fld id="{CE748498-DC74-D74C-B441-A9B07CB54DCF}" type="datetimeFigureOut">
              <a:rPr lang="de-DE" smtClean="0"/>
              <a:t>15.05.17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C051426-362F-4544-84D9-981EB86461FF}" type="slidenum">
              <a:rPr lang="de-DE" smtClean="0"/>
              <a:t>‹Nr.›</a:t>
            </a:fld>
            <a:endParaRPr lang="de-DE"/>
          </a:p>
        </p:txBody>
      </p:sp>
    </p:spTree>
    <p:extLst>
      <p:ext uri="{BB962C8B-B14F-4D97-AF65-F5344CB8AC3E}">
        <p14:creationId xmlns:p14="http://schemas.microsoft.com/office/powerpoint/2010/main" val="8277324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Mastertitelformat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748498-DC74-D74C-B441-A9B07CB54DCF}" type="datetimeFigureOut">
              <a:rPr lang="de-DE" smtClean="0"/>
              <a:t>15.05.17</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051426-362F-4544-84D9-981EB86461FF}" type="slidenum">
              <a:rPr lang="de-DE" smtClean="0"/>
              <a:t>‹Nr.›</a:t>
            </a:fld>
            <a:endParaRPr lang="de-DE"/>
          </a:p>
        </p:txBody>
      </p:sp>
    </p:spTree>
    <p:extLst>
      <p:ext uri="{BB962C8B-B14F-4D97-AF65-F5344CB8AC3E}">
        <p14:creationId xmlns:p14="http://schemas.microsoft.com/office/powerpoint/2010/main" val="965524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latin typeface="Helvetica Neue Light"/>
                <a:cs typeface="Helvetica Neue Light"/>
              </a:rPr>
              <a:t>Unternehmensanwendungen</a:t>
            </a:r>
            <a:endParaRPr lang="de-DE" dirty="0">
              <a:latin typeface="Helvetica Neue Light"/>
              <a:cs typeface="Helvetica Neue Light"/>
            </a:endParaRPr>
          </a:p>
        </p:txBody>
      </p:sp>
      <p:sp>
        <p:nvSpPr>
          <p:cNvPr id="3" name="Untertitel 2"/>
          <p:cNvSpPr>
            <a:spLocks noGrp="1"/>
          </p:cNvSpPr>
          <p:nvPr>
            <p:ph type="subTitle" idx="1"/>
          </p:nvPr>
        </p:nvSpPr>
        <p:spPr/>
        <p:txBody>
          <a:bodyPr/>
          <a:lstStyle/>
          <a:p>
            <a:pPr marL="514350" indent="-514350">
              <a:buAutoNum type="arabicPeriod"/>
            </a:pPr>
            <a:r>
              <a:rPr lang="de-DE" dirty="0" smtClean="0">
                <a:latin typeface="Helvetica Neue Light"/>
                <a:cs typeface="Helvetica Neue Light"/>
              </a:rPr>
              <a:t>Übung</a:t>
            </a:r>
          </a:p>
          <a:p>
            <a:r>
              <a:rPr lang="de-DE" dirty="0" smtClean="0">
                <a:latin typeface="Helvetica Neue Light"/>
                <a:cs typeface="Helvetica Neue Light"/>
              </a:rPr>
              <a:t>Callcenter Dashboard</a:t>
            </a:r>
            <a:endParaRPr lang="de-DE" dirty="0">
              <a:latin typeface="Helvetica Neue Light"/>
              <a:cs typeface="Helvetica Neue Light"/>
            </a:endParaRPr>
          </a:p>
        </p:txBody>
      </p:sp>
    </p:spTree>
    <p:extLst>
      <p:ext uri="{BB962C8B-B14F-4D97-AF65-F5344CB8AC3E}">
        <p14:creationId xmlns:p14="http://schemas.microsoft.com/office/powerpoint/2010/main" val="1594764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latin typeface="Helvetica Neue Light"/>
                <a:cs typeface="Helvetica Neue Light"/>
              </a:rPr>
              <a:t>Gruppeneinteilung</a:t>
            </a:r>
            <a:endParaRPr lang="de-DE" dirty="0">
              <a:latin typeface="Helvetica Neue Light"/>
              <a:cs typeface="Helvetica Neue Light"/>
            </a:endParaRPr>
          </a:p>
        </p:txBody>
      </p:sp>
      <p:graphicFrame>
        <p:nvGraphicFramePr>
          <p:cNvPr id="5" name="Tabelle 4"/>
          <p:cNvGraphicFramePr>
            <a:graphicFrameLocks noGrp="1"/>
          </p:cNvGraphicFramePr>
          <p:nvPr>
            <p:extLst>
              <p:ext uri="{D42A27DB-BD31-4B8C-83A1-F6EECF244321}">
                <p14:modId xmlns:p14="http://schemas.microsoft.com/office/powerpoint/2010/main" val="4206784941"/>
              </p:ext>
            </p:extLst>
          </p:nvPr>
        </p:nvGraphicFramePr>
        <p:xfrm>
          <a:off x="1330325" y="1458315"/>
          <a:ext cx="6659702" cy="4869149"/>
        </p:xfrm>
        <a:graphic>
          <a:graphicData uri="http://schemas.openxmlformats.org/drawingml/2006/table">
            <a:tbl>
              <a:tblPr/>
              <a:tblGrid>
                <a:gridCol w="1995488"/>
                <a:gridCol w="2039937"/>
                <a:gridCol w="2624277"/>
              </a:tblGrid>
              <a:tr h="226328">
                <a:tc>
                  <a:txBody>
                    <a:bodyPr/>
                    <a:lstStyle/>
                    <a:p>
                      <a:pPr algn="r" fontAlgn="b"/>
                      <a:r>
                        <a:rPr lang="de-DE" sz="1600" b="0" i="0" u="none" strike="noStrike" dirty="0" err="1" smtClean="0">
                          <a:solidFill>
                            <a:srgbClr val="000000"/>
                          </a:solidFill>
                          <a:effectLst/>
                          <a:latin typeface="Helvetica Neue Light"/>
                          <a:cs typeface="Helvetica Neue Light"/>
                        </a:rPr>
                        <a:t>Ladenburger</a:t>
                      </a:r>
                      <a:endParaRPr lang="de-DE" sz="1600" b="0" i="0" u="none" strike="noStrike" dirty="0">
                        <a:solidFill>
                          <a:srgbClr val="000000"/>
                        </a:solidFill>
                        <a:effectLst/>
                        <a:latin typeface="Helvetica Neue Light"/>
                        <a:cs typeface="Helvetica Neue Light"/>
                      </a:endParaRPr>
                    </a:p>
                  </a:txBody>
                  <a:tcPr marL="12431" marR="12431" marT="12431" marB="0" anchor="b">
                    <a:lnL w="12700" cap="flat" cmpd="sng" algn="ctr">
                      <a:solidFill>
                        <a:scrgbClr r="0" g="0" b="0"/>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r" fontAlgn="b"/>
                      <a:r>
                        <a:rPr lang="fi-FI" sz="1600" b="0" i="0" u="none" strike="noStrike" dirty="0" smtClean="0">
                          <a:solidFill>
                            <a:srgbClr val="000000"/>
                          </a:solidFill>
                          <a:effectLst/>
                          <a:latin typeface="Helvetica Neue Light"/>
                          <a:cs typeface="Helvetica Neue Light"/>
                        </a:rPr>
                        <a:t>Pius</a:t>
                      </a:r>
                      <a:endParaRPr lang="fi-FI" sz="1600" b="0" i="0" u="none" strike="noStrike" dirty="0">
                        <a:solidFill>
                          <a:srgbClr val="000000"/>
                        </a:solidFill>
                        <a:effectLst/>
                        <a:latin typeface="Helvetica Neue Light"/>
                        <a:cs typeface="Helvetica Neue Light"/>
                      </a:endParaRPr>
                    </a:p>
                  </a:txBody>
                  <a:tcPr marL="12431" marR="12431" marT="12431"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rowSpan="5">
                  <a:txBody>
                    <a:bodyPr/>
                    <a:lstStyle/>
                    <a:p>
                      <a:pPr algn="ctr" fontAlgn="b"/>
                      <a:r>
                        <a:rPr lang="de-DE" sz="1600" b="0" i="0" u="none" strike="noStrike" dirty="0" smtClean="0">
                          <a:solidFill>
                            <a:srgbClr val="000000"/>
                          </a:solidFill>
                          <a:effectLst/>
                          <a:latin typeface="Helvetica Neue Light"/>
                          <a:cs typeface="Helvetica Neue Light"/>
                        </a:rPr>
                        <a:t>Team</a:t>
                      </a:r>
                      <a:r>
                        <a:rPr lang="de-DE" sz="1600" b="0" i="0" u="none" strike="noStrike" baseline="0" dirty="0" smtClean="0">
                          <a:solidFill>
                            <a:srgbClr val="000000"/>
                          </a:solidFill>
                          <a:effectLst/>
                          <a:latin typeface="Helvetica Neue Light"/>
                          <a:cs typeface="Helvetica Neue Light"/>
                        </a:rPr>
                        <a:t> 1</a:t>
                      </a:r>
                      <a:endParaRPr lang="de-DE" sz="1600" b="0" i="0" u="none" strike="noStrike" dirty="0">
                        <a:solidFill>
                          <a:srgbClr val="000000"/>
                        </a:solidFill>
                        <a:effectLst/>
                        <a:latin typeface="Helvetica Neue Light"/>
                        <a:cs typeface="Helvetica Neue Light"/>
                      </a:endParaRPr>
                    </a:p>
                  </a:txBody>
                  <a:tcPr marL="12431" marR="12431" marT="12431" marB="0" anchor="ctr">
                    <a:lnL w="635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r>
              <a:tr h="226328">
                <a:tc>
                  <a:txBody>
                    <a:bodyPr/>
                    <a:lstStyle/>
                    <a:p>
                      <a:pPr algn="r" fontAlgn="b"/>
                      <a:r>
                        <a:rPr lang="pl-PL" sz="1600" b="0" i="0" u="none" strike="noStrike" dirty="0" err="1" smtClean="0">
                          <a:solidFill>
                            <a:srgbClr val="000000"/>
                          </a:solidFill>
                          <a:effectLst/>
                          <a:latin typeface="Helvetica Neue Light"/>
                          <a:cs typeface="Helvetica Neue Light"/>
                        </a:rPr>
                        <a:t>Cremerius</a:t>
                      </a:r>
                      <a:endParaRPr lang="pl-PL" sz="1600" b="0" i="0" u="none" strike="noStrike" dirty="0">
                        <a:solidFill>
                          <a:srgbClr val="000000"/>
                        </a:solidFill>
                        <a:effectLst/>
                        <a:latin typeface="Helvetica Neue Light"/>
                        <a:cs typeface="Helvetica Neue Light"/>
                      </a:endParaRPr>
                    </a:p>
                  </a:txBody>
                  <a:tcPr marL="12431" marR="12431" marT="12431" marB="0" anchor="b">
                    <a:lnL w="12700" cap="flat" cmpd="sng" algn="ctr">
                      <a:solidFill>
                        <a:scrgbClr r="0" g="0" b="0"/>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r" fontAlgn="b"/>
                      <a:r>
                        <a:rPr lang="en-US" sz="1600" b="0" i="0" u="none" strike="noStrike" dirty="0" smtClean="0">
                          <a:solidFill>
                            <a:srgbClr val="000000"/>
                          </a:solidFill>
                          <a:effectLst/>
                          <a:latin typeface="Helvetica Neue Light"/>
                          <a:cs typeface="Helvetica Neue Light"/>
                        </a:rPr>
                        <a:t>Jonas                                           </a:t>
                      </a:r>
                      <a:endParaRPr lang="en-US" sz="1600" b="0" i="0" u="none" strike="noStrike" dirty="0">
                        <a:solidFill>
                          <a:srgbClr val="000000"/>
                        </a:solidFill>
                        <a:effectLst/>
                        <a:latin typeface="Helvetica Neue Light"/>
                        <a:cs typeface="Helvetica Neue Light"/>
                      </a:endParaRPr>
                    </a:p>
                  </a:txBody>
                  <a:tcPr marL="12431" marR="12431" marT="12431"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vMerge="1">
                  <a:txBody>
                    <a:bodyPr/>
                    <a:lstStyle/>
                    <a:p>
                      <a:pPr algn="ctr" fontAlgn="b"/>
                      <a:endParaRPr lang="de-DE" sz="1600" b="0" i="0" u="none" strike="noStrike" dirty="0">
                        <a:solidFill>
                          <a:srgbClr val="000000"/>
                        </a:solidFill>
                        <a:effectLst/>
                        <a:latin typeface="Calibri"/>
                      </a:endParaRPr>
                    </a:p>
                  </a:txBody>
                  <a:tcPr marL="12431" marR="12431" marT="12431" marB="0" anchor="b">
                    <a:lnL w="635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a:noFill/>
                    </a:lnT>
                    <a:lnB>
                      <a:noFill/>
                    </a:lnB>
                    <a:lnTlToBr w="12700" cmpd="sng">
                      <a:noFill/>
                      <a:prstDash val="solid"/>
                    </a:lnTlToBr>
                    <a:lnBlToTr w="12700" cmpd="sng">
                      <a:noFill/>
                      <a:prstDash val="solid"/>
                    </a:lnBlToTr>
                  </a:tcPr>
                </a:tc>
              </a:tr>
              <a:tr h="226328">
                <a:tc>
                  <a:txBody>
                    <a:bodyPr/>
                    <a:lstStyle/>
                    <a:p>
                      <a:pPr algn="r" fontAlgn="b"/>
                      <a:r>
                        <a:rPr lang="fi-FI" sz="1600" b="0" i="0" u="none" strike="noStrike" dirty="0" err="1" smtClean="0">
                          <a:solidFill>
                            <a:srgbClr val="000000"/>
                          </a:solidFill>
                          <a:effectLst/>
                          <a:latin typeface="Helvetica Neue Light"/>
                          <a:cs typeface="Helvetica Neue Light"/>
                        </a:rPr>
                        <a:t>Peters</a:t>
                      </a:r>
                      <a:r>
                        <a:rPr lang="fi-FI" sz="1600" b="0" i="0" u="none" strike="noStrike" dirty="0" smtClean="0">
                          <a:solidFill>
                            <a:srgbClr val="000000"/>
                          </a:solidFill>
                          <a:effectLst/>
                          <a:latin typeface="Helvetica Neue Light"/>
                          <a:cs typeface="Helvetica Neue Light"/>
                        </a:rPr>
                        <a:t>                              </a:t>
                      </a:r>
                      <a:endParaRPr lang="fi-FI" sz="1600" b="0" i="0" u="none" strike="noStrike" dirty="0">
                        <a:solidFill>
                          <a:srgbClr val="000000"/>
                        </a:solidFill>
                        <a:effectLst/>
                        <a:latin typeface="Helvetica Neue Light"/>
                        <a:cs typeface="Helvetica Neue Light"/>
                      </a:endParaRPr>
                    </a:p>
                  </a:txBody>
                  <a:tcPr marL="12431" marR="12431" marT="12431" marB="0" anchor="b">
                    <a:lnL w="12700" cap="flat" cmpd="sng" algn="ctr">
                      <a:solidFill>
                        <a:scrgbClr r="0" g="0" b="0"/>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r" fontAlgn="b"/>
                      <a:r>
                        <a:rPr lang="da-DK" sz="1600" b="0" i="0" u="none" strike="noStrike" dirty="0" smtClean="0">
                          <a:solidFill>
                            <a:srgbClr val="000000"/>
                          </a:solidFill>
                          <a:effectLst/>
                          <a:latin typeface="Helvetica Neue Light"/>
                          <a:cs typeface="Helvetica Neue Light"/>
                        </a:rPr>
                        <a:t>Jannik</a:t>
                      </a:r>
                      <a:endParaRPr lang="da-DK" sz="1600" b="0" i="0" u="none" strike="noStrike" dirty="0">
                        <a:solidFill>
                          <a:srgbClr val="000000"/>
                        </a:solidFill>
                        <a:effectLst/>
                        <a:latin typeface="Helvetica Neue Light"/>
                        <a:cs typeface="Helvetica Neue Light"/>
                      </a:endParaRPr>
                    </a:p>
                  </a:txBody>
                  <a:tcPr marL="12431" marR="12431" marT="12431"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vMerge="1">
                  <a:txBody>
                    <a:bodyPr/>
                    <a:lstStyle/>
                    <a:p>
                      <a:pPr algn="ctr" fontAlgn="b"/>
                      <a:endParaRPr lang="de-DE" sz="1600" b="0" i="0" u="none" strike="noStrike">
                        <a:solidFill>
                          <a:srgbClr val="000000"/>
                        </a:solidFill>
                        <a:effectLst/>
                        <a:latin typeface="Calibri"/>
                      </a:endParaRPr>
                    </a:p>
                  </a:txBody>
                  <a:tcPr marL="12431" marR="12431" marT="12431" marB="0" anchor="b">
                    <a:lnL w="635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a:noFill/>
                    </a:lnT>
                    <a:lnB>
                      <a:noFill/>
                    </a:lnB>
                    <a:lnTlToBr w="12700" cmpd="sng">
                      <a:noFill/>
                      <a:prstDash val="solid"/>
                    </a:lnTlToBr>
                    <a:lnBlToTr w="12700" cmpd="sng">
                      <a:noFill/>
                      <a:prstDash val="solid"/>
                    </a:lnBlToTr>
                  </a:tcPr>
                </a:tc>
              </a:tr>
              <a:tr h="226328">
                <a:tc>
                  <a:txBody>
                    <a:bodyPr/>
                    <a:lstStyle/>
                    <a:p>
                      <a:pPr algn="r" fontAlgn="b"/>
                      <a:r>
                        <a:rPr lang="de-DE" sz="1600" b="0" i="0" u="none" strike="noStrike" dirty="0" smtClean="0">
                          <a:solidFill>
                            <a:srgbClr val="000000"/>
                          </a:solidFill>
                          <a:effectLst/>
                          <a:latin typeface="Helvetica Neue Light"/>
                          <a:cs typeface="Helvetica Neue Light"/>
                        </a:rPr>
                        <a:t>Thiele</a:t>
                      </a:r>
                      <a:endParaRPr lang="de-DE" sz="1600" b="0" i="0" u="none" strike="noStrike" dirty="0">
                        <a:solidFill>
                          <a:srgbClr val="000000"/>
                        </a:solidFill>
                        <a:effectLst/>
                        <a:latin typeface="Helvetica Neue Light"/>
                        <a:cs typeface="Helvetica Neue Light"/>
                      </a:endParaRPr>
                    </a:p>
                  </a:txBody>
                  <a:tcPr marL="12431" marR="12431" marT="12431" marB="0" anchor="b">
                    <a:lnL w="12700" cap="flat" cmpd="sng" algn="ctr">
                      <a:solidFill>
                        <a:scrgbClr r="0" g="0" b="0"/>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r" fontAlgn="b"/>
                      <a:r>
                        <a:rPr lang="is-IS" sz="1600" b="0" i="0" u="none" strike="noStrike" dirty="0" smtClean="0">
                          <a:solidFill>
                            <a:srgbClr val="000000"/>
                          </a:solidFill>
                          <a:effectLst/>
                          <a:latin typeface="Helvetica Neue Light"/>
                          <a:cs typeface="Helvetica Neue Light"/>
                        </a:rPr>
                        <a:t>Marvin                                                       </a:t>
                      </a:r>
                      <a:endParaRPr lang="is-IS" sz="1600" b="0" i="0" u="none" strike="noStrike" dirty="0">
                        <a:solidFill>
                          <a:srgbClr val="000000"/>
                        </a:solidFill>
                        <a:effectLst/>
                        <a:latin typeface="Helvetica Neue Light"/>
                        <a:cs typeface="Helvetica Neue Light"/>
                      </a:endParaRPr>
                    </a:p>
                  </a:txBody>
                  <a:tcPr marL="12431" marR="12431" marT="12431"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vMerge="1">
                  <a:txBody>
                    <a:bodyPr/>
                    <a:lstStyle/>
                    <a:p>
                      <a:pPr algn="ctr" fontAlgn="b"/>
                      <a:endParaRPr lang="de-DE" sz="1600" b="0" i="0" u="none" strike="noStrike" dirty="0">
                        <a:solidFill>
                          <a:srgbClr val="000000"/>
                        </a:solidFill>
                        <a:effectLst/>
                        <a:latin typeface="Calibri"/>
                      </a:endParaRPr>
                    </a:p>
                  </a:txBody>
                  <a:tcPr marL="12431" marR="12431" marT="12431" marB="0" anchor="b">
                    <a:lnL w="635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a:noFill/>
                    </a:lnT>
                    <a:lnB>
                      <a:noFill/>
                    </a:lnB>
                    <a:lnTlToBr w="12700" cmpd="sng">
                      <a:noFill/>
                      <a:prstDash val="solid"/>
                    </a:lnTlToBr>
                    <a:lnBlToTr w="12700" cmpd="sng">
                      <a:noFill/>
                      <a:prstDash val="solid"/>
                    </a:lnBlToTr>
                  </a:tcPr>
                </a:tc>
              </a:tr>
              <a:tr h="226328">
                <a:tc>
                  <a:txBody>
                    <a:bodyPr/>
                    <a:lstStyle/>
                    <a:p>
                      <a:pPr algn="r" fontAlgn="b"/>
                      <a:r>
                        <a:rPr lang="de-DE" sz="1600" b="0" i="0" u="none" strike="noStrike" dirty="0" err="1" smtClean="0">
                          <a:solidFill>
                            <a:srgbClr val="000000"/>
                          </a:solidFill>
                          <a:effectLst/>
                          <a:latin typeface="Helvetica Neue Light"/>
                          <a:cs typeface="Helvetica Neue Light"/>
                        </a:rPr>
                        <a:t>Weltzien</a:t>
                      </a:r>
                      <a:r>
                        <a:rPr lang="de-DE" sz="1600" b="0" i="0" u="none" strike="noStrike" dirty="0" smtClean="0">
                          <a:solidFill>
                            <a:srgbClr val="000000"/>
                          </a:solidFill>
                          <a:effectLst/>
                          <a:latin typeface="Helvetica Neue Light"/>
                          <a:cs typeface="Helvetica Neue Light"/>
                        </a:rPr>
                        <a:t>                              </a:t>
                      </a:r>
                      <a:endParaRPr lang="de-DE" sz="1600" b="0" i="0" u="none" strike="noStrike" dirty="0">
                        <a:solidFill>
                          <a:srgbClr val="000000"/>
                        </a:solidFill>
                        <a:effectLst/>
                        <a:latin typeface="Helvetica Neue Light"/>
                        <a:cs typeface="Helvetica Neue Light"/>
                      </a:endParaRPr>
                    </a:p>
                  </a:txBody>
                  <a:tcPr marL="12431" marR="12431" marT="12431" marB="0" anchor="b">
                    <a:lnL w="12700" cap="flat" cmpd="sng" algn="ctr">
                      <a:solidFill>
                        <a:scrgbClr r="0" g="0" b="0"/>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r" fontAlgn="b"/>
                      <a:r>
                        <a:rPr lang="en-US" sz="1600" b="0" i="0" u="none" strike="noStrike" dirty="0" smtClean="0">
                          <a:solidFill>
                            <a:srgbClr val="000000"/>
                          </a:solidFill>
                          <a:effectLst/>
                          <a:latin typeface="Helvetica Neue Light"/>
                          <a:cs typeface="Helvetica Neue Light"/>
                        </a:rPr>
                        <a:t>Anton</a:t>
                      </a:r>
                      <a:endParaRPr lang="en-US" sz="1600" b="0" i="0" u="none" strike="noStrike" dirty="0">
                        <a:solidFill>
                          <a:srgbClr val="000000"/>
                        </a:solidFill>
                        <a:effectLst/>
                        <a:latin typeface="Helvetica Neue Light"/>
                        <a:cs typeface="Helvetica Neue Light"/>
                      </a:endParaRPr>
                    </a:p>
                  </a:txBody>
                  <a:tcPr marL="12431" marR="12431" marT="12431"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vMerge="1">
                  <a:txBody>
                    <a:bodyPr/>
                    <a:lstStyle/>
                    <a:p>
                      <a:pPr algn="ctr" fontAlgn="b"/>
                      <a:endParaRPr lang="de-DE" sz="1600" b="0" i="0" u="none" strike="noStrike" dirty="0">
                        <a:solidFill>
                          <a:srgbClr val="000000"/>
                        </a:solidFill>
                        <a:effectLst/>
                        <a:latin typeface="Calibri"/>
                      </a:endParaRPr>
                    </a:p>
                  </a:txBody>
                  <a:tcPr marL="12431" marR="12431" marT="12431" marB="0" anchor="b">
                    <a:lnL w="635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226328">
                <a:tc>
                  <a:txBody>
                    <a:bodyPr/>
                    <a:lstStyle/>
                    <a:p>
                      <a:pPr algn="r" fontAlgn="b"/>
                      <a:r>
                        <a:rPr lang="de-DE" sz="1600" b="0" i="0" u="none" strike="noStrike" dirty="0" err="1" smtClean="0">
                          <a:solidFill>
                            <a:srgbClr val="000000"/>
                          </a:solidFill>
                          <a:effectLst/>
                          <a:latin typeface="Helvetica Neue Light"/>
                          <a:cs typeface="Helvetica Neue Light"/>
                        </a:rPr>
                        <a:t>Edding</a:t>
                      </a:r>
                      <a:endParaRPr lang="de-DE" sz="1600" b="0" i="0" u="none" strike="noStrike" dirty="0">
                        <a:solidFill>
                          <a:srgbClr val="000000"/>
                        </a:solidFill>
                        <a:effectLst/>
                        <a:latin typeface="Helvetica Neue Light"/>
                        <a:cs typeface="Helvetica Neue Light"/>
                      </a:endParaRPr>
                    </a:p>
                  </a:txBody>
                  <a:tcPr marL="12431" marR="12431" marT="12431" marB="0" anchor="b">
                    <a:lnL w="12700" cap="flat" cmpd="sng" algn="ctr">
                      <a:solidFill>
                        <a:scrgbClr r="0" g="0" b="0"/>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r" fontAlgn="b"/>
                      <a:r>
                        <a:rPr lang="is-IS" sz="1600" b="0" i="0" u="none" strike="noStrike" dirty="0" smtClean="0">
                          <a:solidFill>
                            <a:srgbClr val="000000"/>
                          </a:solidFill>
                          <a:effectLst/>
                          <a:latin typeface="Helvetica Neue Light"/>
                          <a:cs typeface="Helvetica Neue Light"/>
                        </a:rPr>
                        <a:t>Jakob</a:t>
                      </a:r>
                      <a:endParaRPr lang="is-IS" sz="1600" b="0" i="0" u="none" strike="noStrike" dirty="0">
                        <a:solidFill>
                          <a:srgbClr val="000000"/>
                        </a:solidFill>
                        <a:effectLst/>
                        <a:latin typeface="Helvetica Neue Light"/>
                        <a:cs typeface="Helvetica Neue Light"/>
                      </a:endParaRPr>
                    </a:p>
                  </a:txBody>
                  <a:tcPr marL="12431" marR="12431" marT="12431"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rowSpan="4">
                  <a:txBody>
                    <a:bodyPr/>
                    <a:lstStyle/>
                    <a:p>
                      <a:pPr algn="ctr" fontAlgn="b"/>
                      <a:r>
                        <a:rPr lang="de-DE" sz="1600" b="0" i="0" u="none" strike="noStrike" dirty="0" smtClean="0">
                          <a:solidFill>
                            <a:srgbClr val="000000"/>
                          </a:solidFill>
                          <a:effectLst/>
                          <a:latin typeface="Helvetica Neue Light"/>
                          <a:cs typeface="Helvetica Neue Light"/>
                        </a:rPr>
                        <a:t>Team 2</a:t>
                      </a:r>
                      <a:endParaRPr lang="de-DE" sz="1600" b="0" i="0" u="none" strike="noStrike" dirty="0">
                        <a:solidFill>
                          <a:srgbClr val="000000"/>
                        </a:solidFill>
                        <a:effectLst/>
                        <a:latin typeface="Helvetica Neue Light"/>
                        <a:cs typeface="Helvetica Neue Light"/>
                      </a:endParaRPr>
                    </a:p>
                  </a:txBody>
                  <a:tcPr marL="12431" marR="12431" marT="12431" marB="0" anchor="ctr">
                    <a:lnL w="635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r>
              <a:tr h="226328">
                <a:tc>
                  <a:txBody>
                    <a:bodyPr/>
                    <a:lstStyle/>
                    <a:p>
                      <a:pPr algn="r" fontAlgn="b"/>
                      <a:r>
                        <a:rPr lang="da-DK" sz="1600" b="0" i="0" u="none" strike="noStrike" dirty="0" err="1" smtClean="0">
                          <a:solidFill>
                            <a:srgbClr val="000000"/>
                          </a:solidFill>
                          <a:effectLst/>
                          <a:latin typeface="Helvetica Neue Light"/>
                          <a:cs typeface="Helvetica Neue Light"/>
                        </a:rPr>
                        <a:t>Zenner</a:t>
                      </a:r>
                      <a:r>
                        <a:rPr lang="da-DK" sz="1600" b="0" i="0" u="none" strike="noStrike" dirty="0" smtClean="0">
                          <a:solidFill>
                            <a:srgbClr val="000000"/>
                          </a:solidFill>
                          <a:effectLst/>
                          <a:latin typeface="Helvetica Neue Light"/>
                          <a:cs typeface="Helvetica Neue Light"/>
                        </a:rPr>
                        <a:t>                           </a:t>
                      </a:r>
                      <a:endParaRPr lang="da-DK" sz="1600" b="0" i="0" u="none" strike="noStrike" dirty="0">
                        <a:solidFill>
                          <a:srgbClr val="000000"/>
                        </a:solidFill>
                        <a:effectLst/>
                        <a:latin typeface="Helvetica Neue Light"/>
                        <a:cs typeface="Helvetica Neue Light"/>
                      </a:endParaRPr>
                    </a:p>
                  </a:txBody>
                  <a:tcPr marL="12431" marR="12431" marT="12431" marB="0" anchor="b">
                    <a:lnL w="12700" cap="flat" cmpd="sng" algn="ctr">
                      <a:solidFill>
                        <a:scrgbClr r="0" g="0" b="0"/>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r" fontAlgn="b"/>
                      <a:r>
                        <a:rPr lang="nb-NO" sz="1600" b="0" i="0" u="none" strike="noStrike" dirty="0" smtClean="0">
                          <a:solidFill>
                            <a:srgbClr val="000000"/>
                          </a:solidFill>
                          <a:effectLst/>
                          <a:latin typeface="Helvetica Neue Light"/>
                          <a:cs typeface="Helvetica Neue Light"/>
                        </a:rPr>
                        <a:t>Alexander                                                </a:t>
                      </a:r>
                      <a:endParaRPr lang="nb-NO" sz="1600" b="0" i="0" u="none" strike="noStrike" dirty="0">
                        <a:solidFill>
                          <a:srgbClr val="000000"/>
                        </a:solidFill>
                        <a:effectLst/>
                        <a:latin typeface="Helvetica Neue Light"/>
                        <a:cs typeface="Helvetica Neue Light"/>
                      </a:endParaRPr>
                    </a:p>
                  </a:txBody>
                  <a:tcPr marL="12431" marR="12431" marT="12431"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vMerge="1">
                  <a:txBody>
                    <a:bodyPr/>
                    <a:lstStyle/>
                    <a:p>
                      <a:pPr algn="ctr" fontAlgn="b"/>
                      <a:endParaRPr lang="de-DE" sz="1600" b="0" i="0" u="none" strike="noStrike" dirty="0">
                        <a:solidFill>
                          <a:srgbClr val="000000"/>
                        </a:solidFill>
                        <a:effectLst/>
                        <a:latin typeface="Calibri"/>
                      </a:endParaRPr>
                    </a:p>
                  </a:txBody>
                  <a:tcPr marL="12431" marR="12431" marT="12431" marB="0" anchor="b">
                    <a:lnL w="635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a:noFill/>
                    </a:lnT>
                    <a:lnB>
                      <a:noFill/>
                    </a:lnB>
                    <a:lnTlToBr w="12700" cmpd="sng">
                      <a:noFill/>
                      <a:prstDash val="solid"/>
                    </a:lnTlToBr>
                    <a:lnBlToTr w="12700" cmpd="sng">
                      <a:noFill/>
                      <a:prstDash val="solid"/>
                    </a:lnBlToTr>
                  </a:tcPr>
                </a:tc>
              </a:tr>
              <a:tr h="226328">
                <a:tc>
                  <a:txBody>
                    <a:bodyPr/>
                    <a:lstStyle/>
                    <a:p>
                      <a:pPr algn="r" fontAlgn="b"/>
                      <a:r>
                        <a:rPr lang="de-DE" sz="1600" b="0" i="0" u="none" strike="noStrike" dirty="0" smtClean="0">
                          <a:solidFill>
                            <a:srgbClr val="000000"/>
                          </a:solidFill>
                          <a:effectLst/>
                          <a:latin typeface="Helvetica Neue Light"/>
                          <a:cs typeface="Helvetica Neue Light"/>
                        </a:rPr>
                        <a:t>Siegert</a:t>
                      </a:r>
                      <a:endParaRPr lang="de-DE" sz="1600" b="0" i="0" u="none" strike="noStrike" dirty="0">
                        <a:solidFill>
                          <a:srgbClr val="000000"/>
                        </a:solidFill>
                        <a:effectLst/>
                        <a:latin typeface="Helvetica Neue Light"/>
                        <a:cs typeface="Helvetica Neue Light"/>
                      </a:endParaRPr>
                    </a:p>
                  </a:txBody>
                  <a:tcPr marL="12431" marR="12431" marT="12431" marB="0" anchor="b">
                    <a:lnL w="12700" cap="flat" cmpd="sng" algn="ctr">
                      <a:solidFill>
                        <a:scrgbClr r="0" g="0" b="0"/>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r" fontAlgn="b"/>
                      <a:r>
                        <a:rPr lang="is-IS" sz="1600" b="0" i="0" u="none" strike="noStrike" dirty="0" smtClean="0">
                          <a:solidFill>
                            <a:srgbClr val="000000"/>
                          </a:solidFill>
                          <a:effectLst/>
                          <a:latin typeface="Helvetica Neue Light"/>
                          <a:cs typeface="Helvetica Neue Light"/>
                        </a:rPr>
                        <a:t>Simon</a:t>
                      </a:r>
                      <a:endParaRPr lang="is-IS" sz="1600" b="0" i="0" u="none" strike="noStrike" dirty="0">
                        <a:solidFill>
                          <a:srgbClr val="000000"/>
                        </a:solidFill>
                        <a:effectLst/>
                        <a:latin typeface="Helvetica Neue Light"/>
                        <a:cs typeface="Helvetica Neue Light"/>
                      </a:endParaRPr>
                    </a:p>
                  </a:txBody>
                  <a:tcPr marL="12431" marR="12431" marT="12431"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vMerge="1">
                  <a:txBody>
                    <a:bodyPr/>
                    <a:lstStyle/>
                    <a:p>
                      <a:pPr algn="ctr" fontAlgn="b"/>
                      <a:endParaRPr lang="de-DE" sz="1600" b="0" i="0" u="none" strike="noStrike" dirty="0">
                        <a:solidFill>
                          <a:srgbClr val="000000"/>
                        </a:solidFill>
                        <a:effectLst/>
                        <a:latin typeface="Calibri"/>
                      </a:endParaRPr>
                    </a:p>
                  </a:txBody>
                  <a:tcPr marL="12431" marR="12431" marT="12431" marB="0" anchor="b">
                    <a:lnL w="635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a:noFill/>
                    </a:lnT>
                    <a:lnB>
                      <a:noFill/>
                    </a:lnB>
                    <a:lnTlToBr w="12700" cmpd="sng">
                      <a:noFill/>
                      <a:prstDash val="solid"/>
                    </a:lnTlToBr>
                    <a:lnBlToTr w="12700" cmpd="sng">
                      <a:noFill/>
                      <a:prstDash val="solid"/>
                    </a:lnBlToTr>
                  </a:tcPr>
                </a:tc>
              </a:tr>
              <a:tr h="226328">
                <a:tc>
                  <a:txBody>
                    <a:bodyPr/>
                    <a:lstStyle/>
                    <a:p>
                      <a:pPr algn="r" fontAlgn="b"/>
                      <a:r>
                        <a:rPr lang="de-DE" sz="1600" b="0" i="0" u="none" strike="noStrike" dirty="0" smtClean="0">
                          <a:solidFill>
                            <a:srgbClr val="000000"/>
                          </a:solidFill>
                          <a:effectLst/>
                          <a:latin typeface="Helvetica Neue Light"/>
                          <a:cs typeface="Helvetica Neue Light"/>
                        </a:rPr>
                        <a:t>Lutz                          </a:t>
                      </a:r>
                      <a:endParaRPr lang="de-DE" sz="1600" b="0" i="0" u="none" strike="noStrike" dirty="0">
                        <a:solidFill>
                          <a:srgbClr val="000000"/>
                        </a:solidFill>
                        <a:effectLst/>
                        <a:latin typeface="Helvetica Neue Light"/>
                        <a:cs typeface="Helvetica Neue Light"/>
                      </a:endParaRPr>
                    </a:p>
                  </a:txBody>
                  <a:tcPr marL="12431" marR="12431" marT="12431" marB="0" anchor="b">
                    <a:lnL w="12700" cap="flat" cmpd="sng" algn="ctr">
                      <a:solidFill>
                        <a:scrgbClr r="0" g="0" b="0"/>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r" fontAlgn="b"/>
                      <a:r>
                        <a:rPr lang="en-US" sz="1600" b="0" i="0" u="none" strike="noStrike" dirty="0" smtClean="0">
                          <a:solidFill>
                            <a:srgbClr val="000000"/>
                          </a:solidFill>
                          <a:effectLst/>
                          <a:latin typeface="Helvetica Neue Light"/>
                          <a:cs typeface="Helvetica Neue Light"/>
                        </a:rPr>
                        <a:t>Stephan                                                 </a:t>
                      </a:r>
                      <a:endParaRPr lang="en-US" sz="1600" b="0" i="0" u="none" strike="noStrike" dirty="0">
                        <a:solidFill>
                          <a:srgbClr val="000000"/>
                        </a:solidFill>
                        <a:effectLst/>
                        <a:latin typeface="Helvetica Neue Light"/>
                        <a:cs typeface="Helvetica Neue Light"/>
                      </a:endParaRPr>
                    </a:p>
                  </a:txBody>
                  <a:tcPr marL="12431" marR="12431" marT="12431"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vMerge="1">
                  <a:txBody>
                    <a:bodyPr/>
                    <a:lstStyle/>
                    <a:p>
                      <a:pPr algn="ctr" fontAlgn="b"/>
                      <a:endParaRPr lang="de-DE" sz="1600" b="0" i="0" u="none" strike="noStrike" dirty="0">
                        <a:solidFill>
                          <a:srgbClr val="000000"/>
                        </a:solidFill>
                        <a:effectLst/>
                        <a:latin typeface="Calibri"/>
                      </a:endParaRPr>
                    </a:p>
                  </a:txBody>
                  <a:tcPr marL="12431" marR="12431" marT="12431" marB="0" anchor="b">
                    <a:lnL w="635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226328">
                <a:tc>
                  <a:txBody>
                    <a:bodyPr/>
                    <a:lstStyle/>
                    <a:p>
                      <a:pPr algn="r" fontAlgn="b"/>
                      <a:r>
                        <a:rPr lang="de-DE" sz="1600" b="0" i="0" u="none" strike="noStrike" dirty="0" smtClean="0">
                          <a:solidFill>
                            <a:srgbClr val="000000"/>
                          </a:solidFill>
                          <a:effectLst/>
                          <a:latin typeface="Helvetica Neue Light"/>
                          <a:cs typeface="Helvetica Neue Light"/>
                        </a:rPr>
                        <a:t>Hering</a:t>
                      </a:r>
                      <a:endParaRPr lang="de-DE" sz="1600" b="0" i="0" u="none" strike="noStrike" dirty="0">
                        <a:solidFill>
                          <a:srgbClr val="000000"/>
                        </a:solidFill>
                        <a:effectLst/>
                        <a:latin typeface="Helvetica Neue Light"/>
                        <a:cs typeface="Helvetica Neue Light"/>
                      </a:endParaRPr>
                    </a:p>
                  </a:txBody>
                  <a:tcPr marL="12431" marR="12431" marT="12431" marB="0" anchor="b">
                    <a:lnL w="12700" cap="flat" cmpd="sng" algn="ctr">
                      <a:solidFill>
                        <a:scrgbClr r="0" g="0" b="0"/>
                      </a:solid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r" fontAlgn="b"/>
                      <a:r>
                        <a:rPr lang="en-US" sz="1600" b="0" i="0" u="none" strike="noStrike" dirty="0" smtClean="0">
                          <a:solidFill>
                            <a:srgbClr val="000000"/>
                          </a:solidFill>
                          <a:effectLst/>
                          <a:latin typeface="Helvetica Neue Light"/>
                          <a:cs typeface="Helvetica Neue Light"/>
                        </a:rPr>
                        <a:t>Jonas</a:t>
                      </a:r>
                      <a:endParaRPr lang="en-US" sz="1600" b="0" i="0" u="none" strike="noStrike" dirty="0">
                        <a:solidFill>
                          <a:srgbClr val="000000"/>
                        </a:solidFill>
                        <a:effectLst/>
                        <a:latin typeface="Helvetica Neue Light"/>
                        <a:cs typeface="Helvetica Neue Light"/>
                      </a:endParaRPr>
                    </a:p>
                  </a:txBody>
                  <a:tcPr marL="12431" marR="12431" marT="12431"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fontAlgn="b"/>
                      <a:endParaRPr lang="de-DE" sz="1600" b="0" i="0" u="none" strike="noStrike" dirty="0">
                        <a:solidFill>
                          <a:srgbClr val="000000"/>
                        </a:solidFill>
                        <a:effectLst/>
                        <a:latin typeface="Helvetica Neue Light"/>
                        <a:cs typeface="Helvetica Neue Light"/>
                      </a:endParaRPr>
                    </a:p>
                  </a:txBody>
                  <a:tcPr marL="12431" marR="12431" marT="12431" marB="0" anchor="ctr">
                    <a:lnL w="635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r>
              <a:tr h="226328">
                <a:tc>
                  <a:txBody>
                    <a:bodyPr/>
                    <a:lstStyle/>
                    <a:p>
                      <a:pPr algn="r" fontAlgn="b"/>
                      <a:r>
                        <a:rPr lang="es-ES_tradnl" sz="1600" b="0" i="0" u="none" strike="noStrike" dirty="0" err="1" smtClean="0">
                          <a:solidFill>
                            <a:srgbClr val="000000"/>
                          </a:solidFill>
                          <a:effectLst/>
                          <a:latin typeface="Helvetica Neue Light"/>
                          <a:cs typeface="Helvetica Neue Light"/>
                        </a:rPr>
                        <a:t>Lichtenstein</a:t>
                      </a:r>
                      <a:endParaRPr lang="es-ES_tradnl" sz="1600" b="0" i="0" u="none" strike="noStrike" dirty="0">
                        <a:solidFill>
                          <a:srgbClr val="000000"/>
                        </a:solidFill>
                        <a:effectLst/>
                        <a:latin typeface="Helvetica Neue Light"/>
                        <a:cs typeface="Helvetica Neue Light"/>
                      </a:endParaRPr>
                    </a:p>
                  </a:txBody>
                  <a:tcPr marL="12431" marR="12431" marT="12431" marB="0" anchor="b">
                    <a:lnL w="12700" cap="flat" cmpd="sng" algn="ctr">
                      <a:solidFill>
                        <a:scrgbClr r="0" g="0" b="0"/>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r" fontAlgn="b"/>
                      <a:r>
                        <a:rPr lang="ro-RO" sz="1600" b="0" i="0" u="none" strike="noStrike" dirty="0" smtClean="0">
                          <a:solidFill>
                            <a:srgbClr val="000000"/>
                          </a:solidFill>
                          <a:effectLst/>
                          <a:latin typeface="Helvetica Neue Light"/>
                          <a:cs typeface="Helvetica Neue Light"/>
                        </a:rPr>
                        <a:t>Tom</a:t>
                      </a:r>
                      <a:endParaRPr lang="ro-RO" sz="1600" b="0" i="0" u="none" strike="noStrike" dirty="0">
                        <a:solidFill>
                          <a:srgbClr val="000000"/>
                        </a:solidFill>
                        <a:effectLst/>
                        <a:latin typeface="Helvetica Neue Light"/>
                        <a:cs typeface="Helvetica Neue Light"/>
                      </a:endParaRPr>
                    </a:p>
                  </a:txBody>
                  <a:tcPr marL="12431" marR="12431" marT="12431"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rowSpan="4">
                  <a:txBody>
                    <a:bodyPr/>
                    <a:lstStyle/>
                    <a:p>
                      <a:pPr algn="ctr" fontAlgn="b"/>
                      <a:r>
                        <a:rPr lang="de-DE" sz="1600" b="0" i="0" u="none" strike="noStrike" dirty="0" smtClean="0">
                          <a:solidFill>
                            <a:srgbClr val="000000"/>
                          </a:solidFill>
                          <a:effectLst/>
                          <a:latin typeface="Helvetica Neue Light"/>
                          <a:cs typeface="Helvetica Neue Light"/>
                        </a:rPr>
                        <a:t>Team 3</a:t>
                      </a:r>
                      <a:endParaRPr lang="de-DE" sz="1600" b="0" i="0" u="none" strike="noStrike" dirty="0">
                        <a:solidFill>
                          <a:srgbClr val="000000"/>
                        </a:solidFill>
                        <a:effectLst/>
                        <a:latin typeface="Helvetica Neue Light"/>
                        <a:cs typeface="Helvetica Neue Light"/>
                      </a:endParaRPr>
                    </a:p>
                  </a:txBody>
                  <a:tcPr marL="12431" marR="12431" marT="12431" marB="0" anchor="ctr">
                    <a:lnL w="635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r h="226328">
                <a:tc>
                  <a:txBody>
                    <a:bodyPr/>
                    <a:lstStyle/>
                    <a:p>
                      <a:pPr algn="r" fontAlgn="b"/>
                      <a:r>
                        <a:rPr lang="de-DE" sz="1600" b="0" i="0" u="none" strike="noStrike" dirty="0" err="1" smtClean="0">
                          <a:solidFill>
                            <a:srgbClr val="000000"/>
                          </a:solidFill>
                          <a:effectLst/>
                          <a:latin typeface="Helvetica Neue Light"/>
                          <a:cs typeface="Helvetica Neue Light"/>
                        </a:rPr>
                        <a:t>Kalancha</a:t>
                      </a:r>
                      <a:endParaRPr lang="de-DE" sz="1600" b="0" i="0" u="none" strike="noStrike" dirty="0">
                        <a:solidFill>
                          <a:srgbClr val="000000"/>
                        </a:solidFill>
                        <a:effectLst/>
                        <a:latin typeface="Helvetica Neue Light"/>
                        <a:cs typeface="Helvetica Neue Light"/>
                      </a:endParaRPr>
                    </a:p>
                  </a:txBody>
                  <a:tcPr marL="12431" marR="12431" marT="12431" marB="0" anchor="b">
                    <a:lnL w="12700" cap="flat" cmpd="sng" algn="ctr">
                      <a:solidFill>
                        <a:scrgbClr r="0" g="0" b="0"/>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r" fontAlgn="b"/>
                      <a:r>
                        <a:rPr lang="de-DE" sz="1600" b="0" i="0" u="none" strike="noStrike" dirty="0" smtClean="0">
                          <a:solidFill>
                            <a:srgbClr val="000000"/>
                          </a:solidFill>
                          <a:effectLst/>
                          <a:latin typeface="Helvetica Neue Light"/>
                          <a:cs typeface="Helvetica Neue Light"/>
                        </a:rPr>
                        <a:t>Svitlana                                          </a:t>
                      </a:r>
                      <a:endParaRPr lang="de-DE" sz="1600" b="0" i="0" u="none" strike="noStrike" dirty="0">
                        <a:solidFill>
                          <a:srgbClr val="000000"/>
                        </a:solidFill>
                        <a:effectLst/>
                        <a:latin typeface="Helvetica Neue Light"/>
                        <a:cs typeface="Helvetica Neue Light"/>
                      </a:endParaRPr>
                    </a:p>
                  </a:txBody>
                  <a:tcPr marL="12431" marR="12431" marT="12431"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vMerge="1">
                  <a:txBody>
                    <a:bodyPr/>
                    <a:lstStyle/>
                    <a:p>
                      <a:pPr algn="ctr" fontAlgn="b"/>
                      <a:endParaRPr lang="de-DE" sz="1600" b="0" i="0" u="none" strike="noStrike" dirty="0">
                        <a:solidFill>
                          <a:srgbClr val="000000"/>
                        </a:solidFill>
                        <a:effectLst/>
                        <a:latin typeface="Calibri"/>
                      </a:endParaRPr>
                    </a:p>
                  </a:txBody>
                  <a:tcPr marL="12431" marR="12431" marT="12431" marB="0" anchor="b">
                    <a:lnL w="635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a:noFill/>
                    </a:lnT>
                    <a:lnB>
                      <a:noFill/>
                    </a:lnB>
                    <a:lnTlToBr w="12700" cmpd="sng">
                      <a:noFill/>
                      <a:prstDash val="solid"/>
                    </a:lnTlToBr>
                    <a:lnBlToTr w="12700" cmpd="sng">
                      <a:noFill/>
                      <a:prstDash val="solid"/>
                    </a:lnBlToTr>
                  </a:tcPr>
                </a:tc>
              </a:tr>
              <a:tr h="226328">
                <a:tc>
                  <a:txBody>
                    <a:bodyPr/>
                    <a:lstStyle/>
                    <a:p>
                      <a:pPr algn="r" fontAlgn="b"/>
                      <a:r>
                        <a:rPr lang="de-DE" sz="1600" b="0" i="0" u="none" strike="noStrike" dirty="0" err="1" smtClean="0">
                          <a:solidFill>
                            <a:srgbClr val="000000"/>
                          </a:solidFill>
                          <a:effectLst/>
                          <a:latin typeface="Helvetica Neue Light"/>
                          <a:cs typeface="Helvetica Neue Light"/>
                        </a:rPr>
                        <a:t>Zhamanakov</a:t>
                      </a:r>
                      <a:r>
                        <a:rPr lang="de-DE" sz="1600" b="0" i="0" u="none" strike="noStrike" dirty="0" smtClean="0">
                          <a:solidFill>
                            <a:srgbClr val="000000"/>
                          </a:solidFill>
                          <a:effectLst/>
                          <a:latin typeface="Helvetica Neue Light"/>
                          <a:cs typeface="Helvetica Neue Light"/>
                        </a:rPr>
                        <a:t>                             </a:t>
                      </a:r>
                      <a:endParaRPr lang="de-DE" sz="1600" b="0" i="0" u="none" strike="noStrike" dirty="0">
                        <a:solidFill>
                          <a:srgbClr val="000000"/>
                        </a:solidFill>
                        <a:effectLst/>
                        <a:latin typeface="Helvetica Neue Light"/>
                        <a:cs typeface="Helvetica Neue Light"/>
                      </a:endParaRPr>
                    </a:p>
                  </a:txBody>
                  <a:tcPr marL="12431" marR="12431" marT="12431" marB="0" anchor="b">
                    <a:lnL w="12700" cap="flat" cmpd="sng" algn="ctr">
                      <a:solidFill>
                        <a:scrgbClr r="0" g="0" b="0"/>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r" fontAlgn="b"/>
                      <a:r>
                        <a:rPr lang="es-ES_tradnl" sz="1600" b="0" i="0" u="none" strike="noStrike" dirty="0" err="1" smtClean="0">
                          <a:solidFill>
                            <a:srgbClr val="000000"/>
                          </a:solidFill>
                          <a:effectLst/>
                          <a:latin typeface="Helvetica Neue Light"/>
                          <a:cs typeface="Helvetica Neue Light"/>
                        </a:rPr>
                        <a:t>Dimtrii</a:t>
                      </a:r>
                      <a:endParaRPr lang="es-ES_tradnl" sz="1600" b="0" i="0" u="none" strike="noStrike" dirty="0">
                        <a:solidFill>
                          <a:srgbClr val="000000"/>
                        </a:solidFill>
                        <a:effectLst/>
                        <a:latin typeface="Helvetica Neue Light"/>
                        <a:cs typeface="Helvetica Neue Light"/>
                      </a:endParaRPr>
                    </a:p>
                  </a:txBody>
                  <a:tcPr marL="12431" marR="12431" marT="12431"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vMerge="1">
                  <a:txBody>
                    <a:bodyPr/>
                    <a:lstStyle/>
                    <a:p>
                      <a:pPr algn="ctr" fontAlgn="b"/>
                      <a:endParaRPr lang="de-DE" sz="1600" b="0" i="0" u="none" strike="noStrike" dirty="0">
                        <a:solidFill>
                          <a:srgbClr val="000000"/>
                        </a:solidFill>
                        <a:effectLst/>
                        <a:latin typeface="Calibri"/>
                      </a:endParaRPr>
                    </a:p>
                  </a:txBody>
                  <a:tcPr marL="12431" marR="12431" marT="12431" marB="0" anchor="b">
                    <a:lnL w="635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a:noFill/>
                    </a:lnT>
                    <a:lnB>
                      <a:noFill/>
                    </a:lnB>
                    <a:lnTlToBr w="12700" cmpd="sng">
                      <a:noFill/>
                      <a:prstDash val="solid"/>
                    </a:lnTlToBr>
                    <a:lnBlToTr w="12700" cmpd="sng">
                      <a:noFill/>
                      <a:prstDash val="solid"/>
                    </a:lnBlToTr>
                  </a:tcPr>
                </a:tc>
              </a:tr>
              <a:tr h="226328">
                <a:tc>
                  <a:txBody>
                    <a:bodyPr/>
                    <a:lstStyle/>
                    <a:p>
                      <a:pPr algn="r" fontAlgn="b"/>
                      <a:r>
                        <a:rPr lang="tr-TR" sz="1600" b="0" i="0" u="none" strike="noStrike" dirty="0" err="1" smtClean="0">
                          <a:solidFill>
                            <a:srgbClr val="000000"/>
                          </a:solidFill>
                          <a:effectLst/>
                          <a:latin typeface="Helvetica Neue Light"/>
                          <a:cs typeface="Helvetica Neue Light"/>
                        </a:rPr>
                        <a:t>Lange</a:t>
                      </a:r>
                      <a:endParaRPr lang="tr-TR" sz="1600" b="0" i="0" u="none" strike="noStrike" dirty="0">
                        <a:solidFill>
                          <a:srgbClr val="000000"/>
                        </a:solidFill>
                        <a:effectLst/>
                        <a:latin typeface="Helvetica Neue Light"/>
                        <a:cs typeface="Helvetica Neue Light"/>
                      </a:endParaRPr>
                    </a:p>
                  </a:txBody>
                  <a:tcPr marL="12431" marR="12431" marT="12431" marB="0" anchor="b">
                    <a:lnL w="12700" cap="flat" cmpd="sng" algn="ctr">
                      <a:solidFill>
                        <a:scrgbClr r="0" g="0" b="0"/>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r" fontAlgn="b"/>
                      <a:r>
                        <a:rPr lang="en-US" sz="1600" b="0" i="0" u="none" strike="noStrike" dirty="0" err="1" smtClean="0">
                          <a:solidFill>
                            <a:srgbClr val="000000"/>
                          </a:solidFill>
                          <a:effectLst/>
                          <a:latin typeface="Helvetica Neue Light"/>
                          <a:cs typeface="Helvetica Neue Light"/>
                        </a:rPr>
                        <a:t>Constantin</a:t>
                      </a:r>
                      <a:r>
                        <a:rPr lang="en-US" sz="1600" b="0" i="0" u="none" strike="noStrike" dirty="0" smtClean="0">
                          <a:solidFill>
                            <a:srgbClr val="000000"/>
                          </a:solidFill>
                          <a:effectLst/>
                          <a:latin typeface="Helvetica Neue Light"/>
                          <a:cs typeface="Helvetica Neue Light"/>
                        </a:rPr>
                        <a:t>                                                  </a:t>
                      </a:r>
                      <a:endParaRPr lang="en-US" sz="1600" b="0" i="0" u="none" strike="noStrike" dirty="0">
                        <a:solidFill>
                          <a:srgbClr val="000000"/>
                        </a:solidFill>
                        <a:effectLst/>
                        <a:latin typeface="Helvetica Neue Light"/>
                        <a:cs typeface="Helvetica Neue Light"/>
                      </a:endParaRPr>
                    </a:p>
                  </a:txBody>
                  <a:tcPr marL="12431" marR="12431" marT="12431"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vMerge="1">
                  <a:txBody>
                    <a:bodyPr/>
                    <a:lstStyle/>
                    <a:p>
                      <a:pPr algn="ctr" fontAlgn="b"/>
                      <a:endParaRPr lang="de-DE" sz="1600" b="0" i="0" u="none" strike="noStrike" dirty="0">
                        <a:solidFill>
                          <a:srgbClr val="000000"/>
                        </a:solidFill>
                        <a:effectLst/>
                        <a:latin typeface="Calibri"/>
                      </a:endParaRPr>
                    </a:p>
                  </a:txBody>
                  <a:tcPr marL="12431" marR="12431" marT="12431" marB="0" anchor="b">
                    <a:lnL w="635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226328">
                <a:tc>
                  <a:txBody>
                    <a:bodyPr/>
                    <a:lstStyle/>
                    <a:p>
                      <a:pPr algn="r" fontAlgn="b"/>
                      <a:r>
                        <a:rPr lang="tr-TR" sz="1600" b="0" i="0" u="none" strike="noStrike" dirty="0" err="1" smtClean="0">
                          <a:solidFill>
                            <a:srgbClr val="000000"/>
                          </a:solidFill>
                          <a:effectLst/>
                          <a:latin typeface="Helvetica Neue Light"/>
                          <a:cs typeface="Helvetica Neue Light"/>
                        </a:rPr>
                        <a:t>Amon</a:t>
                      </a:r>
                      <a:endParaRPr lang="tr-TR" sz="1600" b="0" i="0" u="none" strike="noStrike" dirty="0">
                        <a:solidFill>
                          <a:srgbClr val="000000"/>
                        </a:solidFill>
                        <a:effectLst/>
                        <a:latin typeface="Helvetica Neue Light"/>
                        <a:cs typeface="Helvetica Neue Light"/>
                      </a:endParaRPr>
                    </a:p>
                  </a:txBody>
                  <a:tcPr marL="12431" marR="12431" marT="12431" marB="0" anchor="b">
                    <a:lnL w="12700" cap="flat" cmpd="sng" algn="ctr">
                      <a:solidFill>
                        <a:scrgbClr r="0" g="0" b="0"/>
                      </a:solid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r" fontAlgn="b"/>
                      <a:r>
                        <a:rPr lang="en-US" sz="1600" b="0" i="0" u="none" strike="noStrike" dirty="0" smtClean="0">
                          <a:solidFill>
                            <a:srgbClr val="000000"/>
                          </a:solidFill>
                          <a:effectLst/>
                          <a:latin typeface="Helvetica Neue Light"/>
                          <a:cs typeface="Helvetica Neue Light"/>
                        </a:rPr>
                        <a:t>Sarah-Isabel</a:t>
                      </a:r>
                      <a:endParaRPr lang="en-US" sz="1600" b="0" i="0" u="none" strike="noStrike" dirty="0">
                        <a:solidFill>
                          <a:srgbClr val="000000"/>
                        </a:solidFill>
                        <a:effectLst/>
                        <a:latin typeface="Helvetica Neue Light"/>
                        <a:cs typeface="Helvetica Neue Light"/>
                      </a:endParaRPr>
                    </a:p>
                  </a:txBody>
                  <a:tcPr marL="12431" marR="12431" marT="12431"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ctr" fontAlgn="b"/>
                      <a:endParaRPr lang="de-DE" sz="1600" b="0" i="0" u="none" strike="noStrike" dirty="0">
                        <a:solidFill>
                          <a:srgbClr val="000000"/>
                        </a:solidFill>
                        <a:effectLst/>
                        <a:latin typeface="Helvetica Neue Light"/>
                        <a:cs typeface="Helvetica Neue Light"/>
                      </a:endParaRPr>
                    </a:p>
                  </a:txBody>
                  <a:tcPr marL="12431" marR="12431" marT="12431" marB="0" anchor="ctr">
                    <a:lnL w="635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r h="226328">
                <a:tc>
                  <a:txBody>
                    <a:bodyPr/>
                    <a:lstStyle/>
                    <a:p>
                      <a:pPr algn="r" fontAlgn="b"/>
                      <a:r>
                        <a:rPr lang="de-DE" sz="1600" b="0" i="0" u="none" strike="noStrike" dirty="0" err="1" smtClean="0">
                          <a:solidFill>
                            <a:srgbClr val="000000"/>
                          </a:solidFill>
                          <a:effectLst/>
                          <a:latin typeface="Helvetica Neue Light"/>
                          <a:cs typeface="Helvetica Neue Light"/>
                        </a:rPr>
                        <a:t>Yrjänä</a:t>
                      </a:r>
                      <a:endParaRPr lang="de-DE" sz="1600" b="0" i="0" u="none" strike="noStrike" dirty="0">
                        <a:solidFill>
                          <a:srgbClr val="000000"/>
                        </a:solidFill>
                        <a:effectLst/>
                        <a:latin typeface="Helvetica Neue Light"/>
                        <a:cs typeface="Helvetica Neue Light"/>
                      </a:endParaRPr>
                    </a:p>
                  </a:txBody>
                  <a:tcPr marL="12431" marR="12431" marT="12431" marB="0" anchor="b">
                    <a:lnL w="12700" cap="flat" cmpd="sng" algn="ctr">
                      <a:solidFill>
                        <a:scrgbClr r="0" g="0" b="0"/>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fontAlgn="b"/>
                      <a:r>
                        <a:rPr lang="is-IS" sz="1600" b="0" i="0" u="none" strike="noStrike" dirty="0" smtClean="0">
                          <a:solidFill>
                            <a:srgbClr val="000000"/>
                          </a:solidFill>
                          <a:effectLst/>
                          <a:latin typeface="Helvetica Neue Light"/>
                          <a:cs typeface="Helvetica Neue Light"/>
                        </a:rPr>
                        <a:t>Laura</a:t>
                      </a:r>
                      <a:endParaRPr lang="is-IS" sz="1600" b="0" i="0" u="none" strike="noStrike" dirty="0">
                        <a:solidFill>
                          <a:srgbClr val="000000"/>
                        </a:solidFill>
                        <a:effectLst/>
                        <a:latin typeface="Helvetica Neue Light"/>
                        <a:cs typeface="Helvetica Neue Light"/>
                      </a:endParaRPr>
                    </a:p>
                  </a:txBody>
                  <a:tcPr marL="12431" marR="12431" marT="12431"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rowSpan="4">
                  <a:txBody>
                    <a:bodyPr/>
                    <a:lstStyle/>
                    <a:p>
                      <a:pPr algn="ctr" fontAlgn="b"/>
                      <a:r>
                        <a:rPr lang="de-DE" sz="1600" b="0" i="0" u="none" strike="noStrike" dirty="0" smtClean="0">
                          <a:solidFill>
                            <a:srgbClr val="000000"/>
                          </a:solidFill>
                          <a:effectLst/>
                          <a:latin typeface="Helvetica Neue Light"/>
                          <a:cs typeface="Helvetica Neue Light"/>
                        </a:rPr>
                        <a:t>Team 4</a:t>
                      </a:r>
                      <a:endParaRPr lang="de-DE" sz="1600" b="0" i="0" u="none" strike="noStrike" dirty="0">
                        <a:solidFill>
                          <a:srgbClr val="000000"/>
                        </a:solidFill>
                        <a:effectLst/>
                        <a:latin typeface="Helvetica Neue Light"/>
                        <a:cs typeface="Helvetica Neue Light"/>
                      </a:endParaRPr>
                    </a:p>
                  </a:txBody>
                  <a:tcPr marL="12431" marR="12431" marT="12431" marB="0" anchor="ctr">
                    <a:lnL w="635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r>
              <a:tr h="226328">
                <a:tc>
                  <a:txBody>
                    <a:bodyPr/>
                    <a:lstStyle/>
                    <a:p>
                      <a:pPr algn="r" fontAlgn="b"/>
                      <a:r>
                        <a:rPr lang="de-DE" sz="1600" b="0" i="0" u="none" strike="noStrike" dirty="0" err="1" smtClean="0">
                          <a:solidFill>
                            <a:srgbClr val="000000"/>
                          </a:solidFill>
                          <a:effectLst/>
                          <a:latin typeface="Helvetica Neue Light"/>
                          <a:cs typeface="Helvetica Neue Light"/>
                        </a:rPr>
                        <a:t>Schwarzenburger</a:t>
                      </a:r>
                      <a:endParaRPr lang="de-DE" sz="1600" b="0" i="0" u="none" strike="noStrike" dirty="0">
                        <a:solidFill>
                          <a:srgbClr val="000000"/>
                        </a:solidFill>
                        <a:effectLst/>
                        <a:latin typeface="Helvetica Neue Light"/>
                        <a:cs typeface="Helvetica Neue Light"/>
                      </a:endParaRPr>
                    </a:p>
                  </a:txBody>
                  <a:tcPr marL="12431" marR="12431" marT="12431" marB="0" anchor="b">
                    <a:lnL w="12700" cap="flat" cmpd="sng" algn="ctr">
                      <a:solidFill>
                        <a:scrgbClr r="0" g="0" b="0"/>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fontAlgn="b"/>
                      <a:r>
                        <a:rPr lang="pt-BR" sz="1600" b="0" i="0" u="none" strike="noStrike" dirty="0" smtClean="0">
                          <a:solidFill>
                            <a:srgbClr val="000000"/>
                          </a:solidFill>
                          <a:effectLst/>
                          <a:latin typeface="Helvetica Neue Light"/>
                          <a:cs typeface="Helvetica Neue Light"/>
                        </a:rPr>
                        <a:t>Tom                                             </a:t>
                      </a:r>
                      <a:endParaRPr lang="pt-BR" sz="1600" b="0" i="0" u="none" strike="noStrike" dirty="0">
                        <a:solidFill>
                          <a:srgbClr val="000000"/>
                        </a:solidFill>
                        <a:effectLst/>
                        <a:latin typeface="Helvetica Neue Light"/>
                        <a:cs typeface="Helvetica Neue Light"/>
                      </a:endParaRPr>
                    </a:p>
                  </a:txBody>
                  <a:tcPr marL="12431" marR="12431" marT="12431"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vMerge="1">
                  <a:txBody>
                    <a:bodyPr/>
                    <a:lstStyle/>
                    <a:p>
                      <a:pPr algn="ctr" fontAlgn="b"/>
                      <a:endParaRPr lang="de-DE" sz="1600" b="0" i="0" u="none" strike="noStrike" dirty="0">
                        <a:solidFill>
                          <a:srgbClr val="000000"/>
                        </a:solidFill>
                        <a:effectLst/>
                        <a:latin typeface="Calibri"/>
                      </a:endParaRPr>
                    </a:p>
                  </a:txBody>
                  <a:tcPr marL="12431" marR="12431" marT="12431" marB="0" anchor="b">
                    <a:lnL w="635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a:noFill/>
                    </a:lnT>
                    <a:lnB>
                      <a:noFill/>
                    </a:lnB>
                    <a:lnTlToBr w="12700" cmpd="sng">
                      <a:noFill/>
                      <a:prstDash val="solid"/>
                    </a:lnTlToBr>
                    <a:lnBlToTr w="12700" cmpd="sng">
                      <a:noFill/>
                      <a:prstDash val="solid"/>
                    </a:lnBlToTr>
                  </a:tcPr>
                </a:tc>
              </a:tr>
              <a:tr h="226328">
                <a:tc>
                  <a:txBody>
                    <a:bodyPr/>
                    <a:lstStyle/>
                    <a:p>
                      <a:pPr algn="r" fontAlgn="b"/>
                      <a:r>
                        <a:rPr lang="en-US" sz="1600" b="0" i="0" u="none" strike="noStrike" dirty="0" err="1" smtClean="0">
                          <a:solidFill>
                            <a:srgbClr val="000000"/>
                          </a:solidFill>
                          <a:effectLst/>
                          <a:latin typeface="Helvetica Neue Light"/>
                          <a:cs typeface="Helvetica Neue Light"/>
                        </a:rPr>
                        <a:t>Eilers</a:t>
                      </a:r>
                      <a:endParaRPr lang="en-US" sz="1600" b="0" i="0" u="none" strike="noStrike" dirty="0">
                        <a:solidFill>
                          <a:srgbClr val="000000"/>
                        </a:solidFill>
                        <a:effectLst/>
                        <a:latin typeface="Helvetica Neue Light"/>
                        <a:cs typeface="Helvetica Neue Light"/>
                      </a:endParaRPr>
                    </a:p>
                  </a:txBody>
                  <a:tcPr marL="12431" marR="12431" marT="12431" marB="0" anchor="b">
                    <a:lnL w="12700" cap="flat" cmpd="sng" algn="ctr">
                      <a:solidFill>
                        <a:scrgbClr r="0" g="0" b="0"/>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fontAlgn="b"/>
                      <a:r>
                        <a:rPr lang="fr-FR" sz="1600" b="0" i="0" u="none" strike="noStrike" dirty="0" smtClean="0">
                          <a:solidFill>
                            <a:srgbClr val="000000"/>
                          </a:solidFill>
                          <a:effectLst/>
                          <a:latin typeface="Helvetica Neue Light"/>
                          <a:cs typeface="Helvetica Neue Light"/>
                        </a:rPr>
                        <a:t>Justus Frédéric                                                   </a:t>
                      </a:r>
                      <a:endParaRPr lang="fr-FR" sz="1600" b="0" i="0" u="none" strike="noStrike" dirty="0">
                        <a:solidFill>
                          <a:srgbClr val="000000"/>
                        </a:solidFill>
                        <a:effectLst/>
                        <a:latin typeface="Helvetica Neue Light"/>
                        <a:cs typeface="Helvetica Neue Light"/>
                      </a:endParaRPr>
                    </a:p>
                  </a:txBody>
                  <a:tcPr marL="12431" marR="12431" marT="12431"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vMerge="1">
                  <a:txBody>
                    <a:bodyPr/>
                    <a:lstStyle/>
                    <a:p>
                      <a:pPr algn="ctr" fontAlgn="b"/>
                      <a:endParaRPr lang="de-DE" sz="1600" b="0" i="0" u="none" strike="noStrike" dirty="0">
                        <a:solidFill>
                          <a:srgbClr val="000000"/>
                        </a:solidFill>
                        <a:effectLst/>
                        <a:latin typeface="Calibri"/>
                      </a:endParaRPr>
                    </a:p>
                  </a:txBody>
                  <a:tcPr marL="12431" marR="12431" marT="12431" marB="0" anchor="b">
                    <a:lnL w="635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a:noFill/>
                    </a:lnT>
                    <a:lnB>
                      <a:noFill/>
                    </a:lnB>
                    <a:lnTlToBr w="12700" cmpd="sng">
                      <a:noFill/>
                      <a:prstDash val="solid"/>
                    </a:lnTlToBr>
                    <a:lnBlToTr w="12700" cmpd="sng">
                      <a:noFill/>
                      <a:prstDash val="solid"/>
                    </a:lnBlToTr>
                  </a:tcPr>
                </a:tc>
              </a:tr>
              <a:tr h="226328">
                <a:tc>
                  <a:txBody>
                    <a:bodyPr/>
                    <a:lstStyle/>
                    <a:p>
                      <a:pPr algn="r" fontAlgn="b"/>
                      <a:r>
                        <a:rPr lang="en-US" sz="1600" b="0" i="0" u="none" strike="noStrike" dirty="0" err="1" smtClean="0">
                          <a:solidFill>
                            <a:srgbClr val="000000"/>
                          </a:solidFill>
                          <a:effectLst/>
                          <a:latin typeface="Helvetica Neue Light"/>
                          <a:cs typeface="Helvetica Neue Light"/>
                        </a:rPr>
                        <a:t>Umland</a:t>
                      </a:r>
                      <a:r>
                        <a:rPr lang="en-US" sz="1600" b="0" i="0" u="none" strike="noStrike" dirty="0" smtClean="0">
                          <a:solidFill>
                            <a:srgbClr val="000000"/>
                          </a:solidFill>
                          <a:effectLst/>
                          <a:latin typeface="Helvetica Neue Light"/>
                          <a:cs typeface="Helvetica Neue Light"/>
                        </a:rPr>
                        <a:t>                             </a:t>
                      </a:r>
                      <a:endParaRPr lang="en-US" sz="1600" b="0" i="0" u="none" strike="noStrike" dirty="0">
                        <a:solidFill>
                          <a:srgbClr val="000000"/>
                        </a:solidFill>
                        <a:effectLst/>
                        <a:latin typeface="Helvetica Neue Light"/>
                        <a:cs typeface="Helvetica Neue Light"/>
                      </a:endParaRPr>
                    </a:p>
                  </a:txBody>
                  <a:tcPr marL="12431" marR="12431" marT="12431" marB="0" anchor="b">
                    <a:lnL w="12700" cap="flat" cmpd="sng" algn="ctr">
                      <a:solidFill>
                        <a:scrgbClr r="0" g="0" b="0"/>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fontAlgn="b"/>
                      <a:r>
                        <a:rPr lang="fr-FR" sz="1600" b="0" i="0" u="none" strike="noStrike" dirty="0" smtClean="0">
                          <a:solidFill>
                            <a:srgbClr val="000000"/>
                          </a:solidFill>
                          <a:effectLst/>
                          <a:latin typeface="Helvetica Neue Light"/>
                          <a:cs typeface="Helvetica Neue Light"/>
                        </a:rPr>
                        <a:t>Jonas </a:t>
                      </a:r>
                      <a:endParaRPr lang="fr-FR" sz="1600" b="0" i="0" u="none" strike="noStrike" dirty="0">
                        <a:solidFill>
                          <a:srgbClr val="000000"/>
                        </a:solidFill>
                        <a:effectLst/>
                        <a:latin typeface="Helvetica Neue Light"/>
                        <a:cs typeface="Helvetica Neue Light"/>
                      </a:endParaRPr>
                    </a:p>
                  </a:txBody>
                  <a:tcPr marL="12431" marR="12431" marT="12431"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vMerge="1">
                  <a:txBody>
                    <a:bodyPr/>
                    <a:lstStyle/>
                    <a:p>
                      <a:pPr algn="ctr" fontAlgn="b"/>
                      <a:endParaRPr lang="de-DE" sz="1600" b="0" i="0" u="none" strike="noStrike" dirty="0">
                        <a:solidFill>
                          <a:srgbClr val="000000"/>
                        </a:solidFill>
                        <a:effectLst/>
                        <a:latin typeface="Calibri"/>
                      </a:endParaRPr>
                    </a:p>
                  </a:txBody>
                  <a:tcPr marL="12431" marR="12431" marT="12431" marB="0" anchor="b">
                    <a:lnL w="635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3994298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latin typeface="Helvetica Neue Light"/>
                <a:cs typeface="Helvetica Neue Light"/>
              </a:rPr>
              <a:t>Szenario</a:t>
            </a:r>
            <a:endParaRPr lang="de-DE" dirty="0">
              <a:latin typeface="Helvetica Neue Light"/>
              <a:cs typeface="Helvetica Neue Light"/>
            </a:endParaRPr>
          </a:p>
        </p:txBody>
      </p:sp>
      <p:sp>
        <p:nvSpPr>
          <p:cNvPr id="3" name="Inhaltsplatzhalter 2"/>
          <p:cNvSpPr>
            <a:spLocks noGrp="1"/>
          </p:cNvSpPr>
          <p:nvPr>
            <p:ph idx="1"/>
          </p:nvPr>
        </p:nvSpPr>
        <p:spPr/>
        <p:txBody>
          <a:bodyPr anchor="ctr">
            <a:normAutofit/>
          </a:bodyPr>
          <a:lstStyle/>
          <a:p>
            <a:pPr marL="0" indent="0" algn="just">
              <a:buNone/>
            </a:pPr>
            <a:r>
              <a:rPr lang="de-DE" sz="2800" dirty="0" smtClean="0">
                <a:latin typeface="Helvetica Neue Light"/>
                <a:cs typeface="Helvetica Neue Light"/>
              </a:rPr>
              <a:t>Eure Aufgabe ist die Entwicklung einer Anwendung für Callcenter Mitarbeiter. Die Anwendung soll es ermöglichen Daten zu einem bestimmten Kunden des Unternehmens anzuzeigen. Weiterhin soll es möglich sein Umsätze und Ergebnis bzgl. des anrufenden Kunden darzustellen.</a:t>
            </a:r>
          </a:p>
        </p:txBody>
      </p:sp>
    </p:spTree>
    <p:extLst>
      <p:ext uri="{BB962C8B-B14F-4D97-AF65-F5344CB8AC3E}">
        <p14:creationId xmlns:p14="http://schemas.microsoft.com/office/powerpoint/2010/main" val="1291405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latin typeface="Helvetica Neue Light"/>
                <a:cs typeface="Helvetica Neue Light"/>
              </a:rPr>
              <a:t>Aufgaben</a:t>
            </a:r>
            <a:endParaRPr lang="de-DE" dirty="0">
              <a:latin typeface="Helvetica Neue Light"/>
              <a:cs typeface="Helvetica Neue Light"/>
            </a:endParaRPr>
          </a:p>
        </p:txBody>
      </p:sp>
      <p:sp>
        <p:nvSpPr>
          <p:cNvPr id="3" name="Inhaltsplatzhalter 2"/>
          <p:cNvSpPr>
            <a:spLocks noGrp="1"/>
          </p:cNvSpPr>
          <p:nvPr>
            <p:ph idx="1"/>
          </p:nvPr>
        </p:nvSpPr>
        <p:spPr/>
        <p:txBody>
          <a:bodyPr anchor="ctr">
            <a:normAutofit/>
          </a:bodyPr>
          <a:lstStyle/>
          <a:p>
            <a:pPr marL="514350" lvl="0" indent="-514350">
              <a:buFont typeface="+mj-lt"/>
              <a:buAutoNum type="arabicPeriod"/>
            </a:pPr>
            <a:r>
              <a:rPr lang="de-DE" sz="1400" dirty="0">
                <a:latin typeface="Helvetica Neue Light"/>
                <a:cs typeface="Helvetica Neue Light"/>
              </a:rPr>
              <a:t>Aufgabe: Entwerft ein Programm, welches es dem Callcenter Mitarbeiter ermöglicht eine Übersicht der Daten eines Kunden zu bekommen. Der Kundenstamm soll mit</a:t>
            </a:r>
          </a:p>
          <a:p>
            <a:pPr lvl="1"/>
            <a:r>
              <a:rPr lang="de-DE" sz="1400" dirty="0" smtClean="0">
                <a:latin typeface="Helvetica Neue Light"/>
                <a:cs typeface="Helvetica Neue Light"/>
              </a:rPr>
              <a:t>Kundenummer oder</a:t>
            </a:r>
          </a:p>
          <a:p>
            <a:pPr lvl="1"/>
            <a:r>
              <a:rPr lang="de-DE" sz="1400" dirty="0" smtClean="0">
                <a:latin typeface="Helvetica Neue Light"/>
                <a:cs typeface="Helvetica Neue Light"/>
              </a:rPr>
              <a:t>Name </a:t>
            </a:r>
            <a:r>
              <a:rPr lang="de-DE" sz="1400" dirty="0">
                <a:latin typeface="Helvetica Neue Light"/>
                <a:cs typeface="Helvetica Neue Light"/>
              </a:rPr>
              <a:t>und PLZ</a:t>
            </a:r>
          </a:p>
          <a:p>
            <a:pPr marL="0" indent="0">
              <a:buNone/>
            </a:pPr>
            <a:r>
              <a:rPr lang="de-DE" sz="1400" dirty="0" smtClean="0">
                <a:latin typeface="Helvetica Neue Light"/>
                <a:cs typeface="Helvetica Neue Light"/>
              </a:rPr>
              <a:t>	identifizierbar sein.</a:t>
            </a:r>
          </a:p>
          <a:p>
            <a:pPr marL="0" indent="0">
              <a:buNone/>
            </a:pPr>
            <a:endParaRPr lang="de-DE" sz="1400" dirty="0" smtClean="0">
              <a:latin typeface="Helvetica Neue Light"/>
              <a:cs typeface="Helvetica Neue Light"/>
            </a:endParaRPr>
          </a:p>
          <a:p>
            <a:pPr marL="514350" indent="-514350">
              <a:buFont typeface="+mj-lt"/>
              <a:buAutoNum type="arabicPeriod" startAt="2"/>
            </a:pPr>
            <a:r>
              <a:rPr lang="de-DE" sz="1400" dirty="0" smtClean="0">
                <a:latin typeface="Helvetica Neue Light"/>
                <a:cs typeface="Helvetica Neue Light"/>
              </a:rPr>
              <a:t>Aufgabe</a:t>
            </a:r>
            <a:r>
              <a:rPr lang="de-DE" sz="1400" dirty="0">
                <a:latin typeface="Helvetica Neue Light"/>
                <a:cs typeface="Helvetica Neue Light"/>
              </a:rPr>
              <a:t>: Zusätzlich zum Kundenstamm, sollen die letzten 10 Verkäufe </a:t>
            </a:r>
            <a:r>
              <a:rPr lang="de-DE" sz="1400" dirty="0" smtClean="0">
                <a:latin typeface="Helvetica Neue Light"/>
                <a:cs typeface="Helvetica Neue Light"/>
              </a:rPr>
              <a:t>(VBAK - VBAP) </a:t>
            </a:r>
            <a:r>
              <a:rPr lang="de-DE" sz="1400" dirty="0">
                <a:latin typeface="Helvetica Neue Light"/>
                <a:cs typeface="Helvetica Neue Light"/>
              </a:rPr>
              <a:t>an diesen Kunden angezeigt werden.</a:t>
            </a:r>
          </a:p>
          <a:p>
            <a:pPr marL="514350" indent="-514350">
              <a:buFont typeface="+mj-lt"/>
              <a:buAutoNum type="arabicPeriod" startAt="2"/>
            </a:pPr>
            <a:endParaRPr lang="de-DE" sz="1400" dirty="0" smtClean="0">
              <a:latin typeface="Helvetica Neue Light"/>
              <a:cs typeface="Helvetica Neue Light"/>
            </a:endParaRPr>
          </a:p>
          <a:p>
            <a:pPr marL="514350" indent="-514350">
              <a:buFont typeface="+mj-lt"/>
              <a:buAutoNum type="arabicPeriod" startAt="2"/>
            </a:pPr>
            <a:r>
              <a:rPr lang="de-DE" sz="1400" dirty="0" smtClean="0">
                <a:latin typeface="Helvetica Neue Light"/>
                <a:cs typeface="Helvetica Neue Light"/>
              </a:rPr>
              <a:t>Aufgabe</a:t>
            </a:r>
            <a:r>
              <a:rPr lang="de-DE" sz="1400" dirty="0">
                <a:latin typeface="Helvetica Neue Light"/>
                <a:cs typeface="Helvetica Neue Light"/>
              </a:rPr>
              <a:t>: Ist der Kunde identifiziert, soll es möglich sein den Umsatz und das Ergebnis dieses Kunden für das Jahr </a:t>
            </a:r>
            <a:r>
              <a:rPr lang="de-DE" sz="1400" dirty="0" smtClean="0">
                <a:latin typeface="Helvetica Neue Light"/>
                <a:cs typeface="Helvetica Neue Light"/>
              </a:rPr>
              <a:t>2016 </a:t>
            </a:r>
            <a:r>
              <a:rPr lang="de-DE" sz="1400" dirty="0">
                <a:latin typeface="Helvetica Neue Light"/>
                <a:cs typeface="Helvetica Neue Light"/>
              </a:rPr>
              <a:t>und </a:t>
            </a:r>
            <a:r>
              <a:rPr lang="de-DE" sz="1400" dirty="0" smtClean="0">
                <a:latin typeface="Helvetica Neue Light"/>
                <a:cs typeface="Helvetica Neue Light"/>
              </a:rPr>
              <a:t>2017 </a:t>
            </a:r>
            <a:r>
              <a:rPr lang="de-DE" sz="1400" dirty="0" smtClean="0">
                <a:latin typeface="Helvetica Neue Light"/>
                <a:cs typeface="Helvetica Neue Light"/>
              </a:rPr>
              <a:t>anzuzeigen (ACDOCA). </a:t>
            </a:r>
            <a:endParaRPr lang="de-DE" sz="1400" dirty="0">
              <a:latin typeface="Helvetica Neue Light"/>
              <a:cs typeface="Helvetica Neue Light"/>
            </a:endParaRPr>
          </a:p>
          <a:p>
            <a:pPr lvl="1"/>
            <a:r>
              <a:rPr lang="de-DE" sz="1400" dirty="0">
                <a:latin typeface="Helvetica Neue Light"/>
                <a:cs typeface="Helvetica Neue Light"/>
              </a:rPr>
              <a:t>Der Umsatz wird über eine Aufsummierung aller Beträge des Kontos </a:t>
            </a:r>
            <a:r>
              <a:rPr lang="de-DE" sz="1400" dirty="0" smtClean="0">
                <a:latin typeface="Helvetica Neue Light"/>
                <a:cs typeface="Helvetica Neue Light"/>
              </a:rPr>
              <a:t>(</a:t>
            </a:r>
            <a:r>
              <a:rPr lang="is-IS" sz="1400" dirty="0" smtClean="0">
                <a:latin typeface="Helvetica Neue Light"/>
                <a:cs typeface="Helvetica Neue Light"/>
              </a:rPr>
              <a:t>0041000000</a:t>
            </a:r>
            <a:r>
              <a:rPr lang="de-DE" sz="1400" dirty="0" smtClean="0">
                <a:latin typeface="Helvetica Neue Light"/>
                <a:cs typeface="Helvetica Neue Light"/>
              </a:rPr>
              <a:t>) </a:t>
            </a:r>
            <a:r>
              <a:rPr lang="de-DE" sz="1400" dirty="0">
                <a:latin typeface="Helvetica Neue Light"/>
                <a:cs typeface="Helvetica Neue Light"/>
              </a:rPr>
              <a:t>berechnet.</a:t>
            </a:r>
          </a:p>
          <a:p>
            <a:pPr lvl="1"/>
            <a:r>
              <a:rPr lang="de-DE" sz="1400" dirty="0">
                <a:latin typeface="Helvetica Neue Light"/>
                <a:cs typeface="Helvetica Neue Light"/>
              </a:rPr>
              <a:t>Das Ergebnis berechnet sich aus dem Umsatz, abzüglich einer Aufsummierung der Beträge die auf das Konto </a:t>
            </a:r>
            <a:r>
              <a:rPr lang="de-DE" sz="1400" dirty="0" smtClean="0">
                <a:latin typeface="Helvetica Neue Light"/>
                <a:cs typeface="Helvetica Neue Light"/>
              </a:rPr>
              <a:t>(</a:t>
            </a:r>
            <a:r>
              <a:rPr lang="is-IS" sz="1400" dirty="0" smtClean="0">
                <a:latin typeface="Helvetica Neue Light"/>
                <a:cs typeface="Helvetica Neue Light"/>
              </a:rPr>
              <a:t>0050301000</a:t>
            </a:r>
            <a:r>
              <a:rPr lang="de-DE" sz="1400" dirty="0" smtClean="0">
                <a:latin typeface="Helvetica Neue Light"/>
                <a:cs typeface="Helvetica Neue Light"/>
              </a:rPr>
              <a:t>) </a:t>
            </a:r>
            <a:r>
              <a:rPr lang="de-DE" sz="1400" dirty="0">
                <a:latin typeface="Helvetica Neue Light"/>
                <a:cs typeface="Helvetica Neue Light"/>
              </a:rPr>
              <a:t>gebucht wurden.</a:t>
            </a:r>
          </a:p>
        </p:txBody>
      </p:sp>
    </p:spTree>
    <p:extLst>
      <p:ext uri="{BB962C8B-B14F-4D97-AF65-F5344CB8AC3E}">
        <p14:creationId xmlns:p14="http://schemas.microsoft.com/office/powerpoint/2010/main" val="146261591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latin typeface="Helvetica Neue Light"/>
                <a:cs typeface="Helvetica Neue Light"/>
              </a:rPr>
              <a:t>Das Datenschema (SAPHPB)</a:t>
            </a:r>
            <a:endParaRPr lang="de-DE" dirty="0">
              <a:latin typeface="Helvetica Neue Light"/>
              <a:cs typeface="Helvetica Neue Light"/>
            </a:endParaRPr>
          </a:p>
        </p:txBody>
      </p:sp>
      <p:sp>
        <p:nvSpPr>
          <p:cNvPr id="4" name="Rechteck 3"/>
          <p:cNvSpPr/>
          <p:nvPr/>
        </p:nvSpPr>
        <p:spPr>
          <a:xfrm>
            <a:off x="968374" y="2794005"/>
            <a:ext cx="1531929" cy="145256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de-DE">
              <a:latin typeface="Helvetica Neue Light"/>
              <a:cs typeface="Helvetica Neue Light"/>
            </a:endParaRPr>
          </a:p>
        </p:txBody>
      </p:sp>
      <p:sp>
        <p:nvSpPr>
          <p:cNvPr id="5" name="Rechteck 4"/>
          <p:cNvSpPr/>
          <p:nvPr/>
        </p:nvSpPr>
        <p:spPr>
          <a:xfrm>
            <a:off x="968374" y="2794004"/>
            <a:ext cx="1531929" cy="57149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DE" sz="1000" dirty="0" smtClean="0">
                <a:latin typeface="Helvetica Neue Light"/>
                <a:cs typeface="Helvetica Neue Light"/>
              </a:rPr>
              <a:t>&lt;TABLE&gt;</a:t>
            </a:r>
          </a:p>
          <a:p>
            <a:pPr algn="ctr"/>
            <a:r>
              <a:rPr lang="de-DE" sz="1600" dirty="0" smtClean="0">
                <a:latin typeface="Helvetica Neue Light"/>
                <a:cs typeface="Helvetica Neue Light"/>
              </a:rPr>
              <a:t>KNA1</a:t>
            </a:r>
            <a:endParaRPr lang="de-DE" dirty="0">
              <a:latin typeface="Helvetica Neue Light"/>
              <a:cs typeface="Helvetica Neue Light"/>
            </a:endParaRPr>
          </a:p>
        </p:txBody>
      </p:sp>
      <p:sp>
        <p:nvSpPr>
          <p:cNvPr id="8" name="Rechteck 7"/>
          <p:cNvSpPr/>
          <p:nvPr/>
        </p:nvSpPr>
        <p:spPr>
          <a:xfrm>
            <a:off x="3725340" y="2794005"/>
            <a:ext cx="1716783" cy="145256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de-DE" dirty="0">
              <a:latin typeface="Helvetica Neue Light"/>
              <a:cs typeface="Helvetica Neue Light"/>
            </a:endParaRPr>
          </a:p>
        </p:txBody>
      </p:sp>
      <p:sp>
        <p:nvSpPr>
          <p:cNvPr id="9" name="Rechteck 8"/>
          <p:cNvSpPr/>
          <p:nvPr/>
        </p:nvSpPr>
        <p:spPr>
          <a:xfrm>
            <a:off x="3725340" y="2794005"/>
            <a:ext cx="1716783" cy="57149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lgn="ctr"/>
            <a:r>
              <a:rPr lang="de-DE" sz="1000" dirty="0" smtClean="0">
                <a:solidFill>
                  <a:prstClr val="black"/>
                </a:solidFill>
                <a:latin typeface="Helvetica Neue Light"/>
                <a:cs typeface="Helvetica Neue Light"/>
              </a:rPr>
              <a:t>&lt;VIEW&gt;</a:t>
            </a:r>
            <a:endParaRPr lang="de-DE" sz="1000" dirty="0">
              <a:solidFill>
                <a:prstClr val="black"/>
              </a:solidFill>
              <a:latin typeface="Helvetica Neue Light"/>
              <a:cs typeface="Helvetica Neue Light"/>
            </a:endParaRPr>
          </a:p>
          <a:p>
            <a:pPr algn="ctr"/>
            <a:r>
              <a:rPr lang="de-DE" sz="1600" dirty="0" smtClean="0">
                <a:latin typeface="Helvetica Neue Light"/>
                <a:cs typeface="Helvetica Neue Light"/>
              </a:rPr>
              <a:t>ACDOCA_VIEW</a:t>
            </a:r>
            <a:endParaRPr lang="de-DE" dirty="0">
              <a:latin typeface="Helvetica Neue Light"/>
              <a:cs typeface="Helvetica Neue Light"/>
            </a:endParaRPr>
          </a:p>
        </p:txBody>
      </p:sp>
      <p:sp>
        <p:nvSpPr>
          <p:cNvPr id="30" name="Textfeld 29"/>
          <p:cNvSpPr txBox="1"/>
          <p:nvPr/>
        </p:nvSpPr>
        <p:spPr>
          <a:xfrm>
            <a:off x="1071563" y="1392614"/>
            <a:ext cx="2230095" cy="1169551"/>
          </a:xfrm>
          <a:prstGeom prst="rect">
            <a:avLst/>
          </a:prstGeom>
          <a:noFill/>
        </p:spPr>
        <p:txBody>
          <a:bodyPr wrap="none" rtlCol="0">
            <a:spAutoFit/>
          </a:bodyPr>
          <a:lstStyle/>
          <a:p>
            <a:r>
              <a:rPr lang="de-DE" sz="1400" dirty="0">
                <a:latin typeface="Helvetica Neue Light"/>
                <a:cs typeface="Helvetica Neue Light"/>
              </a:rPr>
              <a:t>Host: </a:t>
            </a:r>
            <a:r>
              <a:rPr lang="nb-NO" sz="1400" dirty="0" smtClean="0">
                <a:latin typeface="Helvetica Neue Light"/>
                <a:cs typeface="Helvetica Neue Light"/>
              </a:rPr>
              <a:t>196.168.31.39</a:t>
            </a:r>
            <a:endParaRPr lang="de-DE" sz="1400" dirty="0" smtClean="0">
              <a:latin typeface="Helvetica Neue Light"/>
              <a:cs typeface="Helvetica Neue Light"/>
            </a:endParaRPr>
          </a:p>
          <a:p>
            <a:r>
              <a:rPr lang="de-DE" sz="1400" dirty="0" smtClean="0">
                <a:latin typeface="Helvetica Neue Light"/>
                <a:cs typeface="Helvetica Neue Light"/>
              </a:rPr>
              <a:t>Port: 30215</a:t>
            </a:r>
          </a:p>
          <a:p>
            <a:r>
              <a:rPr lang="de-DE" sz="1400" dirty="0" smtClean="0">
                <a:latin typeface="Helvetica Neue Light"/>
                <a:cs typeface="Helvetica Neue Light"/>
              </a:rPr>
              <a:t>Instanz: 02</a:t>
            </a:r>
            <a:endParaRPr lang="de-DE" sz="1400" dirty="0">
              <a:latin typeface="Helvetica Neue Light"/>
              <a:cs typeface="Helvetica Neue Light"/>
            </a:endParaRPr>
          </a:p>
          <a:p>
            <a:r>
              <a:rPr lang="de-DE" sz="1400" dirty="0" smtClean="0">
                <a:latin typeface="Helvetica Neue Light"/>
                <a:cs typeface="Helvetica Neue Light"/>
              </a:rPr>
              <a:t>Username: STUDENTS</a:t>
            </a:r>
          </a:p>
          <a:p>
            <a:r>
              <a:rPr lang="de-DE" sz="1400" dirty="0" smtClean="0">
                <a:latin typeface="Helvetica Neue Light"/>
                <a:cs typeface="Helvetica Neue Light"/>
              </a:rPr>
              <a:t>Password: Enterprise2017</a:t>
            </a:r>
            <a:endParaRPr lang="de-DE" sz="1400" dirty="0">
              <a:latin typeface="Helvetica Neue Light"/>
              <a:cs typeface="Helvetica Neue Light"/>
            </a:endParaRPr>
          </a:p>
        </p:txBody>
      </p:sp>
      <p:sp>
        <p:nvSpPr>
          <p:cNvPr id="10" name="Rechteck 9"/>
          <p:cNvSpPr/>
          <p:nvPr/>
        </p:nvSpPr>
        <p:spPr>
          <a:xfrm>
            <a:off x="968374" y="4575792"/>
            <a:ext cx="1531929" cy="145256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de-DE">
              <a:latin typeface="Helvetica Neue Light"/>
              <a:cs typeface="Helvetica Neue Light"/>
            </a:endParaRPr>
          </a:p>
        </p:txBody>
      </p:sp>
      <p:sp>
        <p:nvSpPr>
          <p:cNvPr id="13" name="Rechteck 12"/>
          <p:cNvSpPr/>
          <p:nvPr/>
        </p:nvSpPr>
        <p:spPr>
          <a:xfrm>
            <a:off x="968374" y="4575791"/>
            <a:ext cx="1531929" cy="57149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DE" sz="1000" dirty="0" smtClean="0">
                <a:latin typeface="Helvetica Neue Light"/>
                <a:cs typeface="Helvetica Neue Light"/>
              </a:rPr>
              <a:t>&lt;TABLE&gt;</a:t>
            </a:r>
          </a:p>
          <a:p>
            <a:pPr algn="ctr"/>
            <a:r>
              <a:rPr lang="de-DE" sz="1600" dirty="0" smtClean="0">
                <a:latin typeface="Helvetica Neue Light"/>
                <a:cs typeface="Helvetica Neue Light"/>
              </a:rPr>
              <a:t>MARA</a:t>
            </a:r>
            <a:endParaRPr lang="de-DE" dirty="0">
              <a:latin typeface="Helvetica Neue Light"/>
              <a:cs typeface="Helvetica Neue Light"/>
            </a:endParaRPr>
          </a:p>
        </p:txBody>
      </p:sp>
      <p:sp>
        <p:nvSpPr>
          <p:cNvPr id="15" name="Rechteck 14"/>
          <p:cNvSpPr/>
          <p:nvPr/>
        </p:nvSpPr>
        <p:spPr>
          <a:xfrm>
            <a:off x="3725340" y="4567581"/>
            <a:ext cx="1531929" cy="145256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de-DE">
              <a:latin typeface="Helvetica Neue Light"/>
              <a:cs typeface="Helvetica Neue Light"/>
            </a:endParaRPr>
          </a:p>
        </p:txBody>
      </p:sp>
      <p:sp>
        <p:nvSpPr>
          <p:cNvPr id="16" name="Rechteck 15"/>
          <p:cNvSpPr/>
          <p:nvPr/>
        </p:nvSpPr>
        <p:spPr>
          <a:xfrm>
            <a:off x="3725340" y="4567580"/>
            <a:ext cx="1531929" cy="57149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DE" sz="1000" dirty="0" smtClean="0">
                <a:latin typeface="Helvetica Neue Light"/>
                <a:cs typeface="Helvetica Neue Light"/>
              </a:rPr>
              <a:t>&lt;TABLE&gt;</a:t>
            </a:r>
          </a:p>
          <a:p>
            <a:pPr algn="ctr"/>
            <a:r>
              <a:rPr lang="de-DE" sz="1600" dirty="0" smtClean="0">
                <a:latin typeface="Helvetica Neue Light"/>
                <a:cs typeface="Helvetica Neue Light"/>
              </a:rPr>
              <a:t>MAKT</a:t>
            </a:r>
            <a:endParaRPr lang="de-DE" dirty="0">
              <a:latin typeface="Helvetica Neue Light"/>
              <a:cs typeface="Helvetica Neue Light"/>
            </a:endParaRPr>
          </a:p>
        </p:txBody>
      </p:sp>
      <p:sp>
        <p:nvSpPr>
          <p:cNvPr id="17" name="Rechteck 16"/>
          <p:cNvSpPr/>
          <p:nvPr/>
        </p:nvSpPr>
        <p:spPr>
          <a:xfrm>
            <a:off x="6672274" y="2794006"/>
            <a:ext cx="1531929" cy="145256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de-DE">
              <a:latin typeface="Helvetica Neue Light"/>
              <a:cs typeface="Helvetica Neue Light"/>
            </a:endParaRPr>
          </a:p>
        </p:txBody>
      </p:sp>
      <p:sp>
        <p:nvSpPr>
          <p:cNvPr id="18" name="Rechteck 17"/>
          <p:cNvSpPr/>
          <p:nvPr/>
        </p:nvSpPr>
        <p:spPr>
          <a:xfrm>
            <a:off x="6672274" y="2794005"/>
            <a:ext cx="1531929" cy="57149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DE" sz="1000" dirty="0" smtClean="0">
                <a:latin typeface="Helvetica Neue Light"/>
                <a:cs typeface="Helvetica Neue Light"/>
              </a:rPr>
              <a:t>&lt;TABLE&gt;</a:t>
            </a:r>
          </a:p>
          <a:p>
            <a:pPr algn="ctr"/>
            <a:r>
              <a:rPr lang="de-DE" sz="1600" dirty="0" smtClean="0">
                <a:latin typeface="Helvetica Neue Light"/>
                <a:cs typeface="Helvetica Neue Light"/>
              </a:rPr>
              <a:t>VBAK</a:t>
            </a:r>
            <a:endParaRPr lang="de-DE" dirty="0">
              <a:latin typeface="Helvetica Neue Light"/>
              <a:cs typeface="Helvetica Neue Light"/>
            </a:endParaRPr>
          </a:p>
        </p:txBody>
      </p:sp>
      <p:sp>
        <p:nvSpPr>
          <p:cNvPr id="19" name="Rechteck 18"/>
          <p:cNvSpPr/>
          <p:nvPr/>
        </p:nvSpPr>
        <p:spPr>
          <a:xfrm>
            <a:off x="6672274" y="4607517"/>
            <a:ext cx="1531929" cy="145256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de-DE">
              <a:latin typeface="Helvetica Neue Light"/>
              <a:cs typeface="Helvetica Neue Light"/>
            </a:endParaRPr>
          </a:p>
        </p:txBody>
      </p:sp>
      <p:sp>
        <p:nvSpPr>
          <p:cNvPr id="20" name="Rechteck 19"/>
          <p:cNvSpPr/>
          <p:nvPr/>
        </p:nvSpPr>
        <p:spPr>
          <a:xfrm>
            <a:off x="6672274" y="4607516"/>
            <a:ext cx="1531929" cy="57149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DE" sz="1000" dirty="0" smtClean="0">
                <a:latin typeface="Helvetica Neue Light"/>
                <a:cs typeface="Helvetica Neue Light"/>
              </a:rPr>
              <a:t>&lt;TABLE&gt;</a:t>
            </a:r>
          </a:p>
          <a:p>
            <a:pPr algn="ctr"/>
            <a:r>
              <a:rPr lang="de-DE" sz="1600" dirty="0" smtClean="0">
                <a:latin typeface="Helvetica Neue Light"/>
                <a:cs typeface="Helvetica Neue Light"/>
              </a:rPr>
              <a:t>VBAP</a:t>
            </a:r>
            <a:endParaRPr lang="de-DE" dirty="0">
              <a:latin typeface="Helvetica Neue Light"/>
              <a:cs typeface="Helvetica Neue Light"/>
            </a:endParaRPr>
          </a:p>
        </p:txBody>
      </p:sp>
      <p:cxnSp>
        <p:nvCxnSpPr>
          <p:cNvPr id="7" name="Gerade Verbindung mit Pfeil 6"/>
          <p:cNvCxnSpPr>
            <a:stCxn id="20" idx="0"/>
            <a:endCxn id="17" idx="2"/>
          </p:cNvCxnSpPr>
          <p:nvPr/>
        </p:nvCxnSpPr>
        <p:spPr>
          <a:xfrm flipV="1">
            <a:off x="7438239" y="4246568"/>
            <a:ext cx="0" cy="36094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4" name="Gerade Verbindung mit Pfeil 23"/>
          <p:cNvCxnSpPr>
            <a:stCxn id="15" idx="1"/>
            <a:endCxn id="10" idx="3"/>
          </p:cNvCxnSpPr>
          <p:nvPr/>
        </p:nvCxnSpPr>
        <p:spPr>
          <a:xfrm flipH="1">
            <a:off x="2500303" y="5293862"/>
            <a:ext cx="1225037" cy="821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6" name="Textfeld 25"/>
          <p:cNvSpPr txBox="1"/>
          <p:nvPr/>
        </p:nvSpPr>
        <p:spPr>
          <a:xfrm>
            <a:off x="968373" y="3698068"/>
            <a:ext cx="1531929" cy="276999"/>
          </a:xfrm>
          <a:prstGeom prst="rect">
            <a:avLst/>
          </a:prstGeom>
          <a:noFill/>
        </p:spPr>
        <p:txBody>
          <a:bodyPr wrap="square" rtlCol="0">
            <a:spAutoFit/>
          </a:bodyPr>
          <a:lstStyle/>
          <a:p>
            <a:pPr algn="ctr"/>
            <a:r>
              <a:rPr lang="de-DE" sz="1200" dirty="0" smtClean="0">
                <a:latin typeface="Helvetica Neue Light"/>
                <a:cs typeface="Helvetica Neue Light"/>
              </a:rPr>
              <a:t>Kundenstamm</a:t>
            </a:r>
            <a:endParaRPr lang="de-DE" sz="1200" dirty="0">
              <a:latin typeface="Helvetica Neue Light"/>
              <a:cs typeface="Helvetica Neue Light"/>
            </a:endParaRPr>
          </a:p>
        </p:txBody>
      </p:sp>
      <p:sp>
        <p:nvSpPr>
          <p:cNvPr id="29" name="Textfeld 28"/>
          <p:cNvSpPr txBox="1"/>
          <p:nvPr/>
        </p:nvSpPr>
        <p:spPr>
          <a:xfrm>
            <a:off x="968373" y="5447906"/>
            <a:ext cx="1531929" cy="276999"/>
          </a:xfrm>
          <a:prstGeom prst="rect">
            <a:avLst/>
          </a:prstGeom>
          <a:noFill/>
        </p:spPr>
        <p:txBody>
          <a:bodyPr wrap="square" rtlCol="0">
            <a:spAutoFit/>
          </a:bodyPr>
          <a:lstStyle/>
          <a:p>
            <a:pPr algn="ctr"/>
            <a:r>
              <a:rPr lang="de-DE" sz="1200" dirty="0" smtClean="0">
                <a:latin typeface="Helvetica Neue Light"/>
                <a:cs typeface="Helvetica Neue Light"/>
              </a:rPr>
              <a:t>Materialstamm</a:t>
            </a:r>
            <a:endParaRPr lang="de-DE" sz="1200" dirty="0">
              <a:latin typeface="Helvetica Neue Light"/>
              <a:cs typeface="Helvetica Neue Light"/>
            </a:endParaRPr>
          </a:p>
        </p:txBody>
      </p:sp>
      <p:sp>
        <p:nvSpPr>
          <p:cNvPr id="31" name="Textfeld 30"/>
          <p:cNvSpPr txBox="1"/>
          <p:nvPr/>
        </p:nvSpPr>
        <p:spPr>
          <a:xfrm>
            <a:off x="3725340" y="5447906"/>
            <a:ext cx="1531929" cy="276999"/>
          </a:xfrm>
          <a:prstGeom prst="rect">
            <a:avLst/>
          </a:prstGeom>
          <a:noFill/>
        </p:spPr>
        <p:txBody>
          <a:bodyPr wrap="square" rtlCol="0">
            <a:spAutoFit/>
          </a:bodyPr>
          <a:lstStyle/>
          <a:p>
            <a:pPr algn="ctr"/>
            <a:r>
              <a:rPr lang="de-DE" sz="1200" dirty="0" smtClean="0">
                <a:latin typeface="Helvetica Neue Light"/>
                <a:cs typeface="Helvetica Neue Light"/>
              </a:rPr>
              <a:t>Materialtexte</a:t>
            </a:r>
            <a:endParaRPr lang="de-DE" sz="1200" dirty="0">
              <a:latin typeface="Helvetica Neue Light"/>
              <a:cs typeface="Helvetica Neue Light"/>
            </a:endParaRPr>
          </a:p>
        </p:txBody>
      </p:sp>
      <p:sp>
        <p:nvSpPr>
          <p:cNvPr id="32" name="Textfeld 31"/>
          <p:cNvSpPr txBox="1"/>
          <p:nvPr/>
        </p:nvSpPr>
        <p:spPr>
          <a:xfrm>
            <a:off x="3725340" y="3696158"/>
            <a:ext cx="1716783" cy="276999"/>
          </a:xfrm>
          <a:prstGeom prst="rect">
            <a:avLst/>
          </a:prstGeom>
          <a:noFill/>
        </p:spPr>
        <p:txBody>
          <a:bodyPr wrap="square" rtlCol="0">
            <a:spAutoFit/>
          </a:bodyPr>
          <a:lstStyle/>
          <a:p>
            <a:pPr algn="ctr"/>
            <a:r>
              <a:rPr lang="de-DE" sz="1200" dirty="0" err="1" smtClean="0">
                <a:latin typeface="Helvetica Neue Light"/>
                <a:cs typeface="Helvetica Neue Light"/>
              </a:rPr>
              <a:t>Acc</a:t>
            </a:r>
            <a:r>
              <a:rPr lang="de-DE" sz="1200" dirty="0" smtClean="0">
                <a:latin typeface="Helvetica Neue Light"/>
                <a:cs typeface="Helvetica Neue Light"/>
              </a:rPr>
              <a:t>. </a:t>
            </a:r>
            <a:r>
              <a:rPr lang="de-DE" sz="1200" dirty="0" err="1" smtClean="0">
                <a:latin typeface="Helvetica Neue Light"/>
                <a:cs typeface="Helvetica Neue Light"/>
              </a:rPr>
              <a:t>Documents</a:t>
            </a:r>
            <a:endParaRPr lang="de-DE" sz="1200" dirty="0">
              <a:latin typeface="Helvetica Neue Light"/>
              <a:cs typeface="Helvetica Neue Light"/>
            </a:endParaRPr>
          </a:p>
        </p:txBody>
      </p:sp>
      <p:sp>
        <p:nvSpPr>
          <p:cNvPr id="33" name="Textfeld 32"/>
          <p:cNvSpPr txBox="1"/>
          <p:nvPr/>
        </p:nvSpPr>
        <p:spPr>
          <a:xfrm>
            <a:off x="6672274" y="3696158"/>
            <a:ext cx="1531929" cy="276999"/>
          </a:xfrm>
          <a:prstGeom prst="rect">
            <a:avLst/>
          </a:prstGeom>
          <a:noFill/>
        </p:spPr>
        <p:txBody>
          <a:bodyPr wrap="square" rtlCol="0">
            <a:spAutoFit/>
          </a:bodyPr>
          <a:lstStyle/>
          <a:p>
            <a:pPr algn="ctr"/>
            <a:r>
              <a:rPr lang="de-DE" sz="1200" dirty="0" smtClean="0">
                <a:latin typeface="Helvetica Neue Light"/>
                <a:cs typeface="Helvetica Neue Light"/>
              </a:rPr>
              <a:t>Verkaufsbelegkopf</a:t>
            </a:r>
            <a:endParaRPr lang="de-DE" sz="1200" dirty="0">
              <a:latin typeface="Helvetica Neue Light"/>
              <a:cs typeface="Helvetica Neue Light"/>
            </a:endParaRPr>
          </a:p>
        </p:txBody>
      </p:sp>
      <p:sp>
        <p:nvSpPr>
          <p:cNvPr id="34" name="Textfeld 33"/>
          <p:cNvSpPr txBox="1"/>
          <p:nvPr/>
        </p:nvSpPr>
        <p:spPr>
          <a:xfrm>
            <a:off x="6672274" y="5447906"/>
            <a:ext cx="1531929" cy="461665"/>
          </a:xfrm>
          <a:prstGeom prst="rect">
            <a:avLst/>
          </a:prstGeom>
          <a:noFill/>
        </p:spPr>
        <p:txBody>
          <a:bodyPr wrap="square" rtlCol="0">
            <a:spAutoFit/>
          </a:bodyPr>
          <a:lstStyle/>
          <a:p>
            <a:pPr algn="ctr"/>
            <a:r>
              <a:rPr lang="de-DE" sz="1200" dirty="0" smtClean="0">
                <a:latin typeface="Helvetica Neue Light"/>
                <a:cs typeface="Helvetica Neue Light"/>
              </a:rPr>
              <a:t>Verkaufsbeleg-positionen</a:t>
            </a:r>
            <a:endParaRPr lang="de-DE" sz="1200" dirty="0">
              <a:latin typeface="Helvetica Neue Light"/>
              <a:cs typeface="Helvetica Neue Light"/>
            </a:endParaRPr>
          </a:p>
        </p:txBody>
      </p:sp>
    </p:spTree>
    <p:extLst>
      <p:ext uri="{BB962C8B-B14F-4D97-AF65-F5344CB8AC3E}">
        <p14:creationId xmlns:p14="http://schemas.microsoft.com/office/powerpoint/2010/main" val="18267656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180</Words>
  <Application>Microsoft Macintosh PowerPoint</Application>
  <PresentationFormat>Bildschirmpräsentation (4:3)</PresentationFormat>
  <Paragraphs>83</Paragraphs>
  <Slides>5</Slides>
  <Notes>0</Notes>
  <HiddenSlides>0</HiddenSlides>
  <MMClips>0</MMClips>
  <ScaleCrop>false</ScaleCrop>
  <HeadingPairs>
    <vt:vector size="4" baseType="variant">
      <vt:variant>
        <vt:lpstr>Design</vt:lpstr>
      </vt:variant>
      <vt:variant>
        <vt:i4>1</vt:i4>
      </vt:variant>
      <vt:variant>
        <vt:lpstr>Folientitel</vt:lpstr>
      </vt:variant>
      <vt:variant>
        <vt:i4>5</vt:i4>
      </vt:variant>
    </vt:vector>
  </HeadingPairs>
  <TitlesOfParts>
    <vt:vector size="6" baseType="lpstr">
      <vt:lpstr>Office-Design</vt:lpstr>
      <vt:lpstr>Unternehmensanwendungen</vt:lpstr>
      <vt:lpstr>Gruppeneinteilung</vt:lpstr>
      <vt:lpstr>Szenario</vt:lpstr>
      <vt:lpstr>Aufgaben</vt:lpstr>
      <vt:lpstr>Das Datenschema (SAPHPB)</vt:lpstr>
    </vt:vector>
  </TitlesOfParts>
  <Company>Hasso-Plattner-Institut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Unternehmensanwendungen</dc:title>
  <dc:creator>Martin Lorenz</dc:creator>
  <cp:lastModifiedBy>Martin Lorenz</cp:lastModifiedBy>
  <cp:revision>19</cp:revision>
  <dcterms:created xsi:type="dcterms:W3CDTF">2016-05-02T08:00:29Z</dcterms:created>
  <dcterms:modified xsi:type="dcterms:W3CDTF">2017-05-15T10:03:27Z</dcterms:modified>
</cp:coreProperties>
</file>