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79" r:id="rId4"/>
    <p:sldId id="280" r:id="rId5"/>
    <p:sldId id="281" r:id="rId6"/>
    <p:sldId id="282" r:id="rId7"/>
    <p:sldId id="265" r:id="rId8"/>
    <p:sldId id="269" r:id="rId9"/>
    <p:sldId id="270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83" r:id="rId18"/>
    <p:sldId id="286" r:id="rId19"/>
    <p:sldId id="272" r:id="rId20"/>
    <p:sldId id="274" r:id="rId21"/>
    <p:sldId id="284" r:id="rId22"/>
    <p:sldId id="275" r:id="rId23"/>
    <p:sldId id="273" r:id="rId24"/>
    <p:sldId id="276" r:id="rId25"/>
    <p:sldId id="277" r:id="rId26"/>
    <p:sldId id="287" r:id="rId27"/>
    <p:sldId id="288" r:id="rId2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2139" autoAdjust="0"/>
  </p:normalViewPr>
  <p:slideViewPr>
    <p:cSldViewPr snapToGrid="0" snapToObjects="1">
      <p:cViewPr varScale="1">
        <p:scale>
          <a:sx n="120" d="100"/>
          <a:sy n="120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797FD-475B-1444-8118-0F5CEE2F324E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A75ED-02EF-414E-8F0E-A05BADFE4D0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ampwww.epfl.ch/~mcdirmid/mcdirmid07live.pdf" TargetMode="External"/><Relationship Id="rId4" Type="http://schemas.openxmlformats.org/officeDocument/2006/relationships/hyperlink" Target="http://vimeo.com/23839605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A75ED-02EF-414E-8F0E-A05BADFE4D08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OO</a:t>
            </a:r>
            <a:r>
              <a:rPr lang="de-DE" baseline="0" dirty="0" smtClean="0"/>
              <a:t> gut geeignet um komplexe Daten zu strukturieren.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Abstraktion</a:t>
            </a:r>
            <a:r>
              <a:rPr lang="de-DE" baseline="0" dirty="0" smtClean="0"/>
              <a:t> z.B. von </a:t>
            </a:r>
            <a:r>
              <a:rPr lang="de-DE" baseline="0" dirty="0" err="1" smtClean="0"/>
              <a:t>physikal</a:t>
            </a:r>
            <a:r>
              <a:rPr lang="de-DE" baseline="0" dirty="0" smtClean="0"/>
              <a:t>. Eigenschaften</a:t>
            </a:r>
          </a:p>
          <a:p>
            <a:r>
              <a:rPr lang="de-DE" baseline="0" dirty="0" smtClean="0"/>
              <a:t>Anreicherung von Daten z.B. Status zur Umsetzung von Prozessen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A75ED-02EF-414E-8F0E-A05BADFE4D08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Problem: </a:t>
            </a:r>
            <a:r>
              <a:rPr lang="de-DE" dirty="0" err="1" smtClean="0"/>
              <a:t>Mapping</a:t>
            </a:r>
            <a:r>
              <a:rPr lang="de-DE" baseline="0" dirty="0" smtClean="0"/>
              <a:t> nicht eindeutig!! Hängt immer von den umzusetzenden Geschäftsprozessen ab und der verwendeten Technologie ab.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A75ED-02EF-414E-8F0E-A05BADFE4D08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Waiting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cpmpilation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build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tests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error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while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Papers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topic:</a:t>
            </a:r>
            <a:r>
              <a:rPr lang="de-DE" baseline="0" dirty="0" err="1" smtClean="0">
                <a:hlinkClick r:id="rId3"/>
              </a:rPr>
              <a:t>http</a:t>
            </a:r>
            <a:r>
              <a:rPr lang="de-DE" baseline="0" dirty="0" smtClean="0">
                <a:hlinkClick r:id="rId3"/>
              </a:rPr>
              <a:t>://</a:t>
            </a:r>
            <a:r>
              <a:rPr lang="de-DE" baseline="0" dirty="0" err="1" smtClean="0">
                <a:hlinkClick r:id="rId3"/>
              </a:rPr>
              <a:t>lampwww.epfl.ch</a:t>
            </a:r>
            <a:r>
              <a:rPr lang="de-DE" baseline="0" dirty="0" smtClean="0">
                <a:hlinkClick r:id="rId3"/>
              </a:rPr>
              <a:t>/~</a:t>
            </a:r>
            <a:r>
              <a:rPr lang="de-DE" baseline="0" dirty="0" err="1" smtClean="0">
                <a:hlinkClick r:id="rId3"/>
              </a:rPr>
              <a:t>mcdirmid</a:t>
            </a:r>
            <a:r>
              <a:rPr lang="de-DE" baseline="0" dirty="0" smtClean="0">
                <a:hlinkClick r:id="rId3"/>
              </a:rPr>
              <a:t>/mcdirmid07live.pdf</a:t>
            </a:r>
            <a:r>
              <a:rPr lang="de-DE" baseline="0" dirty="0" smtClean="0"/>
              <a:t>; citeseerx.ist.psu.edu/</a:t>
            </a:r>
            <a:r>
              <a:rPr lang="de-DE" baseline="0" dirty="0" err="1" smtClean="0"/>
              <a:t>viewdoc</a:t>
            </a:r>
            <a:r>
              <a:rPr lang="de-DE" baseline="0" dirty="0" smtClean="0"/>
              <a:t>/</a:t>
            </a:r>
            <a:r>
              <a:rPr lang="de-DE" baseline="0" dirty="0" err="1" smtClean="0"/>
              <a:t>download?doi</a:t>
            </a:r>
            <a:r>
              <a:rPr lang="de-DE" baseline="0" dirty="0" smtClean="0"/>
              <a:t>=10.1.1.34.8753&amp;rep=rep1&amp;type=</a:t>
            </a:r>
            <a:r>
              <a:rPr lang="de-DE" baseline="0" dirty="0" err="1" smtClean="0"/>
              <a:t>pdf</a:t>
            </a:r>
            <a:r>
              <a:rPr lang="de-DE" baseline="0" dirty="0" smtClean="0"/>
              <a:t> </a:t>
            </a:r>
          </a:p>
          <a:p>
            <a:pPr>
              <a:buFontTx/>
              <a:buChar char="-"/>
            </a:pPr>
            <a:r>
              <a:rPr lang="de-DE" baseline="0" dirty="0" smtClean="0"/>
              <a:t>Additional Video: </a:t>
            </a:r>
            <a:r>
              <a:rPr lang="de-DE" dirty="0" smtClean="0">
                <a:hlinkClick r:id="rId4"/>
              </a:rPr>
              <a:t>http://vimeo.com/23839605</a:t>
            </a:r>
            <a:r>
              <a:rPr lang="de-DE" dirty="0" smtClean="0"/>
              <a:t> 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11D6D-2175-4563-9F53-8769074ED234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1590-9CEC-1D44-8F01-018DDDCE6730}" type="datetimeFigureOut">
              <a:rPr lang="de-DE" smtClean="0"/>
              <a:pPr/>
              <a:t>10/16/12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8751-585E-8B40-905F-88C9D1B49B5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Chalkduste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halkduste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halkduste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halkduste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Chalkduste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halkduste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6579366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Seminar: Enterprise Application Programming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Lorenz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represent the Data?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87" y="2651042"/>
            <a:ext cx="861959" cy="1896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504" y="4005040"/>
            <a:ext cx="1163911" cy="124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150" y="2343265"/>
            <a:ext cx="1195682" cy="1638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415" y="2343265"/>
            <a:ext cx="1535084" cy="1284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4150" y="2122552"/>
            <a:ext cx="119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Order</a:t>
            </a: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6355415" y="2035488"/>
            <a:ext cx="1535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Customer</a:t>
            </a:r>
            <a:endParaRPr 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1140186" y="2343265"/>
            <a:ext cx="86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Receipt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5191503" y="3818670"/>
            <a:ext cx="116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Product</a:t>
            </a:r>
            <a:endParaRPr lang="en-US" sz="1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789" y="4727806"/>
            <a:ext cx="1462202" cy="1030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9789" y="4420029"/>
            <a:ext cx="146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Raw Material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Entities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150" y="2343265"/>
            <a:ext cx="1195682" cy="1638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4150" y="2122552"/>
            <a:ext cx="119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Order</a:t>
            </a:r>
            <a:endParaRPr lang="de-D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8260" y="2122552"/>
            <a:ext cx="1260948" cy="16312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u="sng" dirty="0" smtClean="0"/>
              <a:t>Attributes:</a:t>
            </a:r>
          </a:p>
          <a:p>
            <a:pPr>
              <a:buFont typeface="Arial"/>
              <a:buChar char="•"/>
            </a:pPr>
            <a:r>
              <a:rPr lang="de-DE" sz="1400" dirty="0" smtClean="0"/>
              <a:t> Date</a:t>
            </a:r>
          </a:p>
          <a:p>
            <a:pPr>
              <a:buFont typeface="Arial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Due</a:t>
            </a:r>
            <a:r>
              <a:rPr lang="de-DE" sz="1400" dirty="0" smtClean="0"/>
              <a:t> Date</a:t>
            </a:r>
          </a:p>
          <a:p>
            <a:pPr>
              <a:buFont typeface="Arial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Customer</a:t>
            </a:r>
            <a:endParaRPr lang="de-DE" sz="1400" dirty="0" smtClean="0"/>
          </a:p>
          <a:p>
            <a:pPr>
              <a:buFont typeface="Arial"/>
              <a:buChar char="•"/>
            </a:pPr>
            <a:r>
              <a:rPr lang="de-DE" sz="1400" dirty="0" smtClean="0"/>
              <a:t> </a:t>
            </a:r>
            <a:r>
              <a:rPr lang="de-DE" sz="1400" dirty="0"/>
              <a:t>L</a:t>
            </a:r>
            <a:r>
              <a:rPr lang="de-DE" sz="1400" dirty="0" smtClean="0"/>
              <a:t>ine Items</a:t>
            </a:r>
          </a:p>
          <a:p>
            <a:pPr>
              <a:buFont typeface="Arial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Signature</a:t>
            </a:r>
            <a:endParaRPr lang="de-DE" sz="1400" dirty="0" smtClean="0"/>
          </a:p>
          <a:p>
            <a:pPr>
              <a:buFont typeface="Arial"/>
              <a:buChar char="•"/>
            </a:pPr>
            <a:r>
              <a:rPr lang="de-DE" sz="1400" dirty="0" smtClean="0"/>
              <a:t> etc.</a:t>
            </a:r>
            <a:endParaRPr lang="de-DE" sz="1400" dirty="0"/>
          </a:p>
        </p:txBody>
      </p:sp>
      <p:cxnSp>
        <p:nvCxnSpPr>
          <p:cNvPr id="17" name="Straight Connector 16"/>
          <p:cNvCxnSpPr>
            <a:stCxn id="15" idx="3"/>
            <a:endCxn id="7" idx="1"/>
          </p:cNvCxnSpPr>
          <p:nvPr/>
        </p:nvCxnSpPr>
        <p:spPr>
          <a:xfrm>
            <a:off x="2549208" y="2938160"/>
            <a:ext cx="1054942" cy="224139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Constructs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r>
              <a:rPr lang="en-US" dirty="0" smtClean="0"/>
              <a:t> domain </a:t>
            </a:r>
            <a:r>
              <a:rPr lang="en-US" dirty="0" smtClean="0"/>
              <a:t>m</a:t>
            </a:r>
            <a:r>
              <a:rPr lang="en-US" dirty="0" smtClean="0"/>
              <a:t>odel for </a:t>
            </a:r>
            <a:r>
              <a:rPr lang="en-US" dirty="0" err="1" smtClean="0"/>
              <a:t>oo</a:t>
            </a:r>
            <a:r>
              <a:rPr lang="en-US" dirty="0" smtClean="0"/>
              <a:t> programming environment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04150" y="2836444"/>
            <a:ext cx="1008703" cy="1266921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Order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04150" y="3159927"/>
            <a:ext cx="1008703" cy="238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04150" y="3980939"/>
            <a:ext cx="1008703" cy="238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04150" y="3144224"/>
            <a:ext cx="1008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Date</a:t>
            </a:r>
          </a:p>
          <a:p>
            <a:pPr>
              <a:buFontTx/>
              <a:buChar char="-"/>
            </a:pPr>
            <a:r>
              <a:rPr lang="en-US" sz="1200" dirty="0" smtClean="0"/>
              <a:t> Due Date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Status</a:t>
            </a:r>
          </a:p>
          <a:p>
            <a:pPr>
              <a:buFontTx/>
              <a:buChar char="-"/>
            </a:pPr>
            <a:r>
              <a:rPr lang="en-US" sz="1200" dirty="0" smtClean="0"/>
              <a:t> ...</a:t>
            </a:r>
          </a:p>
          <a:p>
            <a:pPr>
              <a:buFontTx/>
              <a:buChar char="-"/>
            </a:pP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5191503" y="3641050"/>
            <a:ext cx="1008703" cy="113877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Customer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191503" y="3964532"/>
            <a:ext cx="1008703" cy="238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91503" y="4673476"/>
            <a:ext cx="1008703" cy="238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1503" y="3948829"/>
            <a:ext cx="100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smtClean="0"/>
              <a:t> Name</a:t>
            </a:r>
          </a:p>
          <a:p>
            <a:pPr>
              <a:buFontTx/>
              <a:buChar char="-"/>
            </a:pPr>
            <a:r>
              <a:rPr lang="en-US" sz="1200" smtClean="0"/>
              <a:t> Address</a:t>
            </a:r>
          </a:p>
          <a:p>
            <a:pPr>
              <a:buFontTx/>
              <a:buChar char="-"/>
            </a:pPr>
            <a:r>
              <a:rPr lang="en-US" sz="1200" smtClean="0"/>
              <a:t> ... </a:t>
            </a:r>
          </a:p>
          <a:p>
            <a:pPr>
              <a:buFontTx/>
              <a:buChar char="-"/>
            </a:pPr>
            <a:endParaRPr lang="en-US" sz="1200"/>
          </a:p>
        </p:txBody>
      </p:sp>
      <p:sp>
        <p:nvSpPr>
          <p:cNvPr id="29" name="Rectangle 28"/>
          <p:cNvSpPr/>
          <p:nvPr/>
        </p:nvSpPr>
        <p:spPr>
          <a:xfrm>
            <a:off x="5191503" y="2065628"/>
            <a:ext cx="1008703" cy="103242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smtClean="0">
                <a:solidFill>
                  <a:srgbClr val="FF0000"/>
                </a:solidFill>
              </a:rPr>
              <a:t>Line Item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191503" y="2389110"/>
            <a:ext cx="1008703" cy="2382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91503" y="2995325"/>
            <a:ext cx="1008703" cy="2382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91503" y="2373407"/>
            <a:ext cx="10087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 Product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 Amount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 ...</a:t>
            </a:r>
          </a:p>
          <a:p>
            <a:pPr>
              <a:buFontTx/>
              <a:buChar char="-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1109" y="4386942"/>
            <a:ext cx="1008703" cy="113877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Product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171109" y="4710424"/>
            <a:ext cx="1008703" cy="238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71109" y="5419368"/>
            <a:ext cx="1008703" cy="238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71109" y="4694721"/>
            <a:ext cx="100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smtClean="0"/>
              <a:t> Name</a:t>
            </a:r>
          </a:p>
          <a:p>
            <a:pPr>
              <a:buFontTx/>
              <a:buChar char="-"/>
            </a:pPr>
            <a:r>
              <a:rPr lang="en-US" sz="1200" smtClean="0"/>
              <a:t> Price</a:t>
            </a:r>
          </a:p>
          <a:p>
            <a:pPr>
              <a:buFontTx/>
              <a:buChar char="-"/>
            </a:pPr>
            <a:r>
              <a:rPr lang="en-US" sz="1200" smtClean="0"/>
              <a:t> ... </a:t>
            </a:r>
          </a:p>
          <a:p>
            <a:pPr>
              <a:buFontTx/>
              <a:buChar char="-"/>
            </a:pPr>
            <a:endParaRPr lang="en-US" sz="1200"/>
          </a:p>
        </p:txBody>
      </p:sp>
      <p:sp>
        <p:nvSpPr>
          <p:cNvPr id="37" name="Rectangle 36"/>
          <p:cNvSpPr/>
          <p:nvPr/>
        </p:nvSpPr>
        <p:spPr>
          <a:xfrm>
            <a:off x="2595447" y="4779826"/>
            <a:ext cx="1289061" cy="113877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Raw Material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95447" y="5103308"/>
            <a:ext cx="1289061" cy="367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95447" y="5812252"/>
            <a:ext cx="1289061" cy="367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95447" y="5087605"/>
            <a:ext cx="128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smtClean="0"/>
              <a:t> Name</a:t>
            </a:r>
          </a:p>
          <a:p>
            <a:pPr>
              <a:buFontTx/>
              <a:buChar char="-"/>
            </a:pPr>
            <a:r>
              <a:rPr lang="en-US" sz="1200" smtClean="0"/>
              <a:t> </a:t>
            </a:r>
            <a:r>
              <a:rPr lang="en-US" sz="1200" smtClean="0">
                <a:solidFill>
                  <a:srgbClr val="FF0000"/>
                </a:solidFill>
              </a:rPr>
              <a:t>Inventorylevel</a:t>
            </a:r>
          </a:p>
          <a:p>
            <a:pPr>
              <a:buFontTx/>
              <a:buChar char="-"/>
            </a:pPr>
            <a:r>
              <a:rPr lang="en-US" sz="1200" smtClean="0"/>
              <a:t> ... </a:t>
            </a:r>
          </a:p>
          <a:p>
            <a:pPr>
              <a:buFontTx/>
              <a:buChar char="-"/>
            </a:pPr>
            <a:endParaRPr lang="en-US" sz="1200"/>
          </a:p>
        </p:txBody>
      </p:sp>
      <p:sp>
        <p:nvSpPr>
          <p:cNvPr id="45" name="Rectangle 44"/>
          <p:cNvSpPr/>
          <p:nvPr/>
        </p:nvSpPr>
        <p:spPr>
          <a:xfrm>
            <a:off x="1403480" y="2669513"/>
            <a:ext cx="1008703" cy="103242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Receipt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403480" y="2992995"/>
            <a:ext cx="1008703" cy="238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03480" y="3477803"/>
            <a:ext cx="1008703" cy="238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03480" y="2977292"/>
            <a:ext cx="100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smtClean="0"/>
              <a:t> Date</a:t>
            </a:r>
          </a:p>
          <a:p>
            <a:pPr>
              <a:buFontTx/>
              <a:buChar char="-"/>
            </a:pPr>
            <a:r>
              <a:rPr lang="en-US" sz="1200" smtClean="0"/>
              <a:t> ... </a:t>
            </a:r>
          </a:p>
          <a:p>
            <a:pPr>
              <a:buFontTx/>
              <a:buChar char="-"/>
            </a:pPr>
            <a:endParaRPr lang="en-US" sz="1200"/>
          </a:p>
        </p:txBody>
      </p:sp>
      <p:cxnSp>
        <p:nvCxnSpPr>
          <p:cNvPr id="51" name="Elbow Connector 50"/>
          <p:cNvCxnSpPr>
            <a:stCxn id="15" idx="3"/>
            <a:endCxn id="32" idx="1"/>
          </p:cNvCxnSpPr>
          <p:nvPr/>
        </p:nvCxnSpPr>
        <p:spPr>
          <a:xfrm flipV="1">
            <a:off x="4612853" y="2788906"/>
            <a:ext cx="578650" cy="680999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20" idx="3"/>
            <a:endCxn id="28" idx="1"/>
          </p:cNvCxnSpPr>
          <p:nvPr/>
        </p:nvCxnSpPr>
        <p:spPr>
          <a:xfrm>
            <a:off x="4612852" y="3652056"/>
            <a:ext cx="578651" cy="71227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2" idx="3"/>
            <a:endCxn id="33" idx="0"/>
          </p:cNvCxnSpPr>
          <p:nvPr/>
        </p:nvCxnSpPr>
        <p:spPr>
          <a:xfrm>
            <a:off x="6200205" y="2788906"/>
            <a:ext cx="1475256" cy="1598036"/>
          </a:xfrm>
          <a:prstGeom prst="bentConnector2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37" idx="3"/>
            <a:endCxn id="36" idx="1"/>
          </p:cNvCxnSpPr>
          <p:nvPr/>
        </p:nvCxnSpPr>
        <p:spPr>
          <a:xfrm flipV="1">
            <a:off x="3884508" y="5110220"/>
            <a:ext cx="3286601" cy="238994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48" idx="3"/>
            <a:endCxn id="20" idx="1"/>
          </p:cNvCxnSpPr>
          <p:nvPr/>
        </p:nvCxnSpPr>
        <p:spPr>
          <a:xfrm>
            <a:off x="2412182" y="3300458"/>
            <a:ext cx="1191968" cy="351598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8399" y="3081293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1</a:t>
            </a:r>
            <a:endParaRPr lang="en-US" sz="1000"/>
          </a:p>
        </p:txBody>
      </p:sp>
      <p:sp>
        <p:nvSpPr>
          <p:cNvPr id="73" name="TextBox 72"/>
          <p:cNvSpPr txBox="1"/>
          <p:nvPr/>
        </p:nvSpPr>
        <p:spPr>
          <a:xfrm>
            <a:off x="3354487" y="3313502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1</a:t>
            </a:r>
            <a:endParaRPr lang="en-US" sz="1000"/>
          </a:p>
        </p:txBody>
      </p:sp>
      <p:sp>
        <p:nvSpPr>
          <p:cNvPr id="74" name="TextBox 73"/>
          <p:cNvSpPr txBox="1"/>
          <p:nvPr/>
        </p:nvSpPr>
        <p:spPr>
          <a:xfrm>
            <a:off x="4941840" y="2542685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1</a:t>
            </a:r>
            <a:endParaRPr lang="en-US" sz="1000"/>
          </a:p>
        </p:txBody>
      </p:sp>
      <p:sp>
        <p:nvSpPr>
          <p:cNvPr id="75" name="TextBox 74"/>
          <p:cNvSpPr txBox="1"/>
          <p:nvPr/>
        </p:nvSpPr>
        <p:spPr>
          <a:xfrm>
            <a:off x="4612852" y="3237021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*</a:t>
            </a:r>
            <a:endParaRPr lang="en-US" sz="1000"/>
          </a:p>
        </p:txBody>
      </p:sp>
      <p:sp>
        <p:nvSpPr>
          <p:cNvPr id="76" name="TextBox 75"/>
          <p:cNvSpPr txBox="1"/>
          <p:nvPr/>
        </p:nvSpPr>
        <p:spPr>
          <a:xfrm>
            <a:off x="4611975" y="3615757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1</a:t>
            </a:r>
            <a:endParaRPr lang="en-US" sz="1000"/>
          </a:p>
        </p:txBody>
      </p:sp>
      <p:sp>
        <p:nvSpPr>
          <p:cNvPr id="77" name="TextBox 76"/>
          <p:cNvSpPr txBox="1"/>
          <p:nvPr/>
        </p:nvSpPr>
        <p:spPr>
          <a:xfrm>
            <a:off x="4941840" y="4118107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*</a:t>
            </a:r>
            <a:endParaRPr lang="en-US" sz="1000"/>
          </a:p>
        </p:txBody>
      </p:sp>
      <p:sp>
        <p:nvSpPr>
          <p:cNvPr id="78" name="TextBox 77"/>
          <p:cNvSpPr txBox="1"/>
          <p:nvPr/>
        </p:nvSpPr>
        <p:spPr>
          <a:xfrm>
            <a:off x="6200206" y="2542685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1</a:t>
            </a:r>
            <a:endParaRPr lang="en-US" sz="1000"/>
          </a:p>
        </p:txBody>
      </p:sp>
      <p:sp>
        <p:nvSpPr>
          <p:cNvPr id="79" name="TextBox 78"/>
          <p:cNvSpPr txBox="1"/>
          <p:nvPr/>
        </p:nvSpPr>
        <p:spPr>
          <a:xfrm>
            <a:off x="7675461" y="4103365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*</a:t>
            </a:r>
            <a:endParaRPr lang="en-US" sz="1000"/>
          </a:p>
        </p:txBody>
      </p:sp>
      <p:sp>
        <p:nvSpPr>
          <p:cNvPr id="80" name="TextBox 79"/>
          <p:cNvSpPr txBox="1"/>
          <p:nvPr/>
        </p:nvSpPr>
        <p:spPr>
          <a:xfrm>
            <a:off x="6921446" y="5072864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*</a:t>
            </a:r>
            <a:endParaRPr lang="en-US" sz="1000"/>
          </a:p>
        </p:txBody>
      </p:sp>
      <p:sp>
        <p:nvSpPr>
          <p:cNvPr id="81" name="TextBox 80"/>
          <p:cNvSpPr txBox="1"/>
          <p:nvPr/>
        </p:nvSpPr>
        <p:spPr>
          <a:xfrm>
            <a:off x="3884507" y="5106978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*</a:t>
            </a:r>
            <a:endParaRPr lang="en-US" sz="1000"/>
          </a:p>
        </p:txBody>
      </p:sp>
      <p:sp>
        <p:nvSpPr>
          <p:cNvPr id="43" name="Rounded Rectangle 42"/>
          <p:cNvSpPr/>
          <p:nvPr/>
        </p:nvSpPr>
        <p:spPr>
          <a:xfrm>
            <a:off x="2032003" y="2997707"/>
            <a:ext cx="4631609" cy="138923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200" smtClean="0"/>
              <a:t>Objects capture the relevant information of real world entities and give them a logical structure.</a:t>
            </a:r>
            <a:endParaRPr 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8" grpId="0"/>
      <p:bldP spid="29" grpId="0" animBg="1"/>
      <p:bldP spid="32" grpId="0"/>
      <p:bldP spid="33" grpId="0" animBg="1"/>
      <p:bldP spid="36" grpId="0"/>
      <p:bldP spid="37" grpId="0" animBg="1"/>
      <p:bldP spid="40" grpId="0"/>
      <p:bldP spid="45" grpId="0" animBg="1"/>
      <p:bldP spid="48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730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Relational Database Management Systems (RDBMS) normalization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45283" y="2113537"/>
            <a:ext cx="1008703" cy="114051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284" y="2421315"/>
            <a:ext cx="100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id</a:t>
            </a:r>
          </a:p>
          <a:p>
            <a:pPr>
              <a:buFontTx/>
              <a:buChar char="-"/>
            </a:pPr>
            <a:r>
              <a:rPr lang="en-US" sz="1200" dirty="0" smtClean="0"/>
              <a:t> date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err="1" smtClean="0"/>
              <a:t>due_date</a:t>
            </a:r>
            <a:endParaRPr lang="en-US" sz="1200" dirty="0" smtClean="0"/>
          </a:p>
          <a:p>
            <a:pPr>
              <a:buFontTx/>
              <a:buChar char="-"/>
            </a:pPr>
            <a:r>
              <a:rPr lang="en-US" sz="1200" dirty="0" smtClean="0"/>
              <a:t> status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4726" y="2113538"/>
            <a:ext cx="1436801" cy="114051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99129" y="2111796"/>
            <a:ext cx="1008703" cy="95759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9130" y="2111796"/>
            <a:ext cx="100870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smtClean="0"/>
              <a:t>receipt</a:t>
            </a:r>
            <a:endParaRPr lang="en-US" sz="1400"/>
          </a:p>
        </p:txBody>
      </p:sp>
      <p:sp>
        <p:nvSpPr>
          <p:cNvPr id="44" name="TextBox 43"/>
          <p:cNvSpPr txBox="1"/>
          <p:nvPr/>
        </p:nvSpPr>
        <p:spPr>
          <a:xfrm>
            <a:off x="899129" y="2421313"/>
            <a:ext cx="100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id</a:t>
            </a:r>
          </a:p>
          <a:p>
            <a:pPr>
              <a:buFontTx/>
              <a:buChar char="-"/>
            </a:pPr>
            <a:r>
              <a:rPr lang="en-US" sz="1200" dirty="0" smtClean="0"/>
              <a:t> date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fk_order_id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44406" y="2113537"/>
            <a:ext cx="100870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smtClean="0"/>
              <a:t>order</a:t>
            </a:r>
            <a:endParaRPr lang="en-US" sz="1400"/>
          </a:p>
        </p:txBody>
      </p:sp>
      <p:sp>
        <p:nvSpPr>
          <p:cNvPr id="53" name="TextBox 52"/>
          <p:cNvSpPr txBox="1"/>
          <p:nvPr/>
        </p:nvSpPr>
        <p:spPr>
          <a:xfrm>
            <a:off x="3194727" y="2113538"/>
            <a:ext cx="14368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smtClean="0"/>
              <a:t>lineitem</a:t>
            </a:r>
            <a:endParaRPr lang="en-US" sz="1400"/>
          </a:p>
        </p:txBody>
      </p:sp>
      <p:sp>
        <p:nvSpPr>
          <p:cNvPr id="54" name="TextBox 53"/>
          <p:cNvSpPr txBox="1"/>
          <p:nvPr/>
        </p:nvSpPr>
        <p:spPr>
          <a:xfrm>
            <a:off x="3194727" y="2421315"/>
            <a:ext cx="14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id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fk_product_id</a:t>
            </a:r>
            <a:endParaRPr lang="en-US" sz="12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fk_cutomer_id</a:t>
            </a:r>
            <a:endParaRPr lang="en-US" sz="12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1200" dirty="0" smtClean="0"/>
              <a:t> amount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771300" y="2115280"/>
            <a:ext cx="1158173" cy="95410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71301" y="2115280"/>
            <a:ext cx="11581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smtClean="0"/>
              <a:t>customer</a:t>
            </a:r>
            <a:endParaRPr lang="en-US" sz="1400"/>
          </a:p>
        </p:txBody>
      </p:sp>
      <p:sp>
        <p:nvSpPr>
          <p:cNvPr id="58" name="TextBox 57"/>
          <p:cNvSpPr txBox="1"/>
          <p:nvPr/>
        </p:nvSpPr>
        <p:spPr>
          <a:xfrm>
            <a:off x="4771300" y="2423057"/>
            <a:ext cx="115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id</a:t>
            </a:r>
          </a:p>
          <a:p>
            <a:pPr>
              <a:buFontTx/>
              <a:buChar char="-"/>
            </a:pPr>
            <a:r>
              <a:rPr lang="en-US" sz="1200" dirty="0" smtClean="0"/>
              <a:t> name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fk_address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72535" y="2113538"/>
            <a:ext cx="1158173" cy="11405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72536" y="2113538"/>
            <a:ext cx="11581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smtClean="0">
                <a:solidFill>
                  <a:srgbClr val="FF0000"/>
                </a:solidFill>
              </a:rPr>
              <a:t>address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2536" y="2423057"/>
            <a:ext cx="115817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smtClean="0">
                <a:solidFill>
                  <a:srgbClr val="FF0000"/>
                </a:solidFill>
              </a:rPr>
              <a:t> id</a:t>
            </a:r>
          </a:p>
          <a:p>
            <a:pPr>
              <a:buFontTx/>
              <a:buChar char="-"/>
            </a:pPr>
            <a:r>
              <a:rPr lang="en-US" sz="1200" smtClean="0">
                <a:solidFill>
                  <a:srgbClr val="FF0000"/>
                </a:solidFill>
              </a:rPr>
              <a:t> city</a:t>
            </a:r>
          </a:p>
          <a:p>
            <a:pPr>
              <a:buFontTx/>
              <a:buChar char="-"/>
            </a:pPr>
            <a:r>
              <a:rPr lang="en-US" sz="1200" smtClean="0">
                <a:solidFill>
                  <a:srgbClr val="FF0000"/>
                </a:solidFill>
              </a:rPr>
              <a:t> zipcode</a:t>
            </a:r>
          </a:p>
          <a:p>
            <a:pPr>
              <a:buFontTx/>
              <a:buChar char="-"/>
            </a:pPr>
            <a:r>
              <a:rPr lang="en-US" sz="1200" smtClean="0">
                <a:solidFill>
                  <a:srgbClr val="FF0000"/>
                </a:solidFill>
              </a:rPr>
              <a:t> street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348812" y="2111794"/>
            <a:ext cx="1158173" cy="95585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48813" y="2111794"/>
            <a:ext cx="11581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smtClean="0"/>
              <a:t>product</a:t>
            </a:r>
            <a:endParaRPr lang="en-US" sz="1400"/>
          </a:p>
        </p:txBody>
      </p:sp>
      <p:sp>
        <p:nvSpPr>
          <p:cNvPr id="64" name="TextBox 63"/>
          <p:cNvSpPr txBox="1"/>
          <p:nvPr/>
        </p:nvSpPr>
        <p:spPr>
          <a:xfrm>
            <a:off x="7348813" y="2421313"/>
            <a:ext cx="115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id</a:t>
            </a:r>
          </a:p>
          <a:p>
            <a:pPr>
              <a:buFontTx/>
              <a:buChar char="-"/>
            </a:pPr>
            <a:r>
              <a:rPr lang="en-US" sz="1200" dirty="0" smtClean="0"/>
              <a:t> name</a:t>
            </a:r>
          </a:p>
          <a:p>
            <a:pPr>
              <a:buFontTx/>
              <a:buChar char="-"/>
            </a:pPr>
            <a:r>
              <a:rPr lang="en-US" sz="1200" dirty="0" smtClean="0"/>
              <a:t> price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99130" y="3682768"/>
            <a:ext cx="1158173" cy="95585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9131" y="3682768"/>
            <a:ext cx="11581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smtClean="0"/>
              <a:t>raw material</a:t>
            </a:r>
            <a:endParaRPr lang="en-US" sz="1400"/>
          </a:p>
        </p:txBody>
      </p:sp>
      <p:sp>
        <p:nvSpPr>
          <p:cNvPr id="69" name="TextBox 68"/>
          <p:cNvSpPr txBox="1"/>
          <p:nvPr/>
        </p:nvSpPr>
        <p:spPr>
          <a:xfrm>
            <a:off x="899131" y="3992287"/>
            <a:ext cx="115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id</a:t>
            </a:r>
          </a:p>
          <a:p>
            <a:pPr>
              <a:buFontTx/>
              <a:buChar char="-"/>
            </a:pPr>
            <a:r>
              <a:rPr lang="en-US" sz="1200" dirty="0" smtClean="0"/>
              <a:t> name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err="1" smtClean="0"/>
              <a:t>inventorylevel</a:t>
            </a:r>
            <a:endParaRPr lang="en-US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Mapping Problem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6954" y="2885613"/>
            <a:ext cx="8079846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6954" y="4499595"/>
            <a:ext cx="8079846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gular Pentagon 11"/>
          <p:cNvSpPr/>
          <p:nvPr/>
        </p:nvSpPr>
        <p:spPr>
          <a:xfrm>
            <a:off x="4024574" y="3324526"/>
            <a:ext cx="653643" cy="550974"/>
          </a:xfrm>
          <a:prstGeom prst="pent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4877300" y="3649684"/>
            <a:ext cx="653643" cy="550974"/>
          </a:xfrm>
          <a:prstGeom prst="pent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5633665" y="3201439"/>
            <a:ext cx="653643" cy="550974"/>
          </a:xfrm>
          <a:prstGeom prst="pent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gular Pentagon 14"/>
          <p:cNvSpPr/>
          <p:nvPr/>
        </p:nvSpPr>
        <p:spPr>
          <a:xfrm>
            <a:off x="6436712" y="3600013"/>
            <a:ext cx="653643" cy="550974"/>
          </a:xfrm>
          <a:prstGeom prst="pent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gular Pentagon 15"/>
          <p:cNvSpPr/>
          <p:nvPr/>
        </p:nvSpPr>
        <p:spPr>
          <a:xfrm>
            <a:off x="7090355" y="3049039"/>
            <a:ext cx="653643" cy="550974"/>
          </a:xfrm>
          <a:prstGeom prst="pent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24574" y="4977448"/>
            <a:ext cx="513577" cy="4482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06511" y="4977448"/>
            <a:ext cx="513577" cy="4482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88448" y="4977448"/>
            <a:ext cx="513577" cy="4482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73731" y="4977448"/>
            <a:ext cx="513577" cy="4482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62008" y="4977448"/>
            <a:ext cx="513577" cy="4482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43943" y="4977448"/>
            <a:ext cx="513577" cy="4482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12" idx="0"/>
          </p:cNvCxnSpPr>
          <p:nvPr/>
        </p:nvCxnSpPr>
        <p:spPr>
          <a:xfrm rot="5400000">
            <a:off x="3763069" y="2736196"/>
            <a:ext cx="1176658" cy="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3" idx="0"/>
          </p:cNvCxnSpPr>
          <p:nvPr/>
        </p:nvCxnSpPr>
        <p:spPr>
          <a:xfrm rot="5400000">
            <a:off x="4787717" y="2992164"/>
            <a:ext cx="1073926" cy="24111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378501" y="2594431"/>
            <a:ext cx="1176658" cy="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172210" y="3011683"/>
            <a:ext cx="1176658" cy="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6" idx="0"/>
          </p:cNvCxnSpPr>
          <p:nvPr/>
        </p:nvCxnSpPr>
        <p:spPr>
          <a:xfrm rot="16200000" flipH="1">
            <a:off x="6833541" y="2465403"/>
            <a:ext cx="625682" cy="54159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Hexagon 7"/>
          <p:cNvSpPr/>
          <p:nvPr/>
        </p:nvSpPr>
        <p:spPr>
          <a:xfrm>
            <a:off x="4024574" y="1596893"/>
            <a:ext cx="653643" cy="550974"/>
          </a:xfrm>
          <a:prstGeom prst="hex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120088" y="2147867"/>
            <a:ext cx="653643" cy="550974"/>
          </a:xfrm>
          <a:prstGeom prst="hex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5633665" y="1417638"/>
            <a:ext cx="653643" cy="550974"/>
          </a:xfrm>
          <a:prstGeom prst="hex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436712" y="1968612"/>
            <a:ext cx="653643" cy="550974"/>
          </a:xfrm>
          <a:prstGeom prst="hex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16" idx="3"/>
            <a:endCxn id="23" idx="0"/>
          </p:cNvCxnSpPr>
          <p:nvPr/>
        </p:nvCxnSpPr>
        <p:spPr>
          <a:xfrm rot="5400000">
            <a:off x="6620238" y="4180508"/>
            <a:ext cx="1377435" cy="21644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5" idx="3"/>
            <a:endCxn id="22" idx="0"/>
          </p:cNvCxnSpPr>
          <p:nvPr/>
        </p:nvCxnSpPr>
        <p:spPr>
          <a:xfrm rot="5400000">
            <a:off x="6277936" y="4491849"/>
            <a:ext cx="826461" cy="14473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21" idx="0"/>
          </p:cNvCxnSpPr>
          <p:nvPr/>
        </p:nvCxnSpPr>
        <p:spPr>
          <a:xfrm rot="5400000">
            <a:off x="5983797" y="4197710"/>
            <a:ext cx="826461" cy="7330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3"/>
            <a:endCxn id="19" idx="0"/>
          </p:cNvCxnSpPr>
          <p:nvPr/>
        </p:nvCxnSpPr>
        <p:spPr>
          <a:xfrm rot="5400000">
            <a:off x="5090345" y="4107305"/>
            <a:ext cx="1225035" cy="51525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3" idx="3"/>
            <a:endCxn id="18" idx="0"/>
          </p:cNvCxnSpPr>
          <p:nvPr/>
        </p:nvCxnSpPr>
        <p:spPr>
          <a:xfrm rot="5400000">
            <a:off x="4645316" y="4418642"/>
            <a:ext cx="776790" cy="34082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7" idx="0"/>
          </p:cNvCxnSpPr>
          <p:nvPr/>
        </p:nvCxnSpPr>
        <p:spPr>
          <a:xfrm rot="5400000">
            <a:off x="3765406" y="4391458"/>
            <a:ext cx="1101948" cy="7003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6954" y="2196665"/>
            <a:ext cx="12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Real World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6954" y="3506168"/>
            <a:ext cx="270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Programming Environment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6954" y="4802812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Database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interact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Data?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pPr lvl="1"/>
            <a:r>
              <a:rPr lang="de-DE" dirty="0" smtClean="0"/>
              <a:t>Online </a:t>
            </a:r>
            <a:r>
              <a:rPr lang="de-DE" dirty="0" err="1" smtClean="0"/>
              <a:t>Transaction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(OLTP)</a:t>
            </a:r>
          </a:p>
          <a:p>
            <a:pPr lvl="2"/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endParaRPr lang="de-DE" dirty="0" smtClean="0"/>
          </a:p>
          <a:p>
            <a:pPr lvl="1"/>
            <a:r>
              <a:rPr lang="de-DE" dirty="0" smtClean="0"/>
              <a:t>Online </a:t>
            </a:r>
            <a:r>
              <a:rPr lang="de-DE" dirty="0" err="1" smtClean="0"/>
              <a:t>Analytical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(OLAP)</a:t>
            </a:r>
          </a:p>
          <a:p>
            <a:pPr lvl="2"/>
            <a:r>
              <a:rPr lang="de-DE" dirty="0" err="1" smtClean="0"/>
              <a:t>Analytics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algn="ctr">
              <a:buNone/>
            </a:pPr>
            <a:r>
              <a:rPr lang="de-DE" sz="2800" dirty="0" smtClean="0"/>
              <a:t>Single </a:t>
            </a:r>
            <a:r>
              <a:rPr lang="de-DE" sz="2800" dirty="0" err="1" smtClean="0"/>
              <a:t>Record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Processing</a:t>
            </a:r>
            <a:r>
              <a:rPr lang="de-DE" sz="2800" dirty="0" smtClean="0"/>
              <a:t> vs. Set </a:t>
            </a:r>
            <a:r>
              <a:rPr lang="de-DE" sz="2800" dirty="0" err="1" smtClean="0"/>
              <a:t>Operations</a:t>
            </a:r>
            <a:endParaRPr lang="de-DE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</a:t>
            </a:r>
            <a:r>
              <a:rPr lang="en-US" dirty="0" smtClean="0"/>
              <a:t>for Enterprise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Massive code base</a:t>
            </a:r>
          </a:p>
          <a:p>
            <a:r>
              <a:rPr lang="en-US" dirty="0" smtClean="0"/>
              <a:t>Handle a lot of data</a:t>
            </a:r>
          </a:p>
          <a:p>
            <a:r>
              <a:rPr lang="en-US" dirty="0" smtClean="0"/>
              <a:t>Access data concurrently</a:t>
            </a:r>
          </a:p>
          <a:p>
            <a:r>
              <a:rPr lang="en-US" dirty="0" smtClean="0"/>
              <a:t>Conceptual dissonances within data</a:t>
            </a:r>
          </a:p>
          <a:p>
            <a:pPr lvl="1"/>
            <a:r>
              <a:rPr lang="en-US" sz="2200" dirty="0" smtClean="0"/>
              <a:t>Customer structure for dept. 1 &lt;</a:t>
            </a:r>
            <a:r>
              <a:rPr lang="en-US" sz="2200" smtClean="0"/>
              <a:t>&gt;</a:t>
            </a:r>
            <a:r>
              <a:rPr lang="en-US" sz="2200" smtClean="0"/>
              <a:t> customer </a:t>
            </a:r>
            <a:r>
              <a:rPr lang="en-US" sz="2200" dirty="0" smtClean="0"/>
              <a:t>structure for dept. 2</a:t>
            </a:r>
            <a:endParaRPr lang="en-US" sz="2600" dirty="0" smtClean="0"/>
          </a:p>
          <a:p>
            <a:r>
              <a:rPr lang="en-US" dirty="0" smtClean="0"/>
              <a:t>Complex business “illogic”</a:t>
            </a:r>
          </a:p>
          <a:p>
            <a:r>
              <a:rPr lang="en-US" dirty="0" smtClean="0"/>
              <a:t>Data schema evolution triggered from</a:t>
            </a:r>
          </a:p>
          <a:p>
            <a:pPr lvl="1"/>
            <a:r>
              <a:rPr lang="en-US" sz="2162" dirty="0" smtClean="0"/>
              <a:t>inside (e.g., change DB)</a:t>
            </a:r>
          </a:p>
          <a:p>
            <a:pPr lvl="1"/>
            <a:r>
              <a:rPr lang="en-US" sz="2162" dirty="0" smtClean="0"/>
              <a:t>outside (entity evolution, new business functions)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1557"/>
            <a:ext cx="8229600" cy="1143000"/>
          </a:xfrm>
        </p:spPr>
        <p:txBody>
          <a:bodyPr/>
          <a:lstStyle/>
          <a:p>
            <a:r>
              <a:rPr lang="de-DE" dirty="0" smtClean="0"/>
              <a:t>Fragen zum Inhalt?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Seminar Topics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SQL Pattern </a:t>
            </a:r>
            <a:r>
              <a:rPr lang="de-DE" dirty="0" err="1" smtClean="0"/>
              <a:t>Search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SQL4JAVA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Inheritence</a:t>
            </a:r>
            <a:r>
              <a:rPr lang="de-DE" dirty="0" smtClean="0"/>
              <a:t> in RDBMS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Visualization</a:t>
            </a:r>
            <a:r>
              <a:rPr lang="de-DE" dirty="0" smtClean="0"/>
              <a:t> of </a:t>
            </a:r>
            <a:r>
              <a:rPr lang="de-DE" dirty="0" err="1" smtClean="0"/>
              <a:t>Execution</a:t>
            </a:r>
            <a:r>
              <a:rPr lang="de-DE" dirty="0" smtClean="0"/>
              <a:t> </a:t>
            </a:r>
            <a:r>
              <a:rPr lang="de-DE" dirty="0" err="1" smtClean="0"/>
              <a:t>Traces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Immediate Feedback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Programmers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Materialized</a:t>
            </a:r>
            <a:r>
              <a:rPr lang="de-DE" dirty="0" smtClean="0"/>
              <a:t> Aggregates Maintenance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 Pattern </a:t>
            </a:r>
            <a:r>
              <a:rPr lang="de-DE" dirty="0" err="1" smtClean="0"/>
              <a:t>Search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sz="1600" b="1" dirty="0" smtClean="0">
                <a:latin typeface="Courier"/>
                <a:cs typeface="Courier"/>
              </a:rPr>
              <a:t>SOURCE CODE: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LOOP AT TOTAL.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...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SELECT SINGLE FOR UPDATE * FROM &lt;</a:t>
            </a:r>
            <a:r>
              <a:rPr lang="de-DE" sz="1600" dirty="0" err="1" smtClean="0">
                <a:latin typeface="Courier"/>
                <a:cs typeface="Courier"/>
              </a:rPr>
              <a:t>table</a:t>
            </a:r>
            <a:r>
              <a:rPr lang="de-DE" sz="1600" dirty="0" smtClean="0">
                <a:latin typeface="Courier"/>
                <a:cs typeface="Courier"/>
              </a:rPr>
              <a:t>&gt; WHERE ...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...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ENDLOOP.</a:t>
            </a:r>
          </a:p>
          <a:p>
            <a:pPr>
              <a:buNone/>
            </a:pPr>
            <a:endParaRPr lang="de-DE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de-DE" sz="1600" b="1" dirty="0" smtClean="0">
                <a:latin typeface="Courier"/>
                <a:cs typeface="Courier"/>
              </a:rPr>
              <a:t>SQL: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SELECT *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FROM AST as AST1, AST as AST2, INCLUDE, SOURCE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WHERE AST1.vertex_value = ‘SELECT_STMT‘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	AND AST2.vertex_value = ‘LOOP_COMP‘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	AND AST1.origin = AST2.origin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	AND AST1.pre_order &lt;= AST2.pre_order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	AND AST1.post_order &gt;= AST2.post_order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	AND </a:t>
            </a:r>
            <a:r>
              <a:rPr lang="de-DE" sz="1600" dirty="0" err="1" smtClean="0">
                <a:latin typeface="Courier"/>
                <a:cs typeface="Courier"/>
              </a:rPr>
              <a:t>INCLUDE.hash</a:t>
            </a:r>
            <a:r>
              <a:rPr lang="de-DE" sz="1600" dirty="0" smtClean="0">
                <a:latin typeface="Courier"/>
                <a:cs typeface="Courier"/>
              </a:rPr>
              <a:t> = AST1.hash</a:t>
            </a:r>
          </a:p>
          <a:p>
            <a:pPr>
              <a:buNone/>
            </a:pPr>
            <a:r>
              <a:rPr lang="de-DE" sz="1600" dirty="0" smtClean="0">
                <a:latin typeface="Courier"/>
                <a:cs typeface="Courier"/>
              </a:rPr>
              <a:t>		AND </a:t>
            </a:r>
            <a:r>
              <a:rPr lang="de-DE" sz="1600" dirty="0" err="1" smtClean="0">
                <a:latin typeface="Courier"/>
                <a:cs typeface="Courier"/>
              </a:rPr>
              <a:t>SOURCE.origin</a:t>
            </a:r>
            <a:r>
              <a:rPr lang="de-DE" sz="1600" dirty="0" smtClean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INC.hash</a:t>
            </a:r>
            <a:r>
              <a:rPr lang="de-DE" sz="1600" smtClean="0">
                <a:latin typeface="Courier"/>
                <a:cs typeface="Courier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Organisatorisches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err="1" smtClean="0"/>
              <a:t>Rahmenbedingungen</a:t>
            </a:r>
            <a:endParaRPr lang="en-US" sz="2400" dirty="0"/>
          </a:p>
          <a:p>
            <a:pPr lvl="1" eaLnBrk="1" hangingPunct="1"/>
            <a:r>
              <a:rPr lang="en-US" sz="1800" dirty="0" err="1"/>
              <a:t>Verantwortlich</a:t>
            </a:r>
            <a:r>
              <a:rPr lang="en-US" sz="1800" dirty="0"/>
              <a:t>:</a:t>
            </a:r>
            <a:r>
              <a:rPr lang="en-US" sz="1800" dirty="0" smtClean="0"/>
              <a:t> Prof. </a:t>
            </a:r>
            <a:r>
              <a:rPr lang="en-US" sz="1800" dirty="0" err="1" smtClean="0"/>
              <a:t>Hasso</a:t>
            </a:r>
            <a:r>
              <a:rPr lang="en-US" sz="1800" dirty="0" smtClean="0"/>
              <a:t> </a:t>
            </a:r>
            <a:r>
              <a:rPr lang="en-US" sz="1800" dirty="0" err="1" smtClean="0"/>
              <a:t>Plattner</a:t>
            </a:r>
            <a:endParaRPr lang="en-US" sz="1800" dirty="0" smtClean="0"/>
          </a:p>
          <a:p>
            <a:pPr lvl="1" eaLnBrk="1" hangingPunct="1"/>
            <a:r>
              <a:rPr lang="en-US" sz="1800" dirty="0" err="1" smtClean="0"/>
              <a:t>Tutoren</a:t>
            </a:r>
            <a:r>
              <a:rPr lang="en-US" sz="1800" dirty="0" smtClean="0"/>
              <a:t>: Martin Lorenz, </a:t>
            </a:r>
            <a:r>
              <a:rPr lang="en-US" sz="1800" dirty="0" err="1" smtClean="0"/>
              <a:t>Franziska</a:t>
            </a:r>
            <a:r>
              <a:rPr lang="en-US" sz="1800" dirty="0" smtClean="0"/>
              <a:t> </a:t>
            </a:r>
            <a:r>
              <a:rPr lang="en-US" sz="1800" dirty="0" err="1" smtClean="0"/>
              <a:t>Häger</a:t>
            </a:r>
            <a:r>
              <a:rPr lang="en-US" sz="1800" dirty="0" smtClean="0"/>
              <a:t>, Arian </a:t>
            </a:r>
            <a:r>
              <a:rPr lang="en-US" sz="1800" dirty="0" err="1" smtClean="0"/>
              <a:t>Treffer</a:t>
            </a:r>
            <a:r>
              <a:rPr lang="en-US" sz="1800" dirty="0" smtClean="0"/>
              <a:t>, Stephan </a:t>
            </a:r>
            <a:r>
              <a:rPr lang="en-US" sz="1800" dirty="0" err="1" smtClean="0"/>
              <a:t>Müller</a:t>
            </a:r>
            <a:endParaRPr lang="en-US" sz="1800" dirty="0" smtClean="0"/>
          </a:p>
          <a:p>
            <a:pPr lvl="1" eaLnBrk="1" hangingPunct="1"/>
            <a:r>
              <a:rPr lang="en-US" sz="1800" dirty="0"/>
              <a:t>Ort:</a:t>
            </a:r>
            <a:r>
              <a:rPr lang="en-US" sz="1800" dirty="0" smtClean="0"/>
              <a:t> SNB-E 9/10, </a:t>
            </a:r>
            <a:r>
              <a:rPr lang="en-US" sz="1800" dirty="0" err="1"/>
              <a:t>Hasso</a:t>
            </a:r>
            <a:r>
              <a:rPr lang="en-US" sz="1800" dirty="0"/>
              <a:t> </a:t>
            </a:r>
            <a:r>
              <a:rPr lang="en-US" sz="1800" dirty="0" err="1"/>
              <a:t>Plattner</a:t>
            </a:r>
            <a:r>
              <a:rPr lang="en-US" sz="1800" dirty="0"/>
              <a:t> High-Tech Park </a:t>
            </a:r>
          </a:p>
          <a:p>
            <a:pPr lvl="1" eaLnBrk="1" hangingPunct="1"/>
            <a:r>
              <a:rPr lang="en-US" sz="1800" dirty="0" err="1"/>
              <a:t>Zeit</a:t>
            </a:r>
            <a:r>
              <a:rPr lang="en-US" sz="1800" dirty="0"/>
              <a:t>:</a:t>
            </a:r>
            <a:r>
              <a:rPr lang="en-US" sz="1800" dirty="0" smtClean="0"/>
              <a:t> </a:t>
            </a:r>
            <a:r>
              <a:rPr lang="en-US" sz="1800" dirty="0" err="1" smtClean="0"/>
              <a:t>Dienstag</a:t>
            </a:r>
            <a:r>
              <a:rPr lang="en-US" sz="1800" dirty="0" smtClean="0"/>
              <a:t>, </a:t>
            </a:r>
            <a:r>
              <a:rPr lang="en-US" sz="1800" dirty="0"/>
              <a:t>11h00-</a:t>
            </a:r>
            <a:r>
              <a:rPr lang="en-US" sz="1800" dirty="0" smtClean="0"/>
              <a:t>12h30</a:t>
            </a:r>
          </a:p>
          <a:p>
            <a:pPr lvl="1" eaLnBrk="1" hangingPunct="1"/>
            <a:r>
              <a:rPr lang="en-US" sz="1800" dirty="0" smtClean="0"/>
              <a:t>4 </a:t>
            </a:r>
            <a:r>
              <a:rPr lang="en-US" sz="1800" dirty="0" err="1" smtClean="0"/>
              <a:t>Semesterwochenstunden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6 </a:t>
            </a:r>
            <a:r>
              <a:rPr lang="en-US" sz="1800" dirty="0" err="1"/>
              <a:t>benotete</a:t>
            </a:r>
            <a:r>
              <a:rPr lang="en-US" sz="1800" dirty="0"/>
              <a:t> </a:t>
            </a:r>
            <a:r>
              <a:rPr lang="en-US" sz="1800" dirty="0" err="1" smtClean="0"/>
              <a:t>Leistungspunkte</a:t>
            </a:r>
            <a:endParaRPr lang="en-US" sz="1800" dirty="0" smtClean="0"/>
          </a:p>
          <a:p>
            <a:pPr lvl="1" eaLnBrk="1" hangingPunct="1"/>
            <a:r>
              <a:rPr lang="en-US" sz="1800" dirty="0" err="1" smtClean="0"/>
              <a:t>Einschreibefrist</a:t>
            </a:r>
            <a:r>
              <a:rPr lang="en-US" sz="1800" dirty="0" smtClean="0"/>
              <a:t> 31. </a:t>
            </a:r>
            <a:r>
              <a:rPr lang="en-US" sz="1800" dirty="0" err="1" smtClean="0"/>
              <a:t>Oktober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1EF21-0597-7A4A-B451-B27313DFD1B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SQL4JAVA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78215"/>
            <a:ext cx="8588183" cy="3046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"/>
                <a:cs typeface="Courier"/>
              </a:rPr>
              <a:t>public static Double </a:t>
            </a:r>
            <a:r>
              <a:rPr lang="en-US" sz="1200" b="1" dirty="0" err="1" smtClean="0">
                <a:latin typeface="Courier"/>
                <a:cs typeface="Courier"/>
              </a:rPr>
              <a:t>calculateAmount</a:t>
            </a:r>
            <a:r>
              <a:rPr lang="en-US" sz="1200" b="1" dirty="0" smtClean="0">
                <a:latin typeface="Courier"/>
                <a:cs typeface="Courier"/>
              </a:rPr>
              <a:t>() {</a:t>
            </a:r>
          </a:p>
          <a:p>
            <a:r>
              <a:rPr lang="en-US" sz="1200" dirty="0" smtClean="0">
                <a:latin typeface="Courier"/>
                <a:cs typeface="Courier"/>
              </a:rPr>
              <a:t>	Double amount = </a:t>
            </a:r>
            <a:r>
              <a:rPr lang="en-US" sz="1200" b="1" dirty="0" smtClean="0">
                <a:latin typeface="Courier"/>
                <a:cs typeface="Courier"/>
              </a:rPr>
              <a:t>0;</a:t>
            </a:r>
          </a:p>
          <a:p>
            <a:r>
              <a:rPr lang="en-US" sz="1200" dirty="0" smtClean="0">
                <a:latin typeface="Courier"/>
                <a:cs typeface="Courier"/>
              </a:rPr>
              <a:t>	Connection </a:t>
            </a:r>
            <a:r>
              <a:rPr lang="en-US" sz="1200" dirty="0" err="1" smtClean="0">
                <a:latin typeface="Courier"/>
                <a:cs typeface="Courier"/>
              </a:rPr>
              <a:t>conn</a:t>
            </a:r>
            <a:r>
              <a:rPr lang="en-US" sz="1200" dirty="0" smtClean="0">
                <a:latin typeface="Courier"/>
                <a:cs typeface="Courier"/>
              </a:rPr>
              <a:t> = </a:t>
            </a:r>
            <a:r>
              <a:rPr lang="en-US" sz="1200" dirty="0" err="1" smtClean="0">
                <a:latin typeface="Courier"/>
                <a:cs typeface="Courier"/>
              </a:rPr>
              <a:t>PersistencyManager.</a:t>
            </a:r>
            <a:r>
              <a:rPr lang="en-US" sz="1200" i="1" dirty="0" err="1" smtClean="0">
                <a:latin typeface="Courier"/>
                <a:cs typeface="Courier"/>
              </a:rPr>
              <a:t>getConnection</a:t>
            </a:r>
            <a:r>
              <a:rPr lang="en-US" sz="1200" i="1" dirty="0" smtClean="0">
                <a:latin typeface="Courier"/>
                <a:cs typeface="Courier"/>
              </a:rPr>
              <a:t>();</a:t>
            </a:r>
          </a:p>
          <a:p>
            <a:r>
              <a:rPr lang="en-US" sz="1200" b="1" dirty="0" smtClean="0">
                <a:latin typeface="Courier"/>
                <a:cs typeface="Courier"/>
              </a:rPr>
              <a:t>	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try </a:t>
            </a:r>
            <a:r>
              <a:rPr lang="en-US" sz="1200" b="1" dirty="0" smtClean="0">
                <a:latin typeface="Courier"/>
                <a:cs typeface="Courier"/>
              </a:rPr>
              <a:t>{</a:t>
            </a:r>
          </a:p>
          <a:p>
            <a:r>
              <a:rPr lang="en-US" sz="1200" dirty="0" smtClean="0">
                <a:latin typeface="Courier"/>
                <a:cs typeface="Courier"/>
              </a:rPr>
              <a:t>		Statement stmt = </a:t>
            </a:r>
            <a:r>
              <a:rPr lang="en-US" sz="1200" dirty="0" err="1" smtClean="0">
                <a:latin typeface="Courier"/>
                <a:cs typeface="Courier"/>
              </a:rPr>
              <a:t>conn.createStatement</a:t>
            </a:r>
            <a:r>
              <a:rPr lang="en-US" sz="1200" dirty="0" smtClean="0">
                <a:latin typeface="Courier"/>
                <a:cs typeface="Courier"/>
              </a:rPr>
              <a:t>();</a:t>
            </a:r>
          </a:p>
          <a:p>
            <a:r>
              <a:rPr lang="en-US" sz="1200" dirty="0" smtClean="0">
                <a:latin typeface="Courier"/>
                <a:cs typeface="Courier"/>
              </a:rPr>
              <a:t>		</a:t>
            </a:r>
            <a:r>
              <a:rPr lang="en-US" sz="1200" dirty="0" err="1" smtClean="0">
                <a:latin typeface="Courier"/>
                <a:cs typeface="Courier"/>
              </a:rPr>
              <a:t>ResultSet</a:t>
            </a:r>
            <a:r>
              <a:rPr lang="en-US" sz="1200" dirty="0" smtClean="0">
                <a:latin typeface="Courier"/>
                <a:cs typeface="Courier"/>
              </a:rPr>
              <a:t> result = </a:t>
            </a:r>
            <a:r>
              <a:rPr lang="en-US" sz="1200" dirty="0" err="1" smtClean="0">
                <a:latin typeface="Courier"/>
                <a:cs typeface="Courier"/>
              </a:rPr>
              <a:t>stmt.executeQuery("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SELECT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SUM(amount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) as amount FROM orders</a:t>
            </a:r>
            <a:r>
              <a:rPr lang="en-US" sz="1200" dirty="0" smtClean="0">
                <a:latin typeface="Courier"/>
                <a:cs typeface="Courier"/>
              </a:rPr>
              <a:t>");</a:t>
            </a:r>
          </a:p>
          <a:p>
            <a:r>
              <a:rPr lang="en-US" sz="1200" b="1" dirty="0" smtClean="0">
                <a:latin typeface="Courier"/>
                <a:cs typeface="Courier"/>
              </a:rPr>
              <a:t>		</a:t>
            </a:r>
            <a:r>
              <a:rPr lang="en-US" sz="1200" b="1" dirty="0" err="1" smtClean="0">
                <a:solidFill>
                  <a:srgbClr val="953735"/>
                </a:solidFill>
                <a:latin typeface="Courier"/>
                <a:cs typeface="Courier"/>
              </a:rPr>
              <a:t>while</a:t>
            </a:r>
            <a:r>
              <a:rPr lang="en-US" sz="1200" b="1" dirty="0" err="1" smtClean="0">
                <a:latin typeface="Courier"/>
                <a:cs typeface="Courier"/>
              </a:rPr>
              <a:t>(</a:t>
            </a:r>
            <a:r>
              <a:rPr lang="en-US" sz="1200" dirty="0" err="1" smtClean="0">
                <a:latin typeface="Courier"/>
                <a:cs typeface="Courier"/>
              </a:rPr>
              <a:t>result.next</a:t>
            </a:r>
            <a:r>
              <a:rPr lang="en-US" sz="1200" dirty="0" smtClean="0">
                <a:latin typeface="Courier"/>
                <a:cs typeface="Courier"/>
              </a:rPr>
              <a:t>()</a:t>
            </a:r>
            <a:r>
              <a:rPr lang="en-US" sz="1200" b="1" dirty="0" smtClean="0">
                <a:latin typeface="Courier"/>
                <a:cs typeface="Courier"/>
              </a:rPr>
              <a:t>) {</a:t>
            </a:r>
          </a:p>
          <a:p>
            <a:r>
              <a:rPr lang="en-US" sz="1200" dirty="0" smtClean="0">
                <a:latin typeface="Courier"/>
                <a:cs typeface="Courier"/>
              </a:rPr>
              <a:t>			amount = </a:t>
            </a:r>
            <a:r>
              <a:rPr lang="en-US" sz="1200" i="1" dirty="0" err="1" smtClean="0">
                <a:latin typeface="Courier"/>
                <a:cs typeface="Courier"/>
              </a:rPr>
              <a:t>result.getDouble(“</a:t>
            </a:r>
            <a:r>
              <a:rPr lang="en-US" sz="1200" i="1" dirty="0" err="1" smtClean="0">
                <a:solidFill>
                  <a:srgbClr val="558ED5"/>
                </a:solidFill>
                <a:latin typeface="Courier"/>
                <a:cs typeface="Courier"/>
              </a:rPr>
              <a:t>amount</a:t>
            </a:r>
            <a:r>
              <a:rPr lang="en-US" sz="1200" i="1" dirty="0" smtClean="0">
                <a:latin typeface="Courier"/>
                <a:cs typeface="Courier"/>
              </a:rPr>
              <a:t>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		}</a:t>
            </a:r>
          </a:p>
          <a:p>
            <a:r>
              <a:rPr lang="en-US" sz="1200" dirty="0" smtClean="0">
                <a:latin typeface="Courier"/>
                <a:cs typeface="Courier"/>
              </a:rPr>
              <a:t>		</a:t>
            </a:r>
            <a:r>
              <a:rPr lang="en-US" sz="1200" dirty="0" err="1" smtClean="0">
                <a:latin typeface="Courier"/>
                <a:cs typeface="Courier"/>
              </a:rPr>
              <a:t>stmt.close</a:t>
            </a:r>
            <a:r>
              <a:rPr lang="en-US" sz="1200" dirty="0" smtClean="0">
                <a:latin typeface="Courier"/>
                <a:cs typeface="Courier"/>
              </a:rPr>
              <a:t>();</a:t>
            </a:r>
          </a:p>
          <a:p>
            <a:r>
              <a:rPr lang="en-US" sz="1200" dirty="0" smtClean="0">
                <a:latin typeface="Courier"/>
                <a:cs typeface="Courier"/>
              </a:rPr>
              <a:t>		</a:t>
            </a:r>
            <a:r>
              <a:rPr lang="en-US" sz="1200" dirty="0" err="1" smtClean="0">
                <a:latin typeface="Courier"/>
                <a:cs typeface="Courier"/>
              </a:rPr>
              <a:t>conn.close</a:t>
            </a:r>
            <a:r>
              <a:rPr lang="en-US" sz="1200" dirty="0" smtClean="0">
                <a:latin typeface="Courier"/>
                <a:cs typeface="Courier"/>
              </a:rPr>
              <a:t>();</a:t>
            </a:r>
          </a:p>
          <a:p>
            <a:r>
              <a:rPr lang="en-US" sz="1200" dirty="0" smtClean="0">
                <a:latin typeface="Courier"/>
                <a:cs typeface="Courier"/>
              </a:rPr>
              <a:t>	} </a:t>
            </a:r>
            <a:r>
              <a:rPr lang="en-US" sz="1200" b="1" dirty="0" err="1" smtClean="0">
                <a:solidFill>
                  <a:srgbClr val="953735"/>
                </a:solidFill>
                <a:latin typeface="Courier"/>
                <a:cs typeface="Courier"/>
              </a:rPr>
              <a:t>catch</a:t>
            </a:r>
            <a:r>
              <a:rPr lang="en-US" sz="1200" b="1" dirty="0" err="1" smtClean="0">
                <a:latin typeface="Courier"/>
                <a:cs typeface="Courier"/>
              </a:rPr>
              <a:t>(</a:t>
            </a:r>
            <a:r>
              <a:rPr lang="en-US" sz="1200" dirty="0" err="1" smtClean="0">
                <a:latin typeface="Courier"/>
                <a:cs typeface="Courier"/>
              </a:rPr>
              <a:t>SQLException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 err="1" smtClean="0">
                <a:latin typeface="Courier"/>
                <a:cs typeface="Courier"/>
              </a:rPr>
              <a:t>e</a:t>
            </a:r>
            <a:r>
              <a:rPr lang="en-US" sz="1200" b="1" dirty="0" smtClean="0">
                <a:latin typeface="Courier"/>
                <a:cs typeface="Courier"/>
              </a:rPr>
              <a:t>) {</a:t>
            </a:r>
          </a:p>
          <a:p>
            <a:r>
              <a:rPr lang="en-US" sz="1200" dirty="0" smtClean="0">
                <a:latin typeface="Courier"/>
                <a:cs typeface="Courier"/>
              </a:rPr>
              <a:t>		</a:t>
            </a:r>
            <a:r>
              <a:rPr lang="en-US" sz="1200" dirty="0" err="1" smtClean="0">
                <a:latin typeface="Courier"/>
                <a:cs typeface="Courier"/>
              </a:rPr>
              <a:t>e.printStackTrace</a:t>
            </a:r>
            <a:r>
              <a:rPr lang="en-US" sz="1200" dirty="0" smtClean="0">
                <a:latin typeface="Courier"/>
                <a:cs typeface="Courier"/>
              </a:rPr>
              <a:t>();</a:t>
            </a:r>
          </a:p>
          <a:p>
            <a:r>
              <a:rPr lang="en-US" sz="1200" dirty="0" smtClean="0">
                <a:latin typeface="Courier"/>
                <a:cs typeface="Courier"/>
              </a:rPr>
              <a:t>	}</a:t>
            </a:r>
          </a:p>
          <a:p>
            <a:r>
              <a:rPr lang="en-US" sz="1200" b="1" dirty="0" smtClean="0">
                <a:latin typeface="Courier"/>
                <a:cs typeface="Courier"/>
              </a:rPr>
              <a:t>	</a:t>
            </a:r>
            <a:r>
              <a:rPr lang="en-US" sz="1200" b="1" dirty="0" smtClean="0">
                <a:solidFill>
                  <a:srgbClr val="953735"/>
                </a:solidFill>
                <a:latin typeface="Courier"/>
                <a:cs typeface="Courier"/>
              </a:rPr>
              <a:t>return </a:t>
            </a:r>
            <a:r>
              <a:rPr lang="en-US" sz="1200" dirty="0" smtClean="0">
                <a:latin typeface="Courier"/>
                <a:cs typeface="Courier"/>
              </a:rPr>
              <a:t>amount</a:t>
            </a:r>
            <a:r>
              <a:rPr lang="en-US" sz="1200" b="1" dirty="0" smtClean="0">
                <a:latin typeface="Courier"/>
                <a:cs typeface="Courier"/>
              </a:rPr>
              <a:t>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78215"/>
            <a:ext cx="4986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"/>
                <a:cs typeface="Courier"/>
              </a:rPr>
              <a:t>public static Double </a:t>
            </a:r>
            <a:r>
              <a:rPr lang="en-US" sz="1200" b="1" dirty="0" err="1" smtClean="0">
                <a:latin typeface="Courier"/>
                <a:cs typeface="Courier"/>
              </a:rPr>
              <a:t>calculateAmount</a:t>
            </a:r>
            <a:r>
              <a:rPr lang="en-US" sz="1200" b="1" dirty="0" smtClean="0">
                <a:latin typeface="Courier"/>
                <a:cs typeface="Courier"/>
              </a:rPr>
              <a:t>() {</a:t>
            </a:r>
          </a:p>
          <a:p>
            <a:r>
              <a:rPr lang="en-US" sz="1200" dirty="0" smtClean="0">
                <a:latin typeface="Courier"/>
                <a:cs typeface="Courier"/>
              </a:rPr>
              <a:t>	Double amount = </a:t>
            </a:r>
            <a:r>
              <a:rPr lang="en-US" sz="1200" b="1" dirty="0" smtClean="0">
                <a:solidFill>
                  <a:srgbClr val="953735"/>
                </a:solidFill>
                <a:latin typeface="Courier"/>
                <a:cs typeface="Courier"/>
              </a:rPr>
              <a:t>SELECT </a:t>
            </a:r>
            <a:r>
              <a:rPr lang="en-US" sz="1200" b="1" dirty="0" err="1" smtClean="0">
                <a:solidFill>
                  <a:srgbClr val="953735"/>
                </a:solidFill>
                <a:latin typeface="Courier"/>
                <a:cs typeface="Courier"/>
              </a:rPr>
              <a:t>SUM</a:t>
            </a:r>
            <a:r>
              <a:rPr lang="en-US" sz="1200" b="1" dirty="0" err="1" smtClean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1200" dirty="0" err="1" smtClean="0">
                <a:latin typeface="Courier"/>
                <a:cs typeface="Courier"/>
              </a:rPr>
              <a:t>amount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)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b="1" dirty="0" smtClean="0">
                <a:solidFill>
                  <a:srgbClr val="953735"/>
                </a:solidFill>
                <a:latin typeface="Courier"/>
                <a:cs typeface="Courier"/>
              </a:rPr>
              <a:t>FROM </a:t>
            </a:r>
            <a:r>
              <a:rPr lang="en-US" sz="1200" dirty="0" smtClean="0">
                <a:latin typeface="Courier"/>
                <a:cs typeface="Courier"/>
              </a:rPr>
              <a:t>orders;</a:t>
            </a:r>
          </a:p>
          <a:p>
            <a:r>
              <a:rPr lang="en-US" sz="1200" dirty="0" smtClean="0">
                <a:latin typeface="Courier"/>
                <a:cs typeface="Courier"/>
              </a:rPr>
              <a:t>	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return </a:t>
            </a:r>
            <a:r>
              <a:rPr lang="en-US" sz="1200" dirty="0" smtClean="0">
                <a:latin typeface="Courier"/>
                <a:cs typeface="Courier"/>
              </a:rPr>
              <a:t>amount;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de-DE" sz="1200" dirty="0" smtClean="0">
              <a:latin typeface="Courier"/>
              <a:cs typeface="Courier"/>
            </a:endParaRPr>
          </a:p>
          <a:p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SQL4JAVA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23" y="1379730"/>
            <a:ext cx="7620237" cy="481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Inheritance</a:t>
            </a:r>
            <a:r>
              <a:rPr lang="de-DE" dirty="0" smtClean="0"/>
              <a:t> in an In-Memory Database</a:t>
            </a:r>
            <a:endParaRPr lang="de-DE" dirty="0"/>
          </a:p>
        </p:txBody>
      </p:sp>
      <p:sp>
        <p:nvSpPr>
          <p:cNvPr id="4" name="Rounded Rectangle 3"/>
          <p:cNvSpPr/>
          <p:nvPr/>
        </p:nvSpPr>
        <p:spPr>
          <a:xfrm>
            <a:off x="6104815" y="1709751"/>
            <a:ext cx="791252" cy="44825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Vehicle</a:t>
            </a:r>
            <a:endParaRPr lang="de-DE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4909576" y="2479273"/>
            <a:ext cx="791253" cy="44825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Car</a:t>
            </a:r>
            <a:endParaRPr lang="de-DE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5934280" y="2478479"/>
            <a:ext cx="1132323" cy="44825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Motorcycle</a:t>
            </a:r>
            <a:endParaRPr lang="de-DE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7281378" y="2479273"/>
            <a:ext cx="915100" cy="44825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Bicycle</a:t>
            </a:r>
            <a:endParaRPr lang="de-DE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4049147" y="3318935"/>
            <a:ext cx="637675" cy="44825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Bus</a:t>
            </a:r>
            <a:endParaRPr lang="de-DE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4909577" y="3318935"/>
            <a:ext cx="791253" cy="44825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Truck</a:t>
            </a:r>
            <a:endParaRPr lang="de-DE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927392" y="3318935"/>
            <a:ext cx="791253" cy="44825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SUV</a:t>
            </a:r>
            <a:endParaRPr lang="de-DE" sz="1400" dirty="0"/>
          </a:p>
        </p:txBody>
      </p:sp>
      <p:cxnSp>
        <p:nvCxnSpPr>
          <p:cNvPr id="13" name="Straight Connector 12"/>
          <p:cNvCxnSpPr>
            <a:stCxn id="4" idx="2"/>
            <a:endCxn id="6" idx="0"/>
          </p:cNvCxnSpPr>
          <p:nvPr/>
        </p:nvCxnSpPr>
        <p:spPr>
          <a:xfrm rot="16200000" flipH="1">
            <a:off x="6340202" y="2318239"/>
            <a:ext cx="320478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5" idx="2"/>
            <a:endCxn id="10" idx="0"/>
          </p:cNvCxnSpPr>
          <p:nvPr/>
        </p:nvCxnSpPr>
        <p:spPr>
          <a:xfrm rot="16200000" flipH="1">
            <a:off x="5109497" y="3123228"/>
            <a:ext cx="39141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8" name="Elbow Connector 17"/>
          <p:cNvCxnSpPr>
            <a:stCxn id="4" idx="2"/>
            <a:endCxn id="7" idx="0"/>
          </p:cNvCxnSpPr>
          <p:nvPr/>
        </p:nvCxnSpPr>
        <p:spPr>
          <a:xfrm rot="16200000" flipH="1">
            <a:off x="6959048" y="1699393"/>
            <a:ext cx="321272" cy="12384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0" name="Elbow Connector 19"/>
          <p:cNvCxnSpPr>
            <a:stCxn id="4" idx="2"/>
            <a:endCxn id="5" idx="0"/>
          </p:cNvCxnSpPr>
          <p:nvPr/>
        </p:nvCxnSpPr>
        <p:spPr>
          <a:xfrm rot="5400000">
            <a:off x="5742186" y="1721018"/>
            <a:ext cx="321272" cy="11952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" name="Elbow Connector 21"/>
          <p:cNvCxnSpPr>
            <a:stCxn id="5" idx="2"/>
            <a:endCxn id="11" idx="0"/>
          </p:cNvCxnSpPr>
          <p:nvPr/>
        </p:nvCxnSpPr>
        <p:spPr>
          <a:xfrm rot="16200000" flipH="1">
            <a:off x="5618405" y="2614321"/>
            <a:ext cx="391412" cy="10178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4" name="Elbow Connector 23"/>
          <p:cNvCxnSpPr>
            <a:stCxn id="5" idx="2"/>
            <a:endCxn id="8" idx="0"/>
          </p:cNvCxnSpPr>
          <p:nvPr/>
        </p:nvCxnSpPr>
        <p:spPr>
          <a:xfrm rot="5400000">
            <a:off x="4640888" y="2654620"/>
            <a:ext cx="391412" cy="93721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1" name="TextBox 40"/>
          <p:cNvSpPr txBox="1"/>
          <p:nvPr/>
        </p:nvSpPr>
        <p:spPr>
          <a:xfrm>
            <a:off x="606954" y="3397853"/>
            <a:ext cx="270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Programming Environment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6954" y="4557238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Database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06954" y="4350201"/>
            <a:ext cx="8079846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195480" y="4548359"/>
            <a:ext cx="1138474" cy="756422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195480" y="4772484"/>
            <a:ext cx="113847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56709" y="4548359"/>
            <a:ext cx="1138474" cy="756422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8" name="Straight Connector 47"/>
          <p:cNvCxnSpPr/>
          <p:nvPr/>
        </p:nvCxnSpPr>
        <p:spPr>
          <a:xfrm>
            <a:off x="5556709" y="4772484"/>
            <a:ext cx="113847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914123" y="4548819"/>
            <a:ext cx="1138474" cy="756422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Straight Connector 49"/>
          <p:cNvCxnSpPr/>
          <p:nvPr/>
        </p:nvCxnSpPr>
        <p:spPr>
          <a:xfrm>
            <a:off x="6914123" y="4772944"/>
            <a:ext cx="113847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95480" y="4511463"/>
            <a:ext cx="113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???</a:t>
            </a:r>
            <a:endParaRPr lang="de-DE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5556708" y="4511003"/>
            <a:ext cx="113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???</a:t>
            </a:r>
            <a:endParaRPr lang="de-D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6917934" y="4518853"/>
            <a:ext cx="113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???</a:t>
            </a:r>
            <a:endParaRPr lang="de-D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Visualization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Execution</a:t>
            </a:r>
            <a:r>
              <a:rPr lang="de-DE" dirty="0" smtClean="0"/>
              <a:t> </a:t>
            </a:r>
            <a:r>
              <a:rPr lang="de-DE" dirty="0" err="1" smtClean="0"/>
              <a:t>Trace</a:t>
            </a:r>
            <a:r>
              <a:rPr lang="de-DE" dirty="0" smtClean="0"/>
              <a:t> Data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7" y="1180549"/>
            <a:ext cx="7308303" cy="556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304257" y="4420909"/>
            <a:ext cx="3168352" cy="100811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1000" b="1" dirty="0" smtClean="0"/>
              <a:t>     </a:t>
            </a:r>
            <a:r>
              <a:rPr lang="de-DE" sz="1000" b="1" dirty="0" err="1" smtClean="0"/>
              <a:t>testCanMoveNavalBase</a:t>
            </a:r>
            <a:r>
              <a:rPr lang="de-DE" sz="1000" b="1" dirty="0" smtClean="0"/>
              <a:t> (20 </a:t>
            </a:r>
            <a:r>
              <a:rPr lang="de-DE" sz="1000" b="1" dirty="0" err="1" smtClean="0"/>
              <a:t>incovations</a:t>
            </a:r>
            <a:r>
              <a:rPr lang="de-DE" sz="1000" b="1" dirty="0" smtClean="0"/>
              <a:t>)</a:t>
            </a:r>
          </a:p>
          <a:p>
            <a:r>
              <a:rPr lang="de-DE" sz="1000" dirty="0" smtClean="0"/>
              <a:t>+ </a:t>
            </a:r>
            <a:r>
              <a:rPr lang="de-DE" sz="1000" dirty="0" err="1" smtClean="0"/>
              <a:t>name</a:t>
            </a:r>
            <a:r>
              <a:rPr lang="de-DE" sz="1000" dirty="0" smtClean="0"/>
              <a:t>="</a:t>
            </a:r>
            <a:r>
              <a:rPr lang="de-DE" sz="1000" dirty="0" err="1" smtClean="0"/>
              <a:t>Bonin</a:t>
            </a:r>
            <a:r>
              <a:rPr lang="de-DE" sz="1000" dirty="0" smtClean="0"/>
              <a:t>" </a:t>
            </a:r>
            <a:r>
              <a:rPr lang="de-DE" sz="1000" dirty="0" err="1" smtClean="0"/>
              <a:t>water</a:t>
            </a:r>
            <a:r>
              <a:rPr lang="de-DE" sz="1000" dirty="0" smtClean="0"/>
              <a:t>=</a:t>
            </a:r>
            <a:r>
              <a:rPr lang="de-DE" sz="1000" dirty="0" err="1" smtClean="0"/>
              <a:t>false</a:t>
            </a:r>
            <a:r>
              <a:rPr lang="de-DE" sz="1000" dirty="0" smtClean="0"/>
              <a:t> </a:t>
            </a:r>
            <a:r>
              <a:rPr lang="de-DE" sz="1000" dirty="0" err="1" smtClean="0"/>
              <a:t>data</a:t>
            </a:r>
            <a:r>
              <a:rPr lang="de-DE" sz="1000" dirty="0" smtClean="0"/>
              <a:t>=GameData@1</a:t>
            </a:r>
          </a:p>
          <a:p>
            <a:r>
              <a:rPr lang="de-DE" sz="1000" dirty="0" smtClean="0"/>
              <a:t>+ </a:t>
            </a:r>
            <a:r>
              <a:rPr lang="de-DE" sz="1000" dirty="0" err="1" smtClean="0"/>
              <a:t>name</a:t>
            </a:r>
            <a:r>
              <a:rPr lang="de-DE" sz="1000" dirty="0" smtClean="0"/>
              <a:t>="4 </a:t>
            </a:r>
            <a:r>
              <a:rPr lang="de-DE" sz="1000" dirty="0" err="1" smtClean="0"/>
              <a:t>Sea</a:t>
            </a:r>
            <a:r>
              <a:rPr lang="de-DE" sz="1000" dirty="0" smtClean="0"/>
              <a:t> Zone" </a:t>
            </a:r>
            <a:r>
              <a:rPr lang="de-DE" sz="1000" dirty="0" err="1" smtClean="0"/>
              <a:t>water</a:t>
            </a:r>
            <a:r>
              <a:rPr lang="de-DE" sz="1000" dirty="0" smtClean="0"/>
              <a:t>=</a:t>
            </a:r>
            <a:r>
              <a:rPr lang="de-DE" sz="1000" dirty="0" err="1" smtClean="0"/>
              <a:t>true</a:t>
            </a:r>
            <a:r>
              <a:rPr lang="de-DE" sz="1000" dirty="0" smtClean="0"/>
              <a:t> </a:t>
            </a:r>
            <a:r>
              <a:rPr lang="de-DE" sz="1000" dirty="0" err="1" smtClean="0"/>
              <a:t>data</a:t>
            </a:r>
            <a:r>
              <a:rPr lang="de-DE" sz="1000" dirty="0" smtClean="0"/>
              <a:t>=GameData@1</a:t>
            </a:r>
          </a:p>
          <a:p>
            <a:r>
              <a:rPr lang="de-DE" sz="1000" dirty="0" smtClean="0"/>
              <a:t>+ …</a:t>
            </a:r>
          </a:p>
          <a:p>
            <a:r>
              <a:rPr lang="de-DE" sz="1000" b="1" dirty="0" smtClean="0"/>
              <a:t>     </a:t>
            </a:r>
            <a:r>
              <a:rPr lang="de-DE" sz="1000" b="1" dirty="0" err="1" smtClean="0"/>
              <a:t>testCanLandAirfield</a:t>
            </a:r>
            <a:r>
              <a:rPr lang="de-DE" sz="1000" b="1" dirty="0" smtClean="0"/>
              <a:t> (20 </a:t>
            </a:r>
            <a:r>
              <a:rPr lang="de-DE" sz="1000" b="1" dirty="0" err="1" smtClean="0"/>
              <a:t>incovations</a:t>
            </a:r>
            <a:r>
              <a:rPr lang="de-DE" sz="1000" b="1" dirty="0" smtClean="0"/>
              <a:t>)</a:t>
            </a:r>
          </a:p>
          <a:p>
            <a:r>
              <a:rPr lang="de-DE" sz="1000" dirty="0" smtClean="0"/>
              <a:t>+ </a:t>
            </a:r>
            <a:r>
              <a:rPr lang="de-DE" sz="1000" dirty="0" err="1" smtClean="0"/>
              <a:t>name</a:t>
            </a:r>
            <a:r>
              <a:rPr lang="de-DE" sz="1000" dirty="0" smtClean="0"/>
              <a:t>="</a:t>
            </a:r>
            <a:r>
              <a:rPr lang="de-DE" sz="1000" dirty="0" err="1" smtClean="0"/>
              <a:t>Bonin</a:t>
            </a:r>
            <a:r>
              <a:rPr lang="de-DE" sz="1000" dirty="0" smtClean="0"/>
              <a:t>" </a:t>
            </a:r>
            <a:r>
              <a:rPr lang="de-DE" sz="1000" dirty="0" err="1" smtClean="0"/>
              <a:t>water</a:t>
            </a:r>
            <a:r>
              <a:rPr lang="de-DE" sz="1000" dirty="0" smtClean="0"/>
              <a:t>="</a:t>
            </a:r>
            <a:r>
              <a:rPr lang="de-DE" sz="1000" dirty="0" err="1" smtClean="0"/>
              <a:t>false</a:t>
            </a:r>
            <a:r>
              <a:rPr lang="de-DE" sz="1000" dirty="0" smtClean="0"/>
              <a:t>" </a:t>
            </a:r>
            <a:r>
              <a:rPr lang="de-DE" sz="1000" dirty="0" err="1" smtClean="0"/>
              <a:t>data</a:t>
            </a:r>
            <a:r>
              <a:rPr lang="de-DE" sz="1000" dirty="0" smtClean="0"/>
              <a:t>=GameData@1</a:t>
            </a:r>
          </a:p>
        </p:txBody>
      </p:sp>
      <p:sp>
        <p:nvSpPr>
          <p:cNvPr id="9" name="Ellipse 8"/>
          <p:cNvSpPr/>
          <p:nvPr/>
        </p:nvSpPr>
        <p:spPr>
          <a:xfrm>
            <a:off x="2351326" y="4476291"/>
            <a:ext cx="144016" cy="144016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351326" y="5093920"/>
            <a:ext cx="144016" cy="144016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391836" y="4428800"/>
            <a:ext cx="72008" cy="9880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407002" y="4586746"/>
            <a:ext cx="45719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Immediate Feedback for </a:t>
            </a:r>
            <a:r>
              <a:rPr lang="en-US" dirty="0" smtClean="0"/>
              <a:t>Programmers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outcome</a:t>
            </a:r>
            <a:r>
              <a:rPr lang="de-DE" dirty="0" smtClean="0"/>
              <a:t> </a:t>
            </a:r>
            <a:r>
              <a:rPr lang="de-DE" dirty="0" err="1" smtClean="0"/>
              <a:t>immediatly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r>
              <a:rPr lang="de-DE" dirty="0" smtClean="0"/>
              <a:t>Check out </a:t>
            </a:r>
            <a:r>
              <a:rPr lang="de-DE" dirty="0"/>
              <a:t>B</a:t>
            </a:r>
            <a:r>
              <a:rPr lang="de-DE" dirty="0" smtClean="0"/>
              <a:t>ret Victors </a:t>
            </a:r>
            <a:r>
              <a:rPr lang="de-DE" dirty="0" err="1" smtClean="0"/>
              <a:t>approach</a:t>
            </a:r>
            <a:r>
              <a:rPr lang="de-DE" dirty="0" smtClean="0"/>
              <a:t>: </a:t>
            </a:r>
            <a:r>
              <a:rPr lang="de-DE" dirty="0" smtClean="0">
                <a:hlinkClick r:id="rId3"/>
              </a:rPr>
              <a:t>http://vimeo.com/36579366</a:t>
            </a:r>
            <a:endParaRPr lang="de-DE" dirty="0" smtClean="0"/>
          </a:p>
        </p:txBody>
      </p:sp>
      <p:pic>
        <p:nvPicPr>
          <p:cNvPr id="1026" name="Picture 2" descr="Compi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3227170" cy="2813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Immediate Feedback for Programmers</a:t>
            </a:r>
            <a:br>
              <a:rPr lang="en-US" dirty="0" smtClean="0"/>
            </a:br>
            <a:r>
              <a:rPr lang="en-US" dirty="0" smtClean="0"/>
              <a:t>Research Questions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enterprise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immediate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immediate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(e.g. </a:t>
            </a:r>
            <a:r>
              <a:rPr lang="de-DE" dirty="0" err="1" smtClean="0"/>
              <a:t>debugging</a:t>
            </a:r>
            <a:r>
              <a:rPr lang="de-DE" dirty="0" smtClean="0"/>
              <a:t>, </a:t>
            </a:r>
            <a:r>
              <a:rPr lang="de-DE" dirty="0" err="1" smtClean="0"/>
              <a:t>programming</a:t>
            </a:r>
            <a:r>
              <a:rPr lang="de-DE" dirty="0" smtClean="0"/>
              <a:t>, </a:t>
            </a:r>
            <a:r>
              <a:rPr lang="de-DE" dirty="0" err="1" smtClean="0"/>
              <a:t>testing</a:t>
            </a:r>
            <a:r>
              <a:rPr lang="de-DE" dirty="0" smtClean="0"/>
              <a:t>)?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immediate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IDEs?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Motivation: Database should know how the application behaves to tune data model and materialization strategies for optimal performance</a:t>
            </a:r>
          </a:p>
          <a:p>
            <a:r>
              <a:rPr lang="en-US" dirty="0" smtClean="0"/>
              <a:t>Research Questions:</a:t>
            </a:r>
          </a:p>
          <a:p>
            <a:pPr lvl="1"/>
            <a:r>
              <a:rPr lang="en-US" dirty="0" smtClean="0"/>
              <a:t>How can app characteristics be extracted from an application workload (SQL traces, dictionary access)? </a:t>
            </a:r>
          </a:p>
          <a:p>
            <a:pPr lvl="1"/>
            <a:r>
              <a:rPr lang="en-US" dirty="0" smtClean="0"/>
              <a:t>Evaluate different languages to describe app characteristics in a way consumable for a caching/materialization manager within the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007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Materialized Aggregates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updates need to be propagated to corresponding materialized aggregates (transparent for application)</a:t>
            </a:r>
          </a:p>
          <a:p>
            <a:r>
              <a:rPr lang="en-US" dirty="0" smtClean="0"/>
              <a:t>Research Questions</a:t>
            </a:r>
          </a:p>
          <a:p>
            <a:pPr lvl="1"/>
            <a:r>
              <a:rPr lang="en-US" dirty="0" smtClean="0"/>
              <a:t>Evaluate existing maintenance strategies within the context of an IMDB (</a:t>
            </a:r>
            <a:r>
              <a:rPr lang="en-US" dirty="0" err="1" smtClean="0"/>
              <a:t>Hyrise</a:t>
            </a:r>
            <a:r>
              <a:rPr lang="en-US" dirty="0" smtClean="0"/>
              <a:t>, HANA)</a:t>
            </a:r>
          </a:p>
          <a:p>
            <a:pPr lvl="1"/>
            <a:r>
              <a:rPr lang="en-US" dirty="0" smtClean="0"/>
              <a:t>Focus on correlation with the Merge process</a:t>
            </a:r>
          </a:p>
          <a:p>
            <a:pPr lvl="1"/>
            <a:r>
              <a:rPr lang="en-US" dirty="0" smtClean="0"/>
              <a:t>Discuss “garbage collection” strategies for aggregates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539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Organisatorisches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sz="2400" dirty="0" smtClean="0"/>
              <a:t>Ziele des Projektseminars</a:t>
            </a:r>
          </a:p>
          <a:p>
            <a:pPr lvl="1" eaLnBrk="1" hangingPunct="1"/>
            <a:r>
              <a:rPr lang="de-DE" sz="1800" dirty="0" smtClean="0"/>
              <a:t>Gesamtüberblick über das Themengebiet erlangen und das eigene Projektthema einordnen k</a:t>
            </a:r>
            <a:r>
              <a:rPr lang="en-US" sz="1800" dirty="0" err="1" smtClean="0"/>
              <a:t>ö</a:t>
            </a:r>
            <a:r>
              <a:rPr lang="de-DE" sz="1800" dirty="0" err="1" smtClean="0"/>
              <a:t>nnen</a:t>
            </a:r>
            <a:r>
              <a:rPr lang="de-DE" sz="1800" dirty="0" smtClean="0"/>
              <a:t> </a:t>
            </a:r>
          </a:p>
          <a:p>
            <a:pPr lvl="1" eaLnBrk="1" hangingPunct="1"/>
            <a:r>
              <a:rPr lang="de-DE" sz="1800" dirty="0" smtClean="0"/>
              <a:t>eigenständiges Einarbeiten in </a:t>
            </a:r>
            <a:r>
              <a:rPr lang="de-DE" sz="1800" dirty="0" smtClean="0"/>
              <a:t>eine </a:t>
            </a:r>
            <a:r>
              <a:rPr lang="de-DE" sz="1800" dirty="0" smtClean="0"/>
              <a:t>Themenstellung</a:t>
            </a:r>
          </a:p>
          <a:p>
            <a:pPr lvl="1" eaLnBrk="1" hangingPunct="1"/>
            <a:r>
              <a:rPr lang="de-DE" sz="1800" dirty="0" smtClean="0"/>
              <a:t>spezielles Wissen im Projektthema gewinnen </a:t>
            </a:r>
          </a:p>
          <a:p>
            <a:pPr lvl="1" eaLnBrk="1" hangingPunct="1"/>
            <a:r>
              <a:rPr lang="de-DE" sz="1800" dirty="0" err="1" smtClean="0"/>
              <a:t>Projekterfahrung</a:t>
            </a:r>
            <a:r>
              <a:rPr lang="de-DE" sz="1800" dirty="0" smtClean="0"/>
              <a:t> sammeln </a:t>
            </a:r>
          </a:p>
          <a:p>
            <a:pPr lvl="1" eaLnBrk="1" hangingPunct="1"/>
            <a:r>
              <a:rPr lang="de-DE" sz="1800" dirty="0" smtClean="0"/>
              <a:t>Präsentationstechniken aneignen </a:t>
            </a:r>
          </a:p>
          <a:p>
            <a:pPr lvl="1" eaLnBrk="1" hangingPunct="1"/>
            <a:r>
              <a:rPr lang="de-DE" sz="1800" dirty="0" smtClean="0"/>
              <a:t>Grundlagen des wissenschaftlichen Arbeitens erlernen </a:t>
            </a:r>
          </a:p>
          <a:p>
            <a:pPr lvl="1" eaLnBrk="1" hangingPunct="1"/>
            <a:endParaRPr lang="de-DE" dirty="0" smtClean="0"/>
          </a:p>
          <a:p>
            <a:pPr lvl="1" eaLnBrk="1" hangingPunct="1"/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1EF21-0597-7A4A-B451-B27313DFD1B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Organisatorisches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05000"/>
              </a:lnSpc>
              <a:buNone/>
            </a:pPr>
            <a:r>
              <a:rPr lang="de-DE" sz="2400" dirty="0" smtClean="0"/>
              <a:t>Inhalte des Projektseminars</a:t>
            </a:r>
          </a:p>
          <a:p>
            <a:pPr lvl="1" eaLnBrk="1" hangingPunct="1">
              <a:lnSpc>
                <a:spcPct val="105000"/>
              </a:lnSpc>
            </a:pPr>
            <a:r>
              <a:rPr lang="de-DE" sz="1800" dirty="0" smtClean="0"/>
              <a:t>Vorstellung des Themengebietes</a:t>
            </a:r>
          </a:p>
          <a:p>
            <a:pPr lvl="1" eaLnBrk="1" hangingPunct="1">
              <a:lnSpc>
                <a:spcPct val="105000"/>
              </a:lnSpc>
            </a:pPr>
            <a:r>
              <a:rPr lang="de-DE" sz="1800" dirty="0" smtClean="0"/>
              <a:t>Einführung in wissenschaftliches Arbeiten </a:t>
            </a:r>
          </a:p>
          <a:p>
            <a:pPr lvl="1" eaLnBrk="1" hangingPunct="1">
              <a:lnSpc>
                <a:spcPct val="105000"/>
              </a:lnSpc>
            </a:pPr>
            <a:r>
              <a:rPr lang="de-DE" sz="1800" dirty="0" smtClean="0"/>
              <a:t>Präsentationen der Projektgruppen zu projektrelevanten Themen</a:t>
            </a:r>
          </a:p>
          <a:p>
            <a:pPr marL="0" indent="0" eaLnBrk="1" hangingPunct="1">
              <a:lnSpc>
                <a:spcPct val="105000"/>
              </a:lnSpc>
            </a:pPr>
            <a:endParaRPr lang="de-DE" sz="1800" dirty="0" smtClean="0"/>
          </a:p>
          <a:p>
            <a:pPr marL="0" indent="0" eaLnBrk="1" hangingPunct="1">
              <a:lnSpc>
                <a:spcPct val="105000"/>
              </a:lnSpc>
              <a:buNone/>
            </a:pPr>
            <a:r>
              <a:rPr lang="de-DE" sz="2400" dirty="0" smtClean="0"/>
              <a:t>Leistungserfassung</a:t>
            </a:r>
          </a:p>
          <a:p>
            <a:pPr lvl="1" eaLnBrk="1" hangingPunct="1">
              <a:lnSpc>
                <a:spcPct val="105000"/>
              </a:lnSpc>
            </a:pPr>
            <a:r>
              <a:rPr lang="de-DE" sz="1800" dirty="0" smtClean="0"/>
              <a:t>Projektergebnisse &amp; Ausarbeitung 60%</a:t>
            </a:r>
          </a:p>
          <a:p>
            <a:pPr lvl="1" eaLnBrk="1" hangingPunct="1">
              <a:lnSpc>
                <a:spcPct val="105000"/>
              </a:lnSpc>
            </a:pPr>
            <a:r>
              <a:rPr lang="de-DE" sz="1800" dirty="0" smtClean="0"/>
              <a:t>Zwischen- und Endpräsentation 20%</a:t>
            </a:r>
          </a:p>
          <a:p>
            <a:pPr lvl="1" eaLnBrk="1" hangingPunct="1">
              <a:lnSpc>
                <a:spcPct val="105000"/>
              </a:lnSpc>
            </a:pPr>
            <a:r>
              <a:rPr lang="de-DE" sz="1800" dirty="0" smtClean="0"/>
              <a:t>Wissenschaftliches Arbeiten und persönliches Engagement 20%</a:t>
            </a:r>
          </a:p>
          <a:p>
            <a:pPr marL="0" indent="0" eaLnBrk="1" hangingPunct="1">
              <a:lnSpc>
                <a:spcPct val="105000"/>
              </a:lnSpc>
              <a:buNone/>
            </a:pPr>
            <a:endParaRPr lang="de-DE" sz="1800" dirty="0" smtClean="0"/>
          </a:p>
          <a:p>
            <a:pPr marL="0" indent="0" eaLnBrk="1" hangingPunct="1">
              <a:lnSpc>
                <a:spcPct val="105000"/>
              </a:lnSpc>
              <a:buNone/>
            </a:pPr>
            <a:r>
              <a:rPr lang="de-DE" sz="1800" dirty="0" smtClean="0"/>
              <a:t>Besonderheit: Keine Präsenzveranstaltungen. Ca. 60min Treffen pro Woche mit Betreuer.</a:t>
            </a:r>
            <a:endParaRPr lang="de-DE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1EF21-0597-7A4A-B451-B27313DFD1B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Organisatorisches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05000"/>
              </a:lnSpc>
              <a:buNone/>
            </a:pPr>
            <a:r>
              <a:rPr lang="de-DE" sz="2400" dirty="0" smtClean="0"/>
              <a:t>Auswahlprozess für die Seminarthemen</a:t>
            </a:r>
          </a:p>
          <a:p>
            <a:pPr marL="523875" lvl="1" indent="-342900" eaLnBrk="1" hangingPunct="1">
              <a:lnSpc>
                <a:spcPct val="105000"/>
              </a:lnSpc>
              <a:buFont typeface="Yank" pitchFamily="2" charset="0"/>
              <a:buAutoNum type="arabicPeriod"/>
            </a:pPr>
            <a:r>
              <a:rPr lang="de-DE" sz="1800" dirty="0" smtClean="0"/>
              <a:t>Für Projektseminarthemen bewerben</a:t>
            </a:r>
          </a:p>
          <a:p>
            <a:pPr marL="971550" lvl="2" indent="-350838" eaLnBrk="1" hangingPunct="1">
              <a:lnSpc>
                <a:spcPct val="105000"/>
              </a:lnSpc>
              <a:buFont typeface="Yank" pitchFamily="2" charset="0"/>
              <a:buChar char="*"/>
            </a:pPr>
            <a:r>
              <a:rPr lang="de-DE" sz="1800" dirty="0" smtClean="0"/>
              <a:t>Prioritätenliste abgeben </a:t>
            </a:r>
          </a:p>
          <a:p>
            <a:pPr marL="971550" lvl="2" indent="-350838" eaLnBrk="1" hangingPunct="1">
              <a:lnSpc>
                <a:spcPct val="105000"/>
              </a:lnSpc>
              <a:buFont typeface="Yank" pitchFamily="2" charset="0"/>
              <a:buChar char="*"/>
            </a:pPr>
            <a:r>
              <a:rPr lang="de-DE" sz="1800" dirty="0" smtClean="0"/>
              <a:t>Im Seminar oder per Mail an Martin</a:t>
            </a:r>
          </a:p>
          <a:p>
            <a:pPr marL="971550" lvl="2" indent="-350838" eaLnBrk="1" hangingPunct="1">
              <a:lnSpc>
                <a:spcPct val="105000"/>
              </a:lnSpc>
              <a:buFont typeface="Yank" pitchFamily="2" charset="0"/>
              <a:buChar char="*"/>
            </a:pPr>
            <a:r>
              <a:rPr lang="de-DE" sz="1800" dirty="0" smtClean="0"/>
              <a:t>Inhalt: drei </a:t>
            </a:r>
            <a:r>
              <a:rPr lang="de-DE" sz="1800" dirty="0" err="1" smtClean="0"/>
              <a:t>priorisierte</a:t>
            </a:r>
            <a:r>
              <a:rPr lang="de-DE" sz="1800" dirty="0" smtClean="0"/>
              <a:t> Wünsche</a:t>
            </a:r>
          </a:p>
          <a:p>
            <a:pPr marL="971550" lvl="2" indent="-350838" eaLnBrk="1" hangingPunct="1">
              <a:lnSpc>
                <a:spcPct val="105000"/>
              </a:lnSpc>
              <a:buFont typeface="Yank" pitchFamily="2" charset="0"/>
              <a:buChar char="*"/>
            </a:pPr>
            <a:r>
              <a:rPr lang="de-DE" sz="1800" dirty="0" err="1" smtClean="0"/>
              <a:t>Deadline</a:t>
            </a:r>
            <a:r>
              <a:rPr lang="de-DE" sz="1800" dirty="0" smtClean="0"/>
              <a:t>: 22. Oktober 2012</a:t>
            </a:r>
          </a:p>
          <a:p>
            <a:pPr marL="523875" lvl="1" indent="-342900" eaLnBrk="1" hangingPunct="1">
              <a:lnSpc>
                <a:spcPct val="105000"/>
              </a:lnSpc>
              <a:buFont typeface="Yank" pitchFamily="2" charset="0"/>
              <a:buAutoNum type="arabicPeriod"/>
            </a:pPr>
            <a:r>
              <a:rPr lang="de-DE" sz="1800" dirty="0" smtClean="0"/>
              <a:t>Zuordnung von Projektteams zu Projektseminarthemen (23.10.2012)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1EF21-0597-7A4A-B451-B27313DFD1B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1557"/>
            <a:ext cx="8229600" cy="1143000"/>
          </a:xfrm>
        </p:spPr>
        <p:txBody>
          <a:bodyPr/>
          <a:lstStyle/>
          <a:p>
            <a:r>
              <a:rPr lang="de-DE" dirty="0" smtClean="0"/>
              <a:t>Fragen zur Organisation?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Chalkduster"/>
              </a:rPr>
              <a:t>What is Enterprise Software?</a:t>
            </a:r>
            <a:endParaRPr lang="en-US" sz="3600" dirty="0">
              <a:cs typeface="Chalkdus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1936750"/>
            <a:ext cx="83763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200" dirty="0" smtClean="0"/>
              <a:t>“Enterprise applications are about the </a:t>
            </a:r>
            <a:r>
              <a:rPr lang="en-US" sz="2200" b="1" dirty="0" smtClean="0"/>
              <a:t>display</a:t>
            </a:r>
            <a:r>
              <a:rPr lang="en-US" sz="2200" dirty="0" smtClean="0"/>
              <a:t>, </a:t>
            </a:r>
            <a:r>
              <a:rPr lang="en-US" sz="2200" b="1" dirty="0" smtClean="0"/>
              <a:t>manipulation</a:t>
            </a:r>
            <a:r>
              <a:rPr lang="en-US" sz="2200" dirty="0" smtClean="0"/>
              <a:t>, and </a:t>
            </a:r>
            <a:r>
              <a:rPr lang="en-US" sz="2200" b="1" dirty="0" smtClean="0"/>
              <a:t>storage </a:t>
            </a:r>
            <a:r>
              <a:rPr lang="en-US" sz="2200" dirty="0" smtClean="0"/>
              <a:t>of </a:t>
            </a:r>
            <a:r>
              <a:rPr lang="en-US" sz="2200" b="1" dirty="0" smtClean="0"/>
              <a:t>large amounts</a:t>
            </a:r>
            <a:r>
              <a:rPr lang="en-US" sz="2200" dirty="0" smtClean="0"/>
              <a:t> of often </a:t>
            </a:r>
            <a:r>
              <a:rPr lang="en-US" sz="2200" b="1" dirty="0" smtClean="0"/>
              <a:t>complex data </a:t>
            </a:r>
            <a:r>
              <a:rPr lang="en-US" sz="2200" dirty="0" smtClean="0"/>
              <a:t>and the </a:t>
            </a:r>
            <a:r>
              <a:rPr lang="en-US" sz="2200" b="1" dirty="0" smtClean="0"/>
              <a:t>support </a:t>
            </a:r>
            <a:r>
              <a:rPr lang="en-US" sz="2200" dirty="0" smtClean="0"/>
              <a:t>and </a:t>
            </a:r>
            <a:r>
              <a:rPr lang="en-US" sz="2200" b="1" dirty="0" smtClean="0"/>
              <a:t>automation </a:t>
            </a:r>
            <a:r>
              <a:rPr lang="en-US" sz="2200" dirty="0" smtClean="0"/>
              <a:t>of </a:t>
            </a:r>
            <a:r>
              <a:rPr lang="en-US" sz="2200" b="1" dirty="0" smtClean="0"/>
              <a:t>business processes </a:t>
            </a:r>
            <a:r>
              <a:rPr lang="en-US" sz="2200" dirty="0" smtClean="0"/>
              <a:t>with that data.“</a:t>
            </a:r>
          </a:p>
          <a:p>
            <a:pPr algn="r">
              <a:buNone/>
            </a:pPr>
            <a:r>
              <a:rPr lang="en-US" sz="1050" dirty="0" smtClean="0"/>
              <a:t>Martin Fowler „Patterns of Enterprise Application Architecture Patterns“ (2002)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digital_enterprise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346433" y="3341674"/>
            <a:ext cx="2918459" cy="27119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 amounts of complex </a:t>
            </a:r>
            <a:r>
              <a:rPr lang="en-US" sz="2800" b="1" dirty="0" smtClean="0"/>
              <a:t>data </a:t>
            </a:r>
            <a:r>
              <a:rPr lang="en-US" sz="2800" dirty="0" smtClean="0"/>
              <a:t>derived from real world entities</a:t>
            </a:r>
          </a:p>
          <a:p>
            <a:r>
              <a:rPr lang="en-US" sz="2800" dirty="0" smtClean="0"/>
              <a:t>Automation of business processes based on </a:t>
            </a:r>
            <a:r>
              <a:rPr lang="en-US" sz="2800" b="1" dirty="0" smtClean="0"/>
              <a:t>data</a:t>
            </a:r>
          </a:p>
          <a:p>
            <a:r>
              <a:rPr lang="en-US" sz="2800" dirty="0" smtClean="0"/>
              <a:t>Business intelligence and decision support based on </a:t>
            </a:r>
            <a:r>
              <a:rPr lang="en-US" sz="2800" b="1" dirty="0" smtClean="0"/>
              <a:t>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</a:t>
            </a:r>
            <a:r>
              <a:rPr lang="de-DE" dirty="0" smtClean="0"/>
              <a:t> essential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40809"/>
            <a:ext cx="3536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How</a:t>
            </a:r>
            <a:r>
              <a:rPr lang="de-DE" sz="2000" b="1" dirty="0" smtClean="0"/>
              <a:t> do </a:t>
            </a:r>
            <a:r>
              <a:rPr lang="de-DE" sz="2000" b="1" dirty="0" err="1" smtClean="0"/>
              <a:t>we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represent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data</a:t>
            </a:r>
            <a:r>
              <a:rPr lang="de-DE" sz="2000" b="1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3893" y="1840809"/>
            <a:ext cx="3868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How</a:t>
            </a:r>
            <a:r>
              <a:rPr lang="de-DE" sz="2000" b="1" dirty="0" smtClean="0"/>
              <a:t> do </a:t>
            </a:r>
            <a:r>
              <a:rPr lang="de-DE" sz="2000" b="1" dirty="0" err="1" smtClean="0"/>
              <a:t>we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interact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data</a:t>
            </a:r>
            <a:r>
              <a:rPr lang="de-DE" sz="2000" b="1" dirty="0" smtClean="0"/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16126" y="4026958"/>
            <a:ext cx="4836583" cy="1588"/>
          </a:xfrm>
          <a:prstGeom prst="line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0047" y="4499595"/>
            <a:ext cx="3674409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gular Pentagon 9"/>
          <p:cNvSpPr/>
          <p:nvPr/>
        </p:nvSpPr>
        <p:spPr>
          <a:xfrm>
            <a:off x="1027457" y="3579654"/>
            <a:ext cx="499930" cy="398574"/>
          </a:xfrm>
          <a:prstGeom prst="pent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1590885" y="3902028"/>
            <a:ext cx="499930" cy="398574"/>
          </a:xfrm>
          <a:prstGeom prst="pent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2130148" y="3304167"/>
            <a:ext cx="499930" cy="398574"/>
          </a:xfrm>
          <a:prstGeom prst="pent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2512039" y="3904812"/>
            <a:ext cx="499930" cy="398574"/>
          </a:xfrm>
          <a:prstGeom prst="pent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3011969" y="2934070"/>
            <a:ext cx="499930" cy="398574"/>
          </a:xfrm>
          <a:prstGeom prst="pentago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7422" y="4768149"/>
            <a:ext cx="392802" cy="3242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64112" y="5295486"/>
            <a:ext cx="392802" cy="3242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50802" y="4768149"/>
            <a:ext cx="392802" cy="3242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62004" y="5295486"/>
            <a:ext cx="392802" cy="3242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55034" y="4768149"/>
            <a:ext cx="392802" cy="3242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0293" y="4164154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APP-Server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293" y="4491150"/>
            <a:ext cx="76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Database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730750" y="2709330"/>
            <a:ext cx="3956050" cy="3365500"/>
            <a:chOff x="4730750" y="2709330"/>
            <a:chExt cx="3956050" cy="3365500"/>
          </a:xfrm>
        </p:grpSpPr>
        <p:sp>
          <p:nvSpPr>
            <p:cNvPr id="32" name="Folded Corner 31"/>
            <p:cNvSpPr/>
            <p:nvPr/>
          </p:nvSpPr>
          <p:spPr>
            <a:xfrm>
              <a:off x="4730750" y="2709330"/>
              <a:ext cx="3956050" cy="3365500"/>
            </a:xfrm>
            <a:prstGeom prst="foldedCorner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de-DE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30750" y="2709330"/>
              <a:ext cx="395605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err="1" smtClean="0">
                  <a:latin typeface="Courier"/>
                  <a:cs typeface="Courier"/>
                </a:rPr>
                <a:t>Class</a:t>
              </a:r>
              <a:r>
                <a:rPr lang="de-DE" sz="1000" dirty="0" smtClean="0">
                  <a:latin typeface="Courier"/>
                  <a:cs typeface="Courier"/>
                </a:rPr>
                <a:t> </a:t>
              </a:r>
              <a:r>
                <a:rPr lang="de-DE" sz="1000" dirty="0" err="1" smtClean="0">
                  <a:latin typeface="Courier"/>
                  <a:cs typeface="Courier"/>
                </a:rPr>
                <a:t>PurchaseOrderProcess</a:t>
              </a:r>
              <a:r>
                <a:rPr lang="de-DE" sz="1000" dirty="0" smtClean="0">
                  <a:latin typeface="Courier"/>
                  <a:cs typeface="Courier"/>
                </a:rPr>
                <a:t> {</a:t>
              </a:r>
            </a:p>
            <a:p>
              <a:endParaRPr lang="de-DE" sz="1000" dirty="0" smtClean="0">
                <a:latin typeface="Courier"/>
                <a:cs typeface="Courier"/>
              </a:endParaRPr>
            </a:p>
            <a:p>
              <a:r>
                <a:rPr lang="de-DE" sz="1000" dirty="0" smtClean="0">
                  <a:latin typeface="Courier"/>
                  <a:cs typeface="Courier"/>
                </a:rPr>
                <a:t>...</a:t>
              </a:r>
            </a:p>
            <a:p>
              <a:endParaRPr lang="de-DE" sz="1000" dirty="0" smtClean="0">
                <a:latin typeface="Courier"/>
                <a:cs typeface="Courier"/>
              </a:endParaRPr>
            </a:p>
            <a:p>
              <a:r>
                <a:rPr lang="de-DE" sz="1000" dirty="0" err="1" smtClean="0">
                  <a:latin typeface="Courier"/>
                  <a:cs typeface="Courier"/>
                </a:rPr>
                <a:t>public</a:t>
              </a:r>
              <a:r>
                <a:rPr lang="de-DE" sz="1000" dirty="0" smtClean="0">
                  <a:latin typeface="Courier"/>
                  <a:cs typeface="Courier"/>
                </a:rPr>
                <a:t> </a:t>
              </a:r>
              <a:r>
                <a:rPr lang="de-DE" sz="1000" dirty="0" err="1" smtClean="0">
                  <a:latin typeface="Courier"/>
                  <a:cs typeface="Courier"/>
                </a:rPr>
                <a:t>void</a:t>
              </a:r>
              <a:r>
                <a:rPr lang="de-DE" sz="1000" dirty="0" smtClean="0">
                  <a:latin typeface="Courier"/>
                  <a:cs typeface="Courier"/>
                </a:rPr>
                <a:t> </a:t>
              </a:r>
              <a:r>
                <a:rPr lang="de-DE" sz="1000" dirty="0" err="1" smtClean="0">
                  <a:latin typeface="Courier"/>
                  <a:cs typeface="Courier"/>
                </a:rPr>
                <a:t>releaseAllPurchaseOrders</a:t>
              </a:r>
              <a:r>
                <a:rPr lang="de-DE" sz="1000" dirty="0" smtClean="0">
                  <a:latin typeface="Courier"/>
                  <a:cs typeface="Courier"/>
                </a:rPr>
                <a:t>() {</a:t>
              </a:r>
            </a:p>
            <a:p>
              <a:endParaRPr lang="de-DE" sz="1000" dirty="0" smtClean="0">
                <a:latin typeface="Courier"/>
                <a:cs typeface="Courier"/>
              </a:endParaRPr>
            </a:p>
            <a:p>
              <a:r>
                <a:rPr lang="de-DE" sz="1000" dirty="0" smtClean="0">
                  <a:latin typeface="Courier"/>
                  <a:cs typeface="Courier"/>
                </a:rPr>
                <a:t>  </a:t>
              </a:r>
              <a:r>
                <a:rPr lang="de-DE" sz="1000" dirty="0" err="1" smtClean="0">
                  <a:latin typeface="Courier"/>
                  <a:cs typeface="Courier"/>
                </a:rPr>
                <a:t>List&lt;PurchaseOrder</a:t>
              </a:r>
              <a:r>
                <a:rPr lang="de-DE" sz="1000" dirty="0" smtClean="0">
                  <a:latin typeface="Courier"/>
                  <a:cs typeface="Courier"/>
                </a:rPr>
                <a:t>&gt; </a:t>
              </a:r>
              <a:r>
                <a:rPr lang="de-DE" sz="1000" dirty="0" err="1" smtClean="0">
                  <a:latin typeface="Courier"/>
                  <a:cs typeface="Courier"/>
                </a:rPr>
                <a:t>orders</a:t>
              </a:r>
              <a:r>
                <a:rPr lang="de-DE" sz="1000" dirty="0" smtClean="0">
                  <a:latin typeface="Courier"/>
                  <a:cs typeface="Courier"/>
                </a:rPr>
                <a:t> = </a:t>
              </a:r>
              <a:r>
                <a:rPr lang="de-DE" sz="1000" dirty="0" err="1" smtClean="0">
                  <a:latin typeface="Courier"/>
                  <a:cs typeface="Courier"/>
                </a:rPr>
                <a:t>getOpenP_Orders</a:t>
              </a:r>
              <a:r>
                <a:rPr lang="de-DE" sz="1000" dirty="0" smtClean="0">
                  <a:latin typeface="Courier"/>
                  <a:cs typeface="Courier"/>
                </a:rPr>
                <a:t>();</a:t>
              </a:r>
            </a:p>
            <a:p>
              <a:endParaRPr lang="de-DE" sz="1000" dirty="0" smtClean="0">
                <a:latin typeface="Courier"/>
                <a:cs typeface="Courier"/>
              </a:endParaRPr>
            </a:p>
            <a:p>
              <a:r>
                <a:rPr lang="de-DE" sz="1000" dirty="0" smtClean="0">
                  <a:latin typeface="Courier"/>
                  <a:cs typeface="Courier"/>
                </a:rPr>
                <a:t>  </a:t>
              </a:r>
              <a:r>
                <a:rPr lang="de-DE" sz="1000" dirty="0" err="1" smtClean="0">
                  <a:latin typeface="Courier"/>
                  <a:cs typeface="Courier"/>
                </a:rPr>
                <a:t>for(Order</a:t>
              </a:r>
              <a:r>
                <a:rPr lang="de-DE" sz="1000" dirty="0" smtClean="0">
                  <a:latin typeface="Courier"/>
                  <a:cs typeface="Courier"/>
                </a:rPr>
                <a:t> o : </a:t>
              </a:r>
              <a:r>
                <a:rPr lang="de-DE" sz="1000" dirty="0" err="1" smtClean="0">
                  <a:latin typeface="Courier"/>
                  <a:cs typeface="Courier"/>
                </a:rPr>
                <a:t>orders</a:t>
              </a:r>
              <a:r>
                <a:rPr lang="de-DE" sz="1000" dirty="0" smtClean="0">
                  <a:latin typeface="Courier"/>
                  <a:cs typeface="Courier"/>
                </a:rPr>
                <a:t>) {</a:t>
              </a:r>
            </a:p>
            <a:p>
              <a:r>
                <a:rPr lang="de-DE" sz="1000" dirty="0" smtClean="0">
                  <a:latin typeface="Courier"/>
                  <a:cs typeface="Courier"/>
                </a:rPr>
                <a:t>     </a:t>
              </a:r>
              <a:r>
                <a:rPr lang="de-DE" sz="1000" dirty="0" err="1" smtClean="0">
                  <a:latin typeface="Courier"/>
                  <a:cs typeface="Courier"/>
                </a:rPr>
                <a:t>o.setStatus(Order.RELEASED</a:t>
              </a:r>
              <a:r>
                <a:rPr lang="de-DE" sz="1000" dirty="0" smtClean="0">
                  <a:latin typeface="Courier"/>
                  <a:cs typeface="Courier"/>
                </a:rPr>
                <a:t>);</a:t>
              </a:r>
            </a:p>
            <a:p>
              <a:r>
                <a:rPr lang="de-DE" sz="1000" dirty="0" smtClean="0">
                  <a:latin typeface="Courier"/>
                  <a:cs typeface="Courier"/>
                </a:rPr>
                <a:t>     </a:t>
              </a:r>
              <a:r>
                <a:rPr lang="de-DE" sz="1000" dirty="0" err="1" smtClean="0">
                  <a:latin typeface="Courier"/>
                  <a:cs typeface="Courier"/>
                </a:rPr>
                <a:t>saveP_Order(order</a:t>
              </a:r>
              <a:r>
                <a:rPr lang="de-DE" sz="1000" dirty="0" smtClean="0">
                  <a:latin typeface="Courier"/>
                  <a:cs typeface="Courier"/>
                </a:rPr>
                <a:t>);      </a:t>
              </a:r>
            </a:p>
            <a:p>
              <a:r>
                <a:rPr lang="de-DE" sz="1000" dirty="0" smtClean="0">
                  <a:latin typeface="Courier"/>
                  <a:cs typeface="Courier"/>
                </a:rPr>
                <a:t>  }</a:t>
              </a:r>
            </a:p>
            <a:p>
              <a:endParaRPr lang="de-DE" sz="1000" dirty="0" smtClean="0">
                <a:latin typeface="Courier"/>
                <a:cs typeface="Courier"/>
              </a:endParaRPr>
            </a:p>
            <a:p>
              <a:r>
                <a:rPr lang="de-DE" sz="1000" dirty="0" smtClean="0">
                  <a:latin typeface="Courier"/>
                  <a:cs typeface="Courier"/>
                </a:rPr>
                <a:t>}</a:t>
              </a:r>
            </a:p>
            <a:p>
              <a:endParaRPr lang="de-DE" sz="1000" dirty="0" smtClean="0">
                <a:latin typeface="Courier"/>
                <a:cs typeface="Courier"/>
              </a:endParaRPr>
            </a:p>
            <a:p>
              <a:r>
                <a:rPr lang="de-DE" sz="1000" dirty="0" smtClean="0">
                  <a:latin typeface="Courier"/>
                  <a:cs typeface="Courier"/>
                </a:rPr>
                <a:t>...</a:t>
              </a:r>
            </a:p>
            <a:p>
              <a:endParaRPr lang="de-DE" sz="1000" dirty="0" smtClean="0">
                <a:latin typeface="Courier"/>
                <a:cs typeface="Courier"/>
              </a:endParaRPr>
            </a:p>
            <a:p>
              <a:r>
                <a:rPr lang="de-DE" sz="1000" dirty="0" smtClean="0">
                  <a:latin typeface="Courier"/>
                  <a:cs typeface="Courier"/>
                </a:rPr>
                <a:t>}</a:t>
              </a:r>
              <a:endParaRPr lang="de-DE" sz="1000" dirty="0">
                <a:latin typeface="Courier"/>
                <a:cs typeface="Courier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rot="10800000" flipV="1">
            <a:off x="2643604" y="4388238"/>
            <a:ext cx="2499896" cy="4891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3011968" y="4099386"/>
            <a:ext cx="2131532" cy="1071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1313</Words>
  <Application>Microsoft Macintosh PowerPoint</Application>
  <PresentationFormat>On-screen Show (4:3)</PresentationFormat>
  <Paragraphs>282</Paragraphs>
  <Slides>27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Seminar: Enterprise Application Programming Model</vt:lpstr>
      <vt:lpstr>Organisatorisches</vt:lpstr>
      <vt:lpstr>Organisatorisches</vt:lpstr>
      <vt:lpstr>Organisatorisches</vt:lpstr>
      <vt:lpstr>Organisatorisches</vt:lpstr>
      <vt:lpstr>Fragen zur Organisation?</vt:lpstr>
      <vt:lpstr>What is Enterprise Software?</vt:lpstr>
      <vt:lpstr>The Essence</vt:lpstr>
      <vt:lpstr>The essential Questions</vt:lpstr>
      <vt:lpstr>How do we represent the Data?</vt:lpstr>
      <vt:lpstr>Real World Entities</vt:lpstr>
      <vt:lpstr>Programming Constructs</vt:lpstr>
      <vt:lpstr>Persistent Storage</vt:lpstr>
      <vt:lpstr>The Mapping Problem</vt:lpstr>
      <vt:lpstr>How do we interact with the Data?</vt:lpstr>
      <vt:lpstr>Challenges for Enterprise Software</vt:lpstr>
      <vt:lpstr>Fragen zum Inhalt?</vt:lpstr>
      <vt:lpstr>Seminar Topics</vt:lpstr>
      <vt:lpstr>SQL Pattern Search</vt:lpstr>
      <vt:lpstr>SQL4JAVA</vt:lpstr>
      <vt:lpstr>SQL4JAVA</vt:lpstr>
      <vt:lpstr>Object Inheritance in an In-Memory Database</vt:lpstr>
      <vt:lpstr>Visualization of Execution Trace Data</vt:lpstr>
      <vt:lpstr>Immediate Feedback for Programmers Introduction</vt:lpstr>
      <vt:lpstr>Immediate Feedback for Programmers Research Questions</vt:lpstr>
      <vt:lpstr>Application Characteristics</vt:lpstr>
      <vt:lpstr>Materialized Aggregates Maintenance</vt:lpstr>
    </vt:vector>
  </TitlesOfParts>
  <Company>Hasso Plattner Institut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Seminar: Enterprise Application Programming Model</dc:title>
  <dc:creator>Martin</dc:creator>
  <cp:lastModifiedBy>Martin</cp:lastModifiedBy>
  <cp:revision>79</cp:revision>
  <dcterms:created xsi:type="dcterms:W3CDTF">2012-10-16T08:13:41Z</dcterms:created>
  <dcterms:modified xsi:type="dcterms:W3CDTF">2012-10-16T08:46:24Z</dcterms:modified>
</cp:coreProperties>
</file>