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5" r:id="rId1"/>
    <p:sldMasterId id="2147483666" r:id="rId2"/>
  </p:sldMasterIdLst>
  <p:notesMasterIdLst>
    <p:notesMasterId r:id="rId17"/>
  </p:notesMasterIdLst>
  <p:sldIdLst>
    <p:sldId id="256" r:id="rId3"/>
    <p:sldId id="268" r:id="rId4"/>
    <p:sldId id="257" r:id="rId5"/>
    <p:sldId id="269" r:id="rId6"/>
    <p:sldId id="270" r:id="rId7"/>
    <p:sldId id="271" r:id="rId8"/>
    <p:sldId id="272" r:id="rId9"/>
    <p:sldId id="273" r:id="rId10"/>
    <p:sldId id="274" r:id="rId11"/>
    <p:sldId id="276" r:id="rId12"/>
    <p:sldId id="275" r:id="rId13"/>
    <p:sldId id="277" r:id="rId14"/>
    <p:sldId id="278" r:id="rId15"/>
    <p:sldId id="279" r:id="rId16"/>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CF44AD7-55FC-44B6-8064-F9053366F4C0}">
  <a:tblStyle styleId="{9CF44AD7-55FC-44B6-8064-F9053366F4C0}" styleName="Table_0">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721" autoAdjust="0"/>
  </p:normalViewPr>
  <p:slideViewPr>
    <p:cSldViewPr>
      <p:cViewPr varScale="1">
        <p:scale>
          <a:sx n="83" d="100"/>
          <a:sy n="83" d="100"/>
        </p:scale>
        <p:origin x="-166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209212976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Enterprise_Resource_Planning" TargetMode="External"/><Relationship Id="rId4" Type="http://schemas.openxmlformats.org/officeDocument/2006/relationships/hyperlink" Target="http://en.wikipedia.org/wiki/Small_and_Medium-sized_Enterprise" TargetMode="External"/><Relationship Id="rId5" Type="http://schemas.openxmlformats.org/officeDocument/2006/relationships/hyperlink" Target="http://en.wikipedia.org/wiki/SAP_Business_ByDesign" TargetMode="External"/><Relationship Id="rId6" Type="http://schemas.openxmlformats.org/officeDocument/2006/relationships/hyperlink" Target="http://en.wikipedia.org/wiki/Software_as_a_Service" TargetMode="External"/><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103" name="Shape 1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r>
              <a:rPr lang="de-DE" dirty="0" smtClean="0"/>
              <a:t>Hard </a:t>
            </a:r>
            <a:r>
              <a:rPr lang="de-DE" dirty="0" err="1" smtClean="0"/>
              <a:t>to</a:t>
            </a:r>
            <a:r>
              <a:rPr lang="de-DE" dirty="0" smtClean="0"/>
              <a:t> find </a:t>
            </a:r>
            <a:r>
              <a:rPr lang="de-DE" dirty="0" err="1" smtClean="0"/>
              <a:t>how</a:t>
            </a:r>
            <a:r>
              <a:rPr lang="de-DE" dirty="0" smtClean="0"/>
              <a:t> Aggregates</a:t>
            </a:r>
            <a:r>
              <a:rPr lang="de-DE" baseline="0" dirty="0" smtClean="0"/>
              <a:t> </a:t>
            </a:r>
            <a:r>
              <a:rPr lang="de-DE" baseline="0" dirty="0" err="1" smtClean="0"/>
              <a:t>are</a:t>
            </a:r>
            <a:r>
              <a:rPr lang="de-DE" baseline="0" dirty="0" smtClean="0"/>
              <a:t> </a:t>
            </a:r>
            <a:r>
              <a:rPr lang="de-DE" baseline="0" dirty="0" err="1" smtClean="0"/>
              <a:t>calculated</a:t>
            </a:r>
            <a:endParaRPr lang="de-DE" dirty="0" smtClean="0"/>
          </a:p>
          <a:p>
            <a:endParaRPr lang="de-DE" dirty="0" smtClean="0"/>
          </a:p>
          <a:p>
            <a:r>
              <a:rPr lang="de-DE" dirty="0" err="1" smtClean="0"/>
              <a:t>Found</a:t>
            </a:r>
            <a:r>
              <a:rPr lang="de-DE" baseline="0" dirty="0" smtClean="0"/>
              <a:t> 3 </a:t>
            </a:r>
            <a:r>
              <a:rPr lang="de-DE" baseline="0" dirty="0" err="1" smtClean="0"/>
              <a:t>types</a:t>
            </a:r>
            <a:r>
              <a:rPr lang="de-DE" baseline="0" dirty="0" smtClean="0"/>
              <a:t> so </a:t>
            </a:r>
            <a:r>
              <a:rPr lang="de-DE" baseline="0" dirty="0" err="1" smtClean="0"/>
              <a:t>far</a:t>
            </a:r>
            <a:endParaRPr lang="de-DE" baseline="0" dirty="0" smtClean="0"/>
          </a:p>
          <a:p>
            <a:endParaRPr lang="de-DE" dirty="0" smtClean="0"/>
          </a:p>
          <a:p>
            <a:endParaRPr dirty="0"/>
          </a:p>
        </p:txBody>
      </p:sp>
      <p:sp>
        <p:nvSpPr>
          <p:cNvPr id="162" name="Shape 1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buNone/>
            </a:pPr>
            <a:r>
              <a:rPr lang="de" dirty="0"/>
              <a:t>data is used to generate original </a:t>
            </a:r>
            <a:r>
              <a:rPr lang="de" dirty="0" smtClean="0"/>
              <a:t>tables</a:t>
            </a:r>
            <a:endParaRPr lang="de-DE" dirty="0" smtClean="0"/>
          </a:p>
        </p:txBody>
      </p:sp>
      <p:sp>
        <p:nvSpPr>
          <p:cNvPr id="154" name="Shape 1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169" name="Shape 1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175" name="Shape 1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a:buNone/>
            </a:pPr>
            <a:r>
              <a:rPr lang="de"/>
              <a:t>backup slide</a:t>
            </a:r>
          </a:p>
        </p:txBody>
      </p:sp>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lvl="0" rtl="0">
              <a:buNone/>
            </a:pPr>
            <a:r>
              <a:rPr lang="en-US" dirty="0" smtClean="0"/>
              <a:t>is a fully integrated on-demand </a:t>
            </a:r>
            <a:r>
              <a:rPr lang="en-US" dirty="0" smtClean="0">
                <a:hlinkClick r:id="rId3" tooltip="Enterprise Resource Planning"/>
              </a:rPr>
              <a:t>Enterprise Resource Planning</a:t>
            </a:r>
            <a:r>
              <a:rPr lang="en-US" dirty="0" smtClean="0"/>
              <a:t> and business management software product designed for </a:t>
            </a:r>
            <a:r>
              <a:rPr lang="en-US" dirty="0" smtClean="0">
                <a:hlinkClick r:id="rId4" tooltip="Small and Medium-sized Enterprise"/>
              </a:rPr>
              <a:t>small and medium sized enterprises</a:t>
            </a:r>
            <a:r>
              <a:rPr lang="en-US" baseline="30000" dirty="0" smtClean="0">
                <a:hlinkClick r:id="rId5"/>
              </a:rPr>
              <a:t>[1]</a:t>
            </a:r>
            <a:r>
              <a:rPr lang="en-US" dirty="0" smtClean="0"/>
              <a:t>. It is delivered online as a </a:t>
            </a:r>
            <a:r>
              <a:rPr lang="en-US" dirty="0" smtClean="0">
                <a:hlinkClick r:id="rId6" tooltip="Software as a Service"/>
              </a:rPr>
              <a:t>Software as a Service</a:t>
            </a:r>
            <a:r>
              <a:rPr lang="en-US" dirty="0" smtClean="0"/>
              <a:t> offering. </a:t>
            </a:r>
          </a:p>
          <a:p>
            <a:pPr lvl="0" rtl="0">
              <a:buNone/>
            </a:pPr>
            <a:r>
              <a:rPr lang="en-US" dirty="0" err="1" smtClean="0"/>
              <a:t>ByD</a:t>
            </a:r>
            <a:r>
              <a:rPr lang="en-US"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&gt; 1000 standard business object types</a:t>
            </a:r>
            <a:endParaRPr lang="ru-RU" sz="11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&gt;10 nodes for every business object, each of them is mapped to database tables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&gt; 100 attributes for every business object, each of them is mapped to database table fields </a:t>
            </a:r>
            <a:endParaRPr lang="ru-RU" sz="11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That</a:t>
            </a:r>
            <a:r>
              <a:rPr lang="en-US" sz="1100" baseline="0" dirty="0" smtClean="0"/>
              <a:t> means really huge amount of data and complex data schema. </a:t>
            </a:r>
            <a:endParaRPr lang="en-US" sz="11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To analyze existing BO</a:t>
            </a:r>
            <a:r>
              <a:rPr lang="en-US" sz="1100" baseline="0" dirty="0" smtClean="0"/>
              <a:t> attributes used in </a:t>
            </a:r>
            <a:r>
              <a:rPr lang="en-US" sz="1100" baseline="0" dirty="0" err="1" smtClean="0"/>
              <a:t>ByD</a:t>
            </a:r>
            <a:r>
              <a:rPr lang="en-US" sz="1100" baseline="0" dirty="0" smtClean="0"/>
              <a:t> solution the research for the BO Sales order was performed by </a:t>
            </a:r>
            <a:r>
              <a:rPr lang="en-US" sz="1100" baseline="0" dirty="0" err="1" smtClean="0"/>
              <a:t>Juergen</a:t>
            </a:r>
            <a:r>
              <a:rPr lang="en-US" sz="1100" baseline="0" dirty="0" smtClean="0"/>
              <a:t>, Ralf together with SAP colleagues. </a:t>
            </a:r>
            <a:endParaRPr lang="en-US" sz="11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100" dirty="0" smtClean="0"/>
          </a:p>
          <a:p>
            <a:pPr lvl="0" rtl="0">
              <a:buNone/>
            </a:pPr>
            <a:r>
              <a:rPr lang="de" dirty="0" smtClean="0"/>
              <a:t>problem description: </a:t>
            </a:r>
            <a:endParaRPr lang="de" dirty="0"/>
          </a:p>
          <a:p>
            <a:pPr lvl="0" rtl="0">
              <a:buNone/>
            </a:pPr>
            <a:r>
              <a:rPr lang="de" dirty="0"/>
              <a:t>70.000 table</a:t>
            </a:r>
          </a:p>
          <a:p>
            <a:pPr lvl="0" rtl="0">
              <a:buNone/>
            </a:pPr>
            <a:r>
              <a:rPr lang="de" dirty="0"/>
              <a:t>300.000 columns</a:t>
            </a:r>
          </a:p>
          <a:p>
            <a:endParaRPr/>
          </a:p>
        </p:txBody>
      </p:sp>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lvl="0" rtl="0">
              <a:buNone/>
            </a:pPr>
            <a:r>
              <a:rPr lang="de" dirty="0" smtClean="0"/>
              <a:t>Interesting results of the research</a:t>
            </a:r>
            <a:r>
              <a:rPr lang="de" baseline="0" dirty="0" smtClean="0"/>
              <a:t> is shown on this slide. On the first graphic we see the statistic for BO attributes for the BO Sales order: attribute usage across selected customers.</a:t>
            </a:r>
          </a:p>
          <a:p>
            <a:pPr lvl="0" rtl="0">
              <a:buNone/>
            </a:pPr>
            <a:r>
              <a:rPr lang="en-US" sz="1100" kern="1200" dirty="0" smtClean="0">
                <a:solidFill>
                  <a:schemeClr val="tx1"/>
                </a:solidFill>
                <a:latin typeface="+mn-lt"/>
                <a:ea typeface="+mn-ea"/>
                <a:cs typeface="+mn-cs"/>
              </a:rPr>
              <a:t>We can see here, that across all analyzed customers, 33% attributes of all attributes have number</a:t>
            </a:r>
            <a:r>
              <a:rPr lang="en-US" sz="1100" kern="1200" baseline="0" dirty="0" smtClean="0">
                <a:solidFill>
                  <a:schemeClr val="tx1"/>
                </a:solidFill>
                <a:latin typeface="+mn-lt"/>
                <a:ea typeface="+mn-ea"/>
                <a:cs typeface="+mn-cs"/>
              </a:rPr>
              <a:t> of distinct values =1, that means that they</a:t>
            </a:r>
            <a:r>
              <a:rPr lang="en-US" sz="1100" kern="1200" dirty="0" smtClean="0">
                <a:solidFill>
                  <a:schemeClr val="tx1"/>
                </a:solidFill>
                <a:latin typeface="+mn-lt"/>
                <a:ea typeface="+mn-ea"/>
                <a:cs typeface="+mn-cs"/>
              </a:rPr>
              <a:t> are never used</a:t>
            </a:r>
            <a:r>
              <a:rPr lang="en-US" sz="1100" kern="1200" baseline="0" dirty="0" smtClean="0">
                <a:solidFill>
                  <a:schemeClr val="tx1"/>
                </a:solidFill>
                <a:latin typeface="+mn-lt"/>
                <a:ea typeface="+mn-ea"/>
                <a:cs typeface="+mn-cs"/>
              </a:rPr>
              <a:t> and probably can be eliminated.</a:t>
            </a:r>
          </a:p>
          <a:p>
            <a:pPr lvl="0" rtl="0">
              <a:buNone/>
            </a:pPr>
            <a:r>
              <a:rPr lang="en-US" sz="1100" kern="1200" baseline="0" dirty="0" smtClean="0">
                <a:solidFill>
                  <a:schemeClr val="tx1"/>
                </a:solidFill>
                <a:latin typeface="+mn-lt"/>
                <a:ea typeface="+mn-ea"/>
                <a:cs typeface="+mn-cs"/>
              </a:rPr>
              <a:t>The second diagram shows categorization for fields with many distinct values (&gt;1024 </a:t>
            </a:r>
            <a:r>
              <a:rPr lang="en-US" sz="1100" kern="1200" baseline="0" dirty="0" err="1" smtClean="0">
                <a:solidFill>
                  <a:schemeClr val="tx1"/>
                </a:solidFill>
                <a:latin typeface="+mn-lt"/>
                <a:ea typeface="+mn-ea"/>
                <a:cs typeface="+mn-cs"/>
              </a:rPr>
              <a:t>dv</a:t>
            </a:r>
            <a:r>
              <a:rPr lang="en-US" sz="1100" kern="1200" baseline="0" dirty="0" smtClean="0">
                <a:solidFill>
                  <a:schemeClr val="tx1"/>
                </a:solidFill>
                <a:latin typeface="+mn-lt"/>
                <a:ea typeface="+mn-ea"/>
                <a:cs typeface="+mn-cs"/>
              </a:rPr>
              <a:t>). The result of the categorization is quite interesting and surprising. 42% of these fields can be theoretically calculated on the fly (without storing them in database) – so called materialized aggregates.  </a:t>
            </a:r>
          </a:p>
          <a:p>
            <a:pPr lvl="0" rtl="0">
              <a:buNone/>
            </a:pPr>
            <a:r>
              <a:rPr lang="en-US" sz="1100" kern="1200" baseline="0" dirty="0" smtClean="0">
                <a:solidFill>
                  <a:schemeClr val="tx1"/>
                </a:solidFill>
                <a:latin typeface="+mn-lt"/>
                <a:ea typeface="+mn-ea"/>
                <a:cs typeface="+mn-cs"/>
              </a:rPr>
              <a:t>Using these results, we’ve formulated the following questions (or direction) of the further investigation </a:t>
            </a:r>
            <a:endParaRPr lang="de" dirty="0"/>
          </a:p>
          <a:p>
            <a:endParaRPr/>
          </a:p>
        </p:txBody>
      </p:sp>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marL="228600" indent="-228600">
              <a:buAutoNum type="arabicParenR"/>
            </a:pPr>
            <a:r>
              <a:rPr lang="en-US" sz="1100" dirty="0" smtClean="0"/>
              <a:t>Which of the BO attributes can be actually eliminated?</a:t>
            </a:r>
          </a:p>
          <a:p>
            <a:pPr marL="228600" indent="-228600">
              <a:buNone/>
            </a:pPr>
            <a:r>
              <a:rPr lang="en-US" sz="1100" dirty="0" smtClean="0"/>
              <a:t>Basing on investigation of the selected 37 customers, 33% of attributes are not used in</a:t>
            </a:r>
            <a:r>
              <a:rPr lang="en-US" sz="1100" baseline="0" dirty="0" smtClean="0"/>
              <a:t> the BO ‘Sales order’. But to say for sure whether we can eliminate the attribute we have to be sure that this attribute (naming DB field) is not used by some other BO or by customers in the specific industry field. So, this needs additional investigation</a:t>
            </a:r>
          </a:p>
          <a:p>
            <a:pPr marL="228600" indent="-228600">
              <a:buNone/>
            </a:pPr>
            <a:r>
              <a:rPr lang="en-US" sz="1100" baseline="0" dirty="0" smtClean="0"/>
              <a:t>2) Which of the identified materialized aggregates can be calculated on the fly with a real benefit to memory consumption and response time</a:t>
            </a:r>
          </a:p>
          <a:p>
            <a:pPr marL="228600" indent="-228600">
              <a:buNone/>
            </a:pPr>
            <a:r>
              <a:rPr lang="en-US" sz="1100" baseline="0" dirty="0" smtClean="0"/>
              <a:t>3) Can the more optimal DB schema for </a:t>
            </a:r>
            <a:r>
              <a:rPr lang="en-US" sz="1100" baseline="0" dirty="0" err="1" smtClean="0"/>
              <a:t>ByD</a:t>
            </a:r>
            <a:r>
              <a:rPr lang="en-US" sz="1100" baseline="0" dirty="0" smtClean="0"/>
              <a:t> BO be suggested </a:t>
            </a:r>
          </a:p>
          <a:p>
            <a:pPr marL="228600" indent="-228600">
              <a:buNone/>
            </a:pPr>
            <a:endParaRPr/>
          </a:p>
        </p:txBody>
      </p:sp>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r>
              <a:rPr lang="en-US" dirty="0" smtClean="0"/>
              <a:t>To</a:t>
            </a:r>
            <a:r>
              <a:rPr lang="en-US" baseline="0" dirty="0" smtClean="0"/>
              <a:t> investigate the problem, we follow the steps mentioned on this slide.</a:t>
            </a:r>
          </a:p>
          <a:p>
            <a:pPr marL="228600" indent="-228600">
              <a:buAutoNum type="arabicParenR"/>
            </a:pPr>
            <a:r>
              <a:rPr lang="en-US" baseline="0" dirty="0" smtClean="0"/>
              <a:t>Here we used standard SAP </a:t>
            </a:r>
            <a:r>
              <a:rPr lang="en-US" baseline="0" dirty="0" err="1" smtClean="0"/>
              <a:t>ByD</a:t>
            </a:r>
            <a:r>
              <a:rPr lang="en-US" baseline="0" dirty="0" smtClean="0"/>
              <a:t> interface – MDRS, which provides access to the BO, description and structure, nodes and attributes and information system</a:t>
            </a:r>
          </a:p>
          <a:p>
            <a:pPr marL="228600" indent="-228600">
              <a:buAutoNum type="arabicParenR"/>
            </a:pPr>
            <a:r>
              <a:rPr lang="en-US" baseline="0" dirty="0" smtClean="0"/>
              <a:t>Every BO in </a:t>
            </a:r>
            <a:r>
              <a:rPr lang="en-US" baseline="0" dirty="0" err="1" smtClean="0"/>
              <a:t>ByD</a:t>
            </a:r>
            <a:r>
              <a:rPr lang="en-US" baseline="0" dirty="0" smtClean="0"/>
              <a:t> is associated with the development framework. And the objects of the same framework have common technical background (data schema, tables, attribute-fields mapping). For our investigation, we’ve selected CRM objects which are developed on CDF-framework.</a:t>
            </a:r>
          </a:p>
          <a:p>
            <a:pPr marL="228600" indent="-228600">
              <a:buAutoNum type="arabicParenR"/>
            </a:pPr>
            <a:r>
              <a:rPr lang="en-US" baseline="0" dirty="0" smtClean="0"/>
              <a:t>For the selected framework, we’ve investigated db schema and BO attributes’ –table fields mapping.</a:t>
            </a:r>
          </a:p>
          <a:p>
            <a:pPr marL="228600" indent="-228600">
              <a:buAutoNum type="arabicParenR"/>
            </a:pPr>
            <a:r>
              <a:rPr lang="en-US" baseline="0" dirty="0" smtClean="0"/>
              <a:t>As a final decision – we will investigate sales order BO. Our main focus is calculation of materialized aggregates: to identify </a:t>
            </a:r>
            <a:r>
              <a:rPr lang="en-US" baseline="0" dirty="0" err="1" smtClean="0"/>
              <a:t>m.a</a:t>
            </a:r>
            <a:r>
              <a:rPr lang="en-US" baseline="0" dirty="0" smtClean="0"/>
              <a:t>. that can be calculated on the fly and to estimate the gain in memory consumption and response time.</a:t>
            </a:r>
            <a:endParaRPr/>
          </a:p>
        </p:txBody>
      </p:sp>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lvl="0" rtl="0">
              <a:buNone/>
            </a:pPr>
            <a:r>
              <a:rPr lang="de" dirty="0" smtClean="0"/>
              <a:t>Regarding the first two mentioned</a:t>
            </a:r>
            <a:r>
              <a:rPr lang="de" baseline="0" dirty="0" smtClean="0"/>
              <a:t> on the previous slide steps: there are some examples of the BO in ByD. We can notice, that they can relate to different types of data , different industry, etc</a:t>
            </a:r>
          </a:p>
          <a:p>
            <a:pPr lvl="0" rtl="0">
              <a:buNone/>
            </a:pPr>
            <a:r>
              <a:rPr lang="de" baseline="0" dirty="0" smtClean="0"/>
              <a:t>F.e. </a:t>
            </a:r>
            <a:r>
              <a:rPr lang="en-US" baseline="0" dirty="0" smtClean="0"/>
              <a:t>C</a:t>
            </a:r>
            <a:r>
              <a:rPr lang="de" baseline="0" dirty="0" smtClean="0"/>
              <a:t>ustomer, Product: master data; SO, Serv order, contract – docs; email, fax – activities</a:t>
            </a:r>
          </a:p>
          <a:p>
            <a:pPr lvl="0" rtl="0">
              <a:buNone/>
            </a:pPr>
            <a:endParaRPr lang="de" dirty="0"/>
          </a:p>
        </p:txBody>
      </p:sp>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r>
              <a:rPr lang="en-US" dirty="0" smtClean="0"/>
              <a:t>That’s how every BO</a:t>
            </a:r>
            <a:r>
              <a:rPr lang="en-US" baseline="0" dirty="0" smtClean="0"/>
              <a:t> looks like in general: it contains the number of nodes (correspond to DB tables level), each node contains the number of attributes (correspond to DB fields). Here is an example of some nodes and attributes of the business ob ‘sales order’ on which we’ll focus on as was mentioned above</a:t>
            </a:r>
            <a:endParaRPr/>
          </a:p>
        </p:txBody>
      </p:sp>
      <p:sp>
        <p:nvSpPr>
          <p:cNvPr id="125" name="Shape 1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r>
              <a:rPr lang="en-US" dirty="0" smtClean="0"/>
              <a:t>We did the mapping of the attributes of CRM BO (CDF dev framework) to the fields</a:t>
            </a:r>
            <a:r>
              <a:rPr lang="en-US" baseline="0" dirty="0" smtClean="0"/>
              <a:t> of the database tables. For these objects CDAD- tables are used to store the data. These are such ob as sales order, contract, service order, etc. To store these ob the same DB tables are used. Each BO uses the set of fields in these tables. All attribute tables are connected to the central table that contains information related to the header and the central BO data like </a:t>
            </a:r>
            <a:r>
              <a:rPr lang="en-US" baseline="0" dirty="0" err="1" smtClean="0"/>
              <a:t>object_id</a:t>
            </a:r>
            <a:r>
              <a:rPr lang="en-US" baseline="0" dirty="0" smtClean="0"/>
              <a:t>, </a:t>
            </a:r>
            <a:r>
              <a:rPr lang="en-US" baseline="0" dirty="0" err="1" smtClean="0"/>
              <a:t>type_code</a:t>
            </a:r>
            <a:r>
              <a:rPr lang="en-US" baseline="0" dirty="0" smtClean="0"/>
              <a:t>, etc. These fields are used by all types of CDF objects. Other attribute tables can be used or not used dependently on the concrete BO type. The mapping helps to identify the tables fields that should be analyzed for BO of different types and can be used in case if the other types of CRM objects in CDF-framework will be investigated later.</a:t>
            </a:r>
            <a:endParaRPr/>
          </a:p>
        </p:txBody>
      </p:sp>
      <p:sp>
        <p:nvSpPr>
          <p:cNvPr id="139" name="Shape 1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pPr lvl="0" rtl="0">
              <a:buNone/>
            </a:pPr>
            <a:r>
              <a:rPr lang="de-DE" dirty="0" smtClean="0"/>
              <a:t>Last</a:t>
            </a:r>
            <a:r>
              <a:rPr lang="de-DE" baseline="0" dirty="0" smtClean="0"/>
              <a:t> Exchange </a:t>
            </a:r>
            <a:r>
              <a:rPr lang="de-DE" baseline="0" dirty="0" err="1" smtClean="0"/>
              <a:t>with</a:t>
            </a:r>
            <a:r>
              <a:rPr lang="de-DE" baseline="0" dirty="0" smtClean="0"/>
              <a:t> SAP</a:t>
            </a:r>
          </a:p>
          <a:p>
            <a:pPr lvl="0" rtl="0">
              <a:buNone/>
            </a:pPr>
            <a:r>
              <a:rPr lang="de-DE" baseline="0" dirty="0" smtClean="0"/>
              <a:t>Focus on Aggregates</a:t>
            </a:r>
          </a:p>
          <a:p>
            <a:pPr lvl="0" rtl="0">
              <a:buNone/>
            </a:pPr>
            <a:endParaRPr lang="de-DE" baseline="0" dirty="0" smtClean="0"/>
          </a:p>
          <a:p>
            <a:pPr lvl="0" rtl="0">
              <a:buNone/>
            </a:pPr>
            <a:r>
              <a:rPr lang="de-DE" baseline="0" dirty="0" err="1" smtClean="0"/>
              <a:t>Removing</a:t>
            </a:r>
            <a:r>
              <a:rPr lang="de-DE" baseline="0" dirty="0" smtClean="0"/>
              <a:t> </a:t>
            </a:r>
            <a:r>
              <a:rPr lang="de-DE" baseline="0" dirty="0" err="1" smtClean="0"/>
              <a:t>unused</a:t>
            </a:r>
            <a:r>
              <a:rPr lang="de-DE" baseline="0" dirty="0" smtClean="0"/>
              <a:t> </a:t>
            </a:r>
            <a:r>
              <a:rPr lang="de-DE" baseline="0" dirty="0" err="1" smtClean="0"/>
              <a:t>attributes</a:t>
            </a:r>
            <a:r>
              <a:rPr lang="de-DE" baseline="0" dirty="0" smtClean="0"/>
              <a:t> </a:t>
            </a:r>
            <a:r>
              <a:rPr lang="de-DE" baseline="0" dirty="0" err="1" smtClean="0"/>
              <a:t>is</a:t>
            </a:r>
            <a:r>
              <a:rPr lang="de-DE" baseline="0" dirty="0" smtClean="0"/>
              <a:t> </a:t>
            </a:r>
            <a:r>
              <a:rPr lang="de-DE" baseline="0" dirty="0" err="1" smtClean="0"/>
              <a:t>already</a:t>
            </a:r>
            <a:r>
              <a:rPr lang="de-DE" baseline="0" dirty="0" smtClean="0"/>
              <a:t> </a:t>
            </a:r>
            <a:r>
              <a:rPr lang="de-DE" baseline="0" dirty="0" err="1" smtClean="0"/>
              <a:t>tackled</a:t>
            </a:r>
            <a:endParaRPr lang="de-DE" baseline="0" dirty="0" smtClean="0"/>
          </a:p>
          <a:p>
            <a:pPr lvl="0" rtl="0">
              <a:buNone/>
            </a:pPr>
            <a:r>
              <a:rPr lang="de-DE" dirty="0" err="1" smtClean="0"/>
              <a:t>Less</a:t>
            </a:r>
            <a:r>
              <a:rPr lang="de-DE" dirty="0" smtClean="0"/>
              <a:t> </a:t>
            </a:r>
            <a:r>
              <a:rPr lang="de-DE" dirty="0" err="1" smtClean="0"/>
              <a:t>interesting</a:t>
            </a:r>
            <a:endParaRPr lang="de" dirty="0"/>
          </a:p>
        </p:txBody>
      </p:sp>
      <p:sp>
        <p:nvSpPr>
          <p:cNvPr id="147" name="Shape 1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2111123"/>
            <a:ext cx="7772400" cy="1546474"/>
          </a:xfrm>
          <a:prstGeom prst="rect">
            <a:avLst/>
          </a:prstGeom>
          <a:noFill/>
          <a:ln>
            <a:noFill/>
          </a:ln>
        </p:spPr>
        <p:txBody>
          <a:bodyPr lIns="91425" tIns="91425" rIns="91425" bIns="91425" anchor="b" anchorCtr="0"/>
          <a:lstStyle>
            <a:lvl1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1pPr>
            <a:lvl2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2pPr>
            <a:lvl3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3pPr>
            <a:lvl4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4pPr>
            <a:lvl5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5pPr>
            <a:lvl6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6pPr>
            <a:lvl7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7pPr>
            <a:lvl8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8pPr>
            <a:lvl9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9pPr>
          </a:lstStyle>
          <a:p>
            <a:endParaRPr/>
          </a:p>
        </p:txBody>
      </p:sp>
      <p:sp>
        <p:nvSpPr>
          <p:cNvPr id="9" name="Shape 9"/>
          <p:cNvSpPr txBox="1">
            <a:spLocks noGrp="1"/>
          </p:cNvSpPr>
          <p:nvPr>
            <p:ph type="subTitle" idx="1"/>
          </p:nvPr>
        </p:nvSpPr>
        <p:spPr>
          <a:xfrm>
            <a:off x="685800" y="3786737"/>
            <a:ext cx="7772400" cy="1046317"/>
          </a:xfrm>
          <a:prstGeom prst="rect">
            <a:avLst/>
          </a:prstGeom>
          <a:noFill/>
          <a:ln>
            <a:noFill/>
          </a:ln>
        </p:spPr>
        <p:txBody>
          <a:bodyPr lIns="91425" tIns="91425" rIns="91425" bIns="91425" anchor="t" anchorCtr="0"/>
          <a:lstStyle>
            <a:lvl1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Obj" type="twoObj">
  <p:cSld name="twoObj">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None/>
              <a:defRPr sz="4400">
                <a:solidFill>
                  <a:schemeClr val="dk1"/>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8" name="Shape 48"/>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49" name="Shape 49"/>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TxTwoObj" type="twoTxTwoObj">
  <p:cSld name="twoTxTwoObj">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5" name="Shape 55"/>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None/>
              <a:defRPr sz="2400" b="1"/>
            </a:lvl1pPr>
            <a:lvl2pPr marL="457200" indent="0" rtl="0">
              <a:buNone/>
              <a:defRPr sz="2000" b="1"/>
            </a:lvl2pPr>
            <a:lvl3pPr marL="914400" indent="0" rtl="0">
              <a:buNone/>
              <a:defRPr sz="1800" b="1"/>
            </a:lvl3pPr>
            <a:lvl4pPr marL="1371600" indent="0" rtl="0">
              <a:buNone/>
              <a:defRPr sz="1600" b="1"/>
            </a:lvl4pPr>
            <a:lvl5pPr marL="1828800" indent="0" rtl="0">
              <a:buNone/>
              <a:defRPr sz="1600" b="1"/>
            </a:lvl5pPr>
            <a:lvl6pPr marL="2286000" indent="0" rtl="0">
              <a:buNone/>
              <a:defRPr sz="1600" b="1"/>
            </a:lvl6pPr>
            <a:lvl7pPr marL="2743200" indent="0" rtl="0">
              <a:buNone/>
              <a:defRPr sz="1600" b="1"/>
            </a:lvl7pPr>
            <a:lvl8pPr marL="3200400" indent="0" rtl="0">
              <a:buNone/>
              <a:defRPr sz="1600" b="1"/>
            </a:lvl8pPr>
            <a:lvl9pPr marL="3657600" indent="0" rtl="0">
              <a:buNone/>
              <a:defRPr sz="1600" b="1"/>
            </a:lvl9pPr>
          </a:lstStyle>
          <a:p>
            <a:endParaRPr/>
          </a:p>
        </p:txBody>
      </p:sp>
      <p:sp>
        <p:nvSpPr>
          <p:cNvPr id="56" name="Shape 56"/>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57" name="Shape 57"/>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buNone/>
              <a:defRPr sz="2400" b="1"/>
            </a:lvl1pPr>
            <a:lvl2pPr marL="457200" indent="0" rtl="0">
              <a:buNone/>
              <a:defRPr sz="2000" b="1"/>
            </a:lvl2pPr>
            <a:lvl3pPr marL="914400" indent="0" rtl="0">
              <a:buNone/>
              <a:defRPr sz="1800" b="1"/>
            </a:lvl3pPr>
            <a:lvl4pPr marL="1371600" indent="0" rtl="0">
              <a:buNone/>
              <a:defRPr sz="1600" b="1"/>
            </a:lvl4pPr>
            <a:lvl5pPr marL="1828800" indent="0" rtl="0">
              <a:buNone/>
              <a:defRPr sz="1600" b="1"/>
            </a:lvl5pPr>
            <a:lvl6pPr marL="2286000" indent="0" rtl="0">
              <a:buNone/>
              <a:defRPr sz="1600" b="1"/>
            </a:lvl6pPr>
            <a:lvl7pPr marL="2743200" indent="0" rtl="0">
              <a:buNone/>
              <a:defRPr sz="1600" b="1"/>
            </a:lvl7pPr>
            <a:lvl8pPr marL="3200400" indent="0" rtl="0">
              <a:buNone/>
              <a:defRPr sz="1600" b="1"/>
            </a:lvl8pPr>
            <a:lvl9pPr marL="3657600" indent="0" rtl="0">
              <a:buNone/>
              <a:defRPr sz="1600" b="1"/>
            </a:lvl9pPr>
          </a:lstStyle>
          <a:p>
            <a:endParaRPr/>
          </a:p>
        </p:txBody>
      </p:sp>
      <p:sp>
        <p:nvSpPr>
          <p:cNvPr id="58" name="Shape 58"/>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59" name="Shape 5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60" name="Shape 6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61" name="Shape 61"/>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None/>
              <a:defRPr sz="4400">
                <a:solidFill>
                  <a:schemeClr val="dk1"/>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4" name="Shape 6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65" name="Shape 6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66" name="Shape 6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7"/>
        <p:cNvGrpSpPr/>
        <p:nvPr/>
      </p:nvGrpSpPr>
      <p:grpSpPr>
        <a:xfrm>
          <a:off x="0" y="0"/>
          <a:ext cx="0" cy="0"/>
          <a:chOff x="0" y="0"/>
          <a:chExt cx="0" cy="0"/>
        </a:xfrm>
      </p:grpSpPr>
      <p:sp>
        <p:nvSpPr>
          <p:cNvPr id="68" name="Shape 6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69" name="Shape 6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70" name="Shape 70"/>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objTx" type="objTx">
  <p:cSld name="objTx">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3" name="Shape 73"/>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74" name="Shape 74"/>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None/>
              <a:defRPr sz="1400"/>
            </a:lvl1pPr>
            <a:lvl2pPr marL="457200" indent="0" rtl="0">
              <a:buNone/>
              <a:defRPr sz="1200"/>
            </a:lvl2pPr>
            <a:lvl3pPr marL="914400" indent="0" rtl="0">
              <a:buNone/>
              <a:defRPr sz="1000"/>
            </a:lvl3pPr>
            <a:lvl4pPr marL="1371600" indent="0" rtl="0">
              <a:buNone/>
              <a:defRPr sz="900"/>
            </a:lvl4pPr>
            <a:lvl5pPr marL="1828800" indent="0" rtl="0">
              <a:buNone/>
              <a:defRPr sz="900"/>
            </a:lvl5pPr>
            <a:lvl6pPr marL="2286000" indent="0" rtl="0">
              <a:buNone/>
              <a:defRPr sz="900"/>
            </a:lvl6pPr>
            <a:lvl7pPr marL="2743200" indent="0" rtl="0">
              <a:buNone/>
              <a:defRPr sz="900"/>
            </a:lvl7pPr>
            <a:lvl8pPr marL="3200400" indent="0" rtl="0">
              <a:buNone/>
              <a:defRPr sz="900"/>
            </a:lvl8pPr>
            <a:lvl9pPr marL="3657600" indent="0" rtl="0">
              <a:buNone/>
              <a:defRPr sz="900"/>
            </a:lvl9pPr>
          </a:lstStyle>
          <a:p>
            <a:endParaRPr/>
          </a:p>
        </p:txBody>
      </p:sp>
      <p:sp>
        <p:nvSpPr>
          <p:cNvPr id="75" name="Shape 7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76" name="Shape 7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77" name="Shape 77"/>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picTx" type="picTx">
  <p:cSld name="picTx">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80" name="Shape 80"/>
          <p:cNvSpPr>
            <a:spLocks noGrp="1"/>
          </p:cNvSpPr>
          <p:nvPr>
            <p:ph type="pic" idx="2"/>
          </p:nvPr>
        </p:nvSpPr>
        <p:spPr>
          <a:xfrm>
            <a:off x="1792288" y="612775"/>
            <a:ext cx="5486399" cy="4114800"/>
          </a:xfrm>
          <a:prstGeom prst="rect">
            <a:avLst/>
          </a:prstGeom>
          <a:noFill/>
          <a:ln>
            <a:noFill/>
          </a:ln>
        </p:spPr>
        <p:txBody>
          <a:bodyPr lIns="91425" tIns="91425" rIns="91425" bIns="91425" anchor="ctr" anchorCtr="0"/>
          <a:lstStyle>
            <a:lvl1pPr marL="0" marR="0" indent="0" algn="l" rtl="0">
              <a:buClr>
                <a:srgbClr val="888888"/>
              </a:buClr>
              <a:buFont typeface="Arial"/>
              <a:buNone/>
              <a:defRPr sz="3200" b="0" i="0" u="none" strike="noStrike" cap="none" baseline="0">
                <a:solidFill>
                  <a:srgbClr val="888888"/>
                </a:solidFill>
                <a:latin typeface="Arial"/>
                <a:ea typeface="Arial"/>
                <a:cs typeface="Arial"/>
                <a:sym typeface="Arial"/>
              </a:defRPr>
            </a:lvl1pPr>
            <a:lvl2pPr marL="457200" marR="0" indent="0" algn="l" rtl="0">
              <a:buClr>
                <a:schemeClr val="dk1"/>
              </a:buClr>
              <a:buFont typeface="Arial"/>
              <a:buNone/>
              <a:defRPr sz="2800" b="0" i="0" u="none" strike="noStrike" cap="none" baseline="0">
                <a:solidFill>
                  <a:schemeClr val="dk1"/>
                </a:solidFill>
                <a:latin typeface="Arial"/>
                <a:ea typeface="Arial"/>
                <a:cs typeface="Arial"/>
                <a:sym typeface="Arial"/>
              </a:defRPr>
            </a:lvl2pPr>
            <a:lvl3pPr marL="914400" marR="0" indent="0" algn="l" rtl="0">
              <a:buClr>
                <a:schemeClr val="dk1"/>
              </a:buClr>
              <a:buFont typeface="Arial"/>
              <a:buNone/>
              <a:defRPr sz="2400" b="0" i="0" u="none" strike="noStrike" cap="none" baseline="0">
                <a:solidFill>
                  <a:schemeClr val="dk1"/>
                </a:solidFill>
                <a:latin typeface="Arial"/>
                <a:ea typeface="Arial"/>
                <a:cs typeface="Arial"/>
                <a:sym typeface="Arial"/>
              </a:defRPr>
            </a:lvl3pPr>
            <a:lvl4pPr marL="1371600" marR="0" indent="0" algn="l" rtl="0">
              <a:buClr>
                <a:schemeClr val="dk1"/>
              </a:buClr>
              <a:buFont typeface="Arial"/>
              <a:buNone/>
              <a:defRPr sz="2000" b="0" i="0" u="none" strike="noStrike" cap="none" baseline="0">
                <a:solidFill>
                  <a:schemeClr val="dk1"/>
                </a:solidFill>
                <a:latin typeface="Arial"/>
                <a:ea typeface="Arial"/>
                <a:cs typeface="Arial"/>
                <a:sym typeface="Arial"/>
              </a:defRPr>
            </a:lvl4pPr>
            <a:lvl5pPr marL="1828800" marR="0" indent="0" algn="l" rtl="0">
              <a:buClr>
                <a:schemeClr val="dk1"/>
              </a:buClr>
              <a:buFont typeface="Arial"/>
              <a:buNone/>
              <a:defRPr sz="2000" b="0" i="0" u="none" strike="noStrike" cap="none" baseline="0">
                <a:solidFill>
                  <a:schemeClr val="dk1"/>
                </a:solidFill>
                <a:latin typeface="Arial"/>
                <a:ea typeface="Arial"/>
                <a:cs typeface="Arial"/>
                <a:sym typeface="Arial"/>
              </a:defRPr>
            </a:lvl5pPr>
            <a:lvl6pPr marL="2286000" marR="0" indent="0" algn="l" rtl="0">
              <a:buClr>
                <a:schemeClr val="dk1"/>
              </a:buClr>
              <a:buFont typeface="Arial"/>
              <a:buNone/>
              <a:defRPr sz="2000" b="0" i="0" u="none" strike="noStrike" cap="none" baseline="0">
                <a:solidFill>
                  <a:schemeClr val="dk1"/>
                </a:solidFill>
                <a:latin typeface="Arial"/>
                <a:ea typeface="Arial"/>
                <a:cs typeface="Arial"/>
                <a:sym typeface="Arial"/>
              </a:defRPr>
            </a:lvl6pPr>
            <a:lvl7pPr marL="2743200" marR="0" indent="0" algn="l" rtl="0">
              <a:buClr>
                <a:schemeClr val="dk1"/>
              </a:buClr>
              <a:buFont typeface="Arial"/>
              <a:buNone/>
              <a:defRPr sz="2000" b="0" i="0" u="none" strike="noStrike" cap="none" baseline="0">
                <a:solidFill>
                  <a:schemeClr val="dk1"/>
                </a:solidFill>
                <a:latin typeface="Arial"/>
                <a:ea typeface="Arial"/>
                <a:cs typeface="Arial"/>
                <a:sym typeface="Arial"/>
              </a:defRPr>
            </a:lvl7pPr>
            <a:lvl8pPr marL="3200400" marR="0" indent="0" algn="l" rtl="0">
              <a:buClr>
                <a:schemeClr val="dk1"/>
              </a:buClr>
              <a:buFont typeface="Arial"/>
              <a:buNone/>
              <a:defRPr sz="2000" b="0" i="0" u="none" strike="noStrike" cap="none" baseline="0">
                <a:solidFill>
                  <a:schemeClr val="dk1"/>
                </a:solidFill>
                <a:latin typeface="Arial"/>
                <a:ea typeface="Arial"/>
                <a:cs typeface="Arial"/>
                <a:sym typeface="Arial"/>
              </a:defRPr>
            </a:lvl8pPr>
            <a:lvl9pPr marL="3657600" marR="0" indent="0" algn="l" rtl="0">
              <a:buClr>
                <a:schemeClr val="dk1"/>
              </a:buClr>
              <a:buFont typeface="Arial"/>
              <a:buNone/>
              <a:defRPr sz="2000" b="0" i="0" u="none" strike="noStrike" cap="none" baseline="0">
                <a:solidFill>
                  <a:schemeClr val="dk1"/>
                </a:solidFill>
                <a:latin typeface="Arial"/>
                <a:ea typeface="Arial"/>
                <a:cs typeface="Arial"/>
                <a:sym typeface="Arial"/>
              </a:defRPr>
            </a:lvl9pPr>
          </a:lstStyle>
          <a:p>
            <a:endParaRPr/>
          </a:p>
        </p:txBody>
      </p:sp>
      <p:sp>
        <p:nvSpPr>
          <p:cNvPr id="81" name="Shape 81"/>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None/>
              <a:defRPr sz="1400"/>
            </a:lvl1pPr>
            <a:lvl2pPr marL="457200" indent="0" rtl="0">
              <a:buNone/>
              <a:defRPr sz="1200"/>
            </a:lvl2pPr>
            <a:lvl3pPr marL="914400" indent="0" rtl="0">
              <a:buNone/>
              <a:defRPr sz="1000"/>
            </a:lvl3pPr>
            <a:lvl4pPr marL="1371600" indent="0" rtl="0">
              <a:buNone/>
              <a:defRPr sz="900"/>
            </a:lvl4pPr>
            <a:lvl5pPr marL="1828800" indent="0" rtl="0">
              <a:buNone/>
              <a:defRPr sz="900"/>
            </a:lvl5pPr>
            <a:lvl6pPr marL="2286000" indent="0" rtl="0">
              <a:buNone/>
              <a:defRPr sz="900"/>
            </a:lvl6pPr>
            <a:lvl7pPr marL="2743200" indent="0" rtl="0">
              <a:buNone/>
              <a:defRPr sz="900"/>
            </a:lvl7pPr>
            <a:lvl8pPr marL="3200400" indent="0" rtl="0">
              <a:buNone/>
              <a:defRPr sz="900"/>
            </a:lvl8pPr>
            <a:lvl9pPr marL="3657600" indent="0" rtl="0">
              <a:buNone/>
              <a:defRPr sz="900"/>
            </a:lvl9pPr>
          </a:lstStyle>
          <a:p>
            <a:endParaRPr/>
          </a:p>
        </p:txBody>
      </p:sp>
      <p:sp>
        <p:nvSpPr>
          <p:cNvPr id="82" name="Shape 82"/>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83" name="Shape 8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84" name="Shape 84"/>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Tx" type="vertTx">
  <p:cSld name="vertTx">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None/>
              <a:defRPr sz="4400">
                <a:solidFill>
                  <a:schemeClr val="dk1"/>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87" name="Shape 87"/>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defRPr>
            </a:lvl1pPr>
            <a:lvl2pPr marL="742950" indent="-177800" algn="l" rtl="0">
              <a:spcBef>
                <a:spcPts val="560"/>
              </a:spcBef>
              <a:buClr>
                <a:schemeClr val="dk1"/>
              </a:buClr>
              <a:buFont typeface="Arial"/>
              <a:buChar char="•"/>
              <a:defRPr sz="2800">
                <a:solidFill>
                  <a:schemeClr val="dk1"/>
                </a:solidFill>
              </a:defRPr>
            </a:lvl2pPr>
            <a:lvl3pPr marL="1143000" indent="-136525" algn="l" rtl="0">
              <a:spcBef>
                <a:spcPts val="480"/>
              </a:spcBef>
              <a:buClr>
                <a:schemeClr val="dk1"/>
              </a:buClr>
              <a:buFont typeface="Arial"/>
              <a:buChar char="•"/>
              <a:defRPr sz="2400">
                <a:solidFill>
                  <a:schemeClr val="dk1"/>
                </a:solidFill>
              </a:defRPr>
            </a:lvl3pPr>
            <a:lvl4pPr marL="1600200" indent="-152400" algn="l" rtl="0">
              <a:spcBef>
                <a:spcPts val="400"/>
              </a:spcBef>
              <a:buClr>
                <a:schemeClr val="dk1"/>
              </a:buClr>
              <a:buFont typeface="Arial"/>
              <a:buChar char="•"/>
              <a:defRPr sz="2000">
                <a:solidFill>
                  <a:schemeClr val="dk1"/>
                </a:solidFill>
              </a:defRPr>
            </a:lvl4pPr>
            <a:lvl5pPr marL="2057400" indent="-152400" algn="l" rtl="0">
              <a:spcBef>
                <a:spcPts val="400"/>
              </a:spcBef>
              <a:buClr>
                <a:schemeClr val="dk1"/>
              </a:buClr>
              <a:buFont typeface="Arial"/>
              <a:buChar char="•"/>
              <a:defRPr sz="2000">
                <a:solidFill>
                  <a:schemeClr val="dk1"/>
                </a:solidFill>
              </a:defRPr>
            </a:lvl5pPr>
            <a:lvl6pPr marL="2514600" indent="-152400" algn="l" rtl="0">
              <a:spcBef>
                <a:spcPts val="400"/>
              </a:spcBef>
              <a:buClr>
                <a:schemeClr val="dk1"/>
              </a:buClr>
              <a:buFont typeface="Arial"/>
              <a:buChar char="•"/>
              <a:defRPr sz="2000">
                <a:solidFill>
                  <a:schemeClr val="dk1"/>
                </a:solidFill>
              </a:defRPr>
            </a:lvl6pPr>
            <a:lvl7pPr marL="2971800" indent="-152400" algn="l" rtl="0">
              <a:spcBef>
                <a:spcPts val="400"/>
              </a:spcBef>
              <a:buClr>
                <a:schemeClr val="dk1"/>
              </a:buClr>
              <a:buFont typeface="Arial"/>
              <a:buChar char="•"/>
              <a:defRPr sz="2000">
                <a:solidFill>
                  <a:schemeClr val="dk1"/>
                </a:solidFill>
              </a:defRPr>
            </a:lvl7pPr>
            <a:lvl8pPr marL="3429000" indent="-152400" algn="l" rtl="0">
              <a:spcBef>
                <a:spcPts val="400"/>
              </a:spcBef>
              <a:buClr>
                <a:schemeClr val="dk1"/>
              </a:buClr>
              <a:buFont typeface="Arial"/>
              <a:buChar char="•"/>
              <a:defRPr sz="2000">
                <a:solidFill>
                  <a:schemeClr val="dk1"/>
                </a:solidFill>
              </a:defRPr>
            </a:lvl8pPr>
            <a:lvl9pPr marL="3886200" indent="-152400" algn="l" rtl="0">
              <a:spcBef>
                <a:spcPts val="400"/>
              </a:spcBef>
              <a:buClr>
                <a:schemeClr val="dk1"/>
              </a:buClr>
              <a:buFont typeface="Arial"/>
              <a:buChar char="•"/>
              <a:defRPr sz="2000">
                <a:solidFill>
                  <a:schemeClr val="dk1"/>
                </a:solidFill>
              </a:defRPr>
            </a:lvl9pPr>
          </a:lstStyle>
          <a:p>
            <a:endParaRPr/>
          </a:p>
        </p:txBody>
      </p:sp>
      <p:sp>
        <p:nvSpPr>
          <p:cNvPr id="88" name="Shape 8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89" name="Shape 8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90" name="Shape 90"/>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vertTitleAndTx" type="vertTitleAndTx">
  <p:cSld name="vertTitleAndTx">
    <p:spTree>
      <p:nvGrpSpPr>
        <p:cNvPr id="1" name="Shape 91"/>
        <p:cNvGrpSpPr/>
        <p:nvPr/>
      </p:nvGrpSpPr>
      <p:grpSpPr>
        <a:xfrm>
          <a:off x="0" y="0"/>
          <a:ext cx="0" cy="0"/>
          <a:chOff x="0" y="0"/>
          <a:chExt cx="0" cy="0"/>
        </a:xfrm>
      </p:grpSpPr>
      <p:sp>
        <p:nvSpPr>
          <p:cNvPr id="92" name="Shape 92"/>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None/>
              <a:defRPr sz="4400">
                <a:solidFill>
                  <a:schemeClr val="dk1"/>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93" name="Shape 93"/>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defRPr>
            </a:lvl1pPr>
            <a:lvl2pPr marL="742950" indent="-177800" algn="l" rtl="0">
              <a:spcBef>
                <a:spcPts val="560"/>
              </a:spcBef>
              <a:buClr>
                <a:schemeClr val="dk1"/>
              </a:buClr>
              <a:buFont typeface="Arial"/>
              <a:buChar char="•"/>
              <a:defRPr sz="2800">
                <a:solidFill>
                  <a:schemeClr val="dk1"/>
                </a:solidFill>
              </a:defRPr>
            </a:lvl2pPr>
            <a:lvl3pPr marL="1143000" indent="-136525" algn="l" rtl="0">
              <a:spcBef>
                <a:spcPts val="480"/>
              </a:spcBef>
              <a:buClr>
                <a:schemeClr val="dk1"/>
              </a:buClr>
              <a:buFont typeface="Arial"/>
              <a:buChar char="•"/>
              <a:defRPr sz="2400">
                <a:solidFill>
                  <a:schemeClr val="dk1"/>
                </a:solidFill>
              </a:defRPr>
            </a:lvl3pPr>
            <a:lvl4pPr marL="1600200" indent="-152400" algn="l" rtl="0">
              <a:spcBef>
                <a:spcPts val="400"/>
              </a:spcBef>
              <a:buClr>
                <a:schemeClr val="dk1"/>
              </a:buClr>
              <a:buFont typeface="Arial"/>
              <a:buChar char="•"/>
              <a:defRPr sz="2000">
                <a:solidFill>
                  <a:schemeClr val="dk1"/>
                </a:solidFill>
              </a:defRPr>
            </a:lvl4pPr>
            <a:lvl5pPr marL="2057400" indent="-152400" algn="l" rtl="0">
              <a:spcBef>
                <a:spcPts val="400"/>
              </a:spcBef>
              <a:buClr>
                <a:schemeClr val="dk1"/>
              </a:buClr>
              <a:buFont typeface="Arial"/>
              <a:buChar char="•"/>
              <a:defRPr sz="2000">
                <a:solidFill>
                  <a:schemeClr val="dk1"/>
                </a:solidFill>
              </a:defRPr>
            </a:lvl5pPr>
            <a:lvl6pPr marL="2514600" indent="-152400" algn="l" rtl="0">
              <a:spcBef>
                <a:spcPts val="400"/>
              </a:spcBef>
              <a:buClr>
                <a:schemeClr val="dk1"/>
              </a:buClr>
              <a:buFont typeface="Arial"/>
              <a:buChar char="•"/>
              <a:defRPr sz="2000">
                <a:solidFill>
                  <a:schemeClr val="dk1"/>
                </a:solidFill>
              </a:defRPr>
            </a:lvl6pPr>
            <a:lvl7pPr marL="2971800" indent="-152400" algn="l" rtl="0">
              <a:spcBef>
                <a:spcPts val="400"/>
              </a:spcBef>
              <a:buClr>
                <a:schemeClr val="dk1"/>
              </a:buClr>
              <a:buFont typeface="Arial"/>
              <a:buChar char="•"/>
              <a:defRPr sz="2000">
                <a:solidFill>
                  <a:schemeClr val="dk1"/>
                </a:solidFill>
              </a:defRPr>
            </a:lvl7pPr>
            <a:lvl8pPr marL="3429000" indent="-152400" algn="l" rtl="0">
              <a:spcBef>
                <a:spcPts val="400"/>
              </a:spcBef>
              <a:buClr>
                <a:schemeClr val="dk1"/>
              </a:buClr>
              <a:buFont typeface="Arial"/>
              <a:buChar char="•"/>
              <a:defRPr sz="2000">
                <a:solidFill>
                  <a:schemeClr val="dk1"/>
                </a:solidFill>
              </a:defRPr>
            </a:lvl8pPr>
            <a:lvl9pPr marL="3886200" indent="-152400" algn="l" rtl="0">
              <a:spcBef>
                <a:spcPts val="400"/>
              </a:spcBef>
              <a:buClr>
                <a:schemeClr val="dk1"/>
              </a:buClr>
              <a:buFont typeface="Arial"/>
              <a:buChar char="•"/>
              <a:defRPr sz="2000">
                <a:solidFill>
                  <a:schemeClr val="dk1"/>
                </a:solidFill>
              </a:defRPr>
            </a:lvl9pPr>
          </a:lstStyle>
          <a:p>
            <a:endParaRPr/>
          </a:p>
        </p:txBody>
      </p:sp>
      <p:sp>
        <p:nvSpPr>
          <p:cNvPr id="94" name="Shape 9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95" name="Shape 9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96" name="Shape 9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rtl="0">
              <a:defRPr/>
            </a:lvl1pPr>
            <a:lvl2pPr marL="742950" indent="-285750" rtl="0">
              <a:defRPr/>
            </a:lvl2pPr>
            <a:lvl3pPr marL="1143000" indent="-228600" rtl="0">
              <a:defRPr/>
            </a:lvl3pPr>
            <a:lvl4pPr marL="1600200" indent="-228600"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5" name="Shape 15"/>
          <p:cNvSpPr txBox="1">
            <a:spLocks noGrp="1"/>
          </p:cNvSpPr>
          <p:nvPr>
            <p:ph type="body" idx="1"/>
          </p:nvPr>
        </p:nvSpPr>
        <p:spPr>
          <a:xfrm>
            <a:off x="457200"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16" name="Shape 16"/>
          <p:cNvSpPr txBox="1">
            <a:spLocks noGrp="1"/>
          </p:cNvSpPr>
          <p:nvPr>
            <p:ph type="body" idx="2"/>
          </p:nvPr>
        </p:nvSpPr>
        <p:spPr>
          <a:xfrm>
            <a:off x="4692273"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693"/>
          </a:xfrm>
          <a:prstGeom prst="rect">
            <a:avLst/>
          </a:prstGeom>
          <a:noFill/>
          <a:ln>
            <a:noFill/>
          </a:ln>
        </p:spPr>
        <p:txBody>
          <a:bodyPr lIns="91425" tIns="91425" rIns="91425" bIns="91425" anchor="t" anchorCtr="0"/>
          <a:lstStyle>
            <a:lvl1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28"/>
        <p:cNvGrpSpPr/>
        <p:nvPr/>
      </p:nvGrpSpPr>
      <p:grpSpPr>
        <a:xfrm>
          <a:off x="0" y="0"/>
          <a:ext cx="0" cy="0"/>
          <a:chOff x="0" y="0"/>
          <a:chExt cx="0" cy="0"/>
        </a:xfrm>
      </p:grpSpPr>
      <p:sp>
        <p:nvSpPr>
          <p:cNvPr id="29" name="Shape 29"/>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Arial"/>
              <a:buNone/>
              <a:defRPr sz="4400" b="0" i="0" u="none" strike="noStrike" cap="none" baseline="0">
                <a:solidFill>
                  <a:schemeClr val="dk1"/>
                </a:solidFill>
                <a:latin typeface="Arial"/>
                <a:ea typeface="Arial"/>
                <a:cs typeface="Arial"/>
                <a:sym typeface="Arial"/>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30" name="Shape 30"/>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Arial"/>
              <a:buNone/>
              <a:defRPr sz="3200" b="0" i="0" u="none" strike="noStrike" cap="none" baseline="0">
                <a:solidFill>
                  <a:srgbClr val="888888"/>
                </a:solidFill>
                <a:latin typeface="Arial"/>
                <a:ea typeface="Arial"/>
                <a:cs typeface="Arial"/>
                <a:sym typeface="Arial"/>
              </a:defRPr>
            </a:lvl1pPr>
            <a:lvl2pPr marL="457200" marR="0" indent="0" algn="ctr" rtl="0">
              <a:spcBef>
                <a:spcPts val="560"/>
              </a:spcBef>
              <a:buClr>
                <a:srgbClr val="888888"/>
              </a:buClr>
              <a:buFont typeface="Arial"/>
              <a:buNone/>
              <a:defRPr sz="2800" b="0" i="0" u="none" strike="noStrike" cap="none" baseline="0">
                <a:solidFill>
                  <a:srgbClr val="888888"/>
                </a:solidFill>
                <a:latin typeface="Arial"/>
                <a:ea typeface="Arial"/>
                <a:cs typeface="Arial"/>
                <a:sym typeface="Arial"/>
              </a:defRPr>
            </a:lvl2pPr>
            <a:lvl3pPr marL="914400" marR="0" indent="0" algn="ctr" rtl="0">
              <a:spcBef>
                <a:spcPts val="480"/>
              </a:spcBef>
              <a:buClr>
                <a:srgbClr val="888888"/>
              </a:buClr>
              <a:buFont typeface="Arial"/>
              <a:buNone/>
              <a:defRPr sz="2400" b="0" i="0" u="none" strike="noStrike" cap="none" baseline="0">
                <a:solidFill>
                  <a:srgbClr val="888888"/>
                </a:solidFill>
                <a:latin typeface="Arial"/>
                <a:ea typeface="Arial"/>
                <a:cs typeface="Arial"/>
                <a:sym typeface="Arial"/>
              </a:defRPr>
            </a:lvl3pPr>
            <a:lvl4pPr marL="1371600" marR="0" indent="0" algn="ctr" rtl="0">
              <a:spcBef>
                <a:spcPts val="400"/>
              </a:spcBef>
              <a:buClr>
                <a:srgbClr val="888888"/>
              </a:buClr>
              <a:buFont typeface="Arial"/>
              <a:buNone/>
              <a:defRPr sz="2000" b="0" i="0" u="none" strike="noStrike" cap="none" baseline="0">
                <a:solidFill>
                  <a:srgbClr val="888888"/>
                </a:solidFill>
                <a:latin typeface="Arial"/>
                <a:ea typeface="Arial"/>
                <a:cs typeface="Arial"/>
                <a:sym typeface="Arial"/>
              </a:defRPr>
            </a:lvl4pPr>
            <a:lvl5pPr marL="1828800" marR="0" indent="0" algn="ctr" rtl="0">
              <a:spcBef>
                <a:spcPts val="400"/>
              </a:spcBef>
              <a:buClr>
                <a:srgbClr val="888888"/>
              </a:buClr>
              <a:buFont typeface="Arial"/>
              <a:buNone/>
              <a:defRPr sz="2000" b="0" i="0" u="none" strike="noStrike" cap="none" baseline="0">
                <a:solidFill>
                  <a:srgbClr val="888888"/>
                </a:solidFill>
                <a:latin typeface="Arial"/>
                <a:ea typeface="Arial"/>
                <a:cs typeface="Arial"/>
                <a:sym typeface="Arial"/>
              </a:defRPr>
            </a:lvl5pPr>
            <a:lvl6pPr marL="2286000" marR="0" indent="0" algn="ctr" rtl="0">
              <a:spcBef>
                <a:spcPts val="400"/>
              </a:spcBef>
              <a:buClr>
                <a:srgbClr val="888888"/>
              </a:buClr>
              <a:buFont typeface="Arial"/>
              <a:buNone/>
              <a:defRPr sz="2000" b="0" i="0" u="none" strike="noStrike" cap="none" baseline="0">
                <a:solidFill>
                  <a:srgbClr val="888888"/>
                </a:solidFill>
                <a:latin typeface="Arial"/>
                <a:ea typeface="Arial"/>
                <a:cs typeface="Arial"/>
                <a:sym typeface="Arial"/>
              </a:defRPr>
            </a:lvl6pPr>
            <a:lvl7pPr marL="2743200" marR="0" indent="0" algn="ctr" rtl="0">
              <a:spcBef>
                <a:spcPts val="400"/>
              </a:spcBef>
              <a:buClr>
                <a:srgbClr val="888888"/>
              </a:buClr>
              <a:buFont typeface="Arial"/>
              <a:buNone/>
              <a:defRPr sz="2000" b="0" i="0" u="none" strike="noStrike" cap="none" baseline="0">
                <a:solidFill>
                  <a:srgbClr val="888888"/>
                </a:solidFill>
                <a:latin typeface="Arial"/>
                <a:ea typeface="Arial"/>
                <a:cs typeface="Arial"/>
                <a:sym typeface="Arial"/>
              </a:defRPr>
            </a:lvl7pPr>
            <a:lvl8pPr marL="3200400" marR="0" indent="0" algn="ctr" rtl="0">
              <a:spcBef>
                <a:spcPts val="400"/>
              </a:spcBef>
              <a:buClr>
                <a:srgbClr val="888888"/>
              </a:buClr>
              <a:buFont typeface="Arial"/>
              <a:buNone/>
              <a:defRPr sz="2000" b="0" i="0" u="none" strike="noStrike" cap="none" baseline="0">
                <a:solidFill>
                  <a:srgbClr val="888888"/>
                </a:solidFill>
                <a:latin typeface="Arial"/>
                <a:ea typeface="Arial"/>
                <a:cs typeface="Arial"/>
                <a:sym typeface="Arial"/>
              </a:defRPr>
            </a:lvl8pPr>
            <a:lvl9pPr marL="3657600" marR="0" indent="0" algn="ctr" rtl="0">
              <a:spcBef>
                <a:spcPts val="400"/>
              </a:spcBef>
              <a:buClr>
                <a:srgbClr val="888888"/>
              </a:buClr>
              <a:buFont typeface="Arial"/>
              <a:buNone/>
              <a:defRPr sz="2000" b="0" i="0" u="none" strike="noStrike" cap="none" baseline="0">
                <a:solidFill>
                  <a:srgbClr val="888888"/>
                </a:solidFill>
                <a:latin typeface="Arial"/>
                <a:ea typeface="Arial"/>
                <a:cs typeface="Arial"/>
                <a:sym typeface="Arial"/>
              </a:defRPr>
            </a:lvl9pPr>
          </a:lstStyle>
          <a:p>
            <a:endParaRPr/>
          </a:p>
        </p:txBody>
      </p:sp>
      <p:sp>
        <p:nvSpPr>
          <p:cNvPr id="31" name="Shape 3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32" name="Shape 3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33" name="Shape 3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bj" type="obj">
  <p:cSld name="obj">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None/>
              <a:defRPr sz="4400">
                <a:solidFill>
                  <a:schemeClr val="dk1"/>
                </a:solidFil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6" name="Shape 36"/>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defRPr>
            </a:lvl1pPr>
            <a:lvl2pPr marL="742950" indent="-177800" algn="l" rtl="0">
              <a:spcBef>
                <a:spcPts val="560"/>
              </a:spcBef>
              <a:buClr>
                <a:schemeClr val="dk1"/>
              </a:buClr>
              <a:buFont typeface="Arial"/>
              <a:buChar char="•"/>
              <a:defRPr sz="2800">
                <a:solidFill>
                  <a:schemeClr val="dk1"/>
                </a:solidFill>
              </a:defRPr>
            </a:lvl2pPr>
            <a:lvl3pPr marL="1143000" indent="-136525" algn="l" rtl="0">
              <a:spcBef>
                <a:spcPts val="480"/>
              </a:spcBef>
              <a:buClr>
                <a:schemeClr val="dk1"/>
              </a:buClr>
              <a:buFont typeface="Arial"/>
              <a:buChar char="•"/>
              <a:defRPr sz="2400">
                <a:solidFill>
                  <a:schemeClr val="dk1"/>
                </a:solidFill>
              </a:defRPr>
            </a:lvl3pPr>
            <a:lvl4pPr marL="1600200" indent="-152400" algn="l" rtl="0">
              <a:spcBef>
                <a:spcPts val="400"/>
              </a:spcBef>
              <a:buClr>
                <a:schemeClr val="dk1"/>
              </a:buClr>
              <a:buFont typeface="Arial"/>
              <a:buChar char="•"/>
              <a:defRPr sz="2000">
                <a:solidFill>
                  <a:schemeClr val="dk1"/>
                </a:solidFill>
              </a:defRPr>
            </a:lvl4pPr>
            <a:lvl5pPr marL="2057400" indent="-152400" algn="l" rtl="0">
              <a:spcBef>
                <a:spcPts val="400"/>
              </a:spcBef>
              <a:buClr>
                <a:schemeClr val="dk1"/>
              </a:buClr>
              <a:buFont typeface="Arial"/>
              <a:buChar char="•"/>
              <a:defRPr sz="2000">
                <a:solidFill>
                  <a:schemeClr val="dk1"/>
                </a:solidFill>
              </a:defRPr>
            </a:lvl5pPr>
            <a:lvl6pPr marL="2514600" indent="-152400" algn="l" rtl="0">
              <a:spcBef>
                <a:spcPts val="400"/>
              </a:spcBef>
              <a:buClr>
                <a:schemeClr val="dk1"/>
              </a:buClr>
              <a:buFont typeface="Arial"/>
              <a:buChar char="•"/>
              <a:defRPr sz="2000">
                <a:solidFill>
                  <a:schemeClr val="dk1"/>
                </a:solidFill>
              </a:defRPr>
            </a:lvl6pPr>
            <a:lvl7pPr marL="2971800" indent="-152400" algn="l" rtl="0">
              <a:spcBef>
                <a:spcPts val="400"/>
              </a:spcBef>
              <a:buClr>
                <a:schemeClr val="dk1"/>
              </a:buClr>
              <a:buFont typeface="Arial"/>
              <a:buChar char="•"/>
              <a:defRPr sz="2000">
                <a:solidFill>
                  <a:schemeClr val="dk1"/>
                </a:solidFill>
              </a:defRPr>
            </a:lvl7pPr>
            <a:lvl8pPr marL="3429000" indent="-152400" algn="l" rtl="0">
              <a:spcBef>
                <a:spcPts val="400"/>
              </a:spcBef>
              <a:buClr>
                <a:schemeClr val="dk1"/>
              </a:buClr>
              <a:buFont typeface="Arial"/>
              <a:buChar char="•"/>
              <a:defRPr sz="2000">
                <a:solidFill>
                  <a:schemeClr val="dk1"/>
                </a:solidFill>
              </a:defRPr>
            </a:lvl8pPr>
            <a:lvl9pPr marL="3886200" indent="-152400" algn="l" rtl="0">
              <a:spcBef>
                <a:spcPts val="400"/>
              </a:spcBef>
              <a:buClr>
                <a:schemeClr val="dk1"/>
              </a:buClr>
              <a:buFont typeface="Arial"/>
              <a:buChar char="•"/>
              <a:defRPr sz="2000">
                <a:solidFill>
                  <a:schemeClr val="dk1"/>
                </a:solidFill>
              </a:defRPr>
            </a:lvl9pPr>
          </a:lstStyle>
          <a:p>
            <a:endParaRPr/>
          </a:p>
        </p:txBody>
      </p:sp>
      <p:sp>
        <p:nvSpPr>
          <p:cNvPr id="37" name="Shape 3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38" name="Shape 3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39" name="Shape 3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Head" type="secHead">
  <p:cSld name="secHead">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sz="4000" b="1" cap="small"/>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2" name="Shape 42"/>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Clr>
                <a:srgbClr val="888888"/>
              </a:buClr>
              <a:buNone/>
              <a:defRPr sz="2000">
                <a:solidFill>
                  <a:srgbClr val="888888"/>
                </a:solidFill>
              </a:defRPr>
            </a:lvl1pPr>
            <a:lvl2pPr marL="457200" indent="0" rtl="0">
              <a:buClr>
                <a:srgbClr val="888888"/>
              </a:buClr>
              <a:buNone/>
              <a:defRPr sz="1800">
                <a:solidFill>
                  <a:srgbClr val="888888"/>
                </a:solidFill>
              </a:defRPr>
            </a:lvl2pPr>
            <a:lvl3pPr marL="914400" indent="0" rtl="0">
              <a:buClr>
                <a:srgbClr val="888888"/>
              </a:buClr>
              <a:buNone/>
              <a:defRPr sz="1600">
                <a:solidFill>
                  <a:srgbClr val="888888"/>
                </a:solidFill>
              </a:defRPr>
            </a:lvl3pPr>
            <a:lvl4pPr marL="1371600" indent="0" rtl="0">
              <a:buClr>
                <a:srgbClr val="888888"/>
              </a:buClr>
              <a:buNone/>
              <a:defRPr sz="1400">
                <a:solidFill>
                  <a:srgbClr val="888888"/>
                </a:solidFill>
              </a:defRPr>
            </a:lvl4pPr>
            <a:lvl5pPr marL="1828800" indent="0" rtl="0">
              <a:buClr>
                <a:srgbClr val="888888"/>
              </a:buClr>
              <a:buNone/>
              <a:defRPr sz="1400">
                <a:solidFill>
                  <a:srgbClr val="888888"/>
                </a:solidFill>
              </a:defRPr>
            </a:lvl5pPr>
            <a:lvl6pPr marL="2286000" indent="0" rtl="0">
              <a:buClr>
                <a:srgbClr val="888888"/>
              </a:buClr>
              <a:buNone/>
              <a:defRPr sz="1400">
                <a:solidFill>
                  <a:srgbClr val="888888"/>
                </a:solidFill>
              </a:defRPr>
            </a:lvl6pPr>
            <a:lvl7pPr marL="2743200" indent="0" rtl="0">
              <a:buClr>
                <a:srgbClr val="888888"/>
              </a:buClr>
              <a:buNone/>
              <a:defRPr sz="1400">
                <a:solidFill>
                  <a:srgbClr val="888888"/>
                </a:solidFill>
              </a:defRPr>
            </a:lvl7pPr>
            <a:lvl8pPr marL="3200400" indent="0" rtl="0">
              <a:buClr>
                <a:srgbClr val="888888"/>
              </a:buClr>
              <a:buNone/>
              <a:defRPr sz="1400">
                <a:solidFill>
                  <a:srgbClr val="888888"/>
                </a:solidFill>
              </a:defRPr>
            </a:lvl8pPr>
            <a:lvl9pPr marL="3657600" indent="0" rtl="0">
              <a:buClr>
                <a:srgbClr val="888888"/>
              </a:buClr>
              <a:buNone/>
              <a:defRPr sz="1400">
                <a:solidFill>
                  <a:srgbClr val="888888"/>
                </a:solidFill>
              </a:defRPr>
            </a:lvl9pPr>
          </a:lstStyle>
          <a:p>
            <a:endParaRPr/>
          </a:p>
        </p:txBody>
      </p:sp>
      <p:sp>
        <p:nvSpPr>
          <p:cNvPr id="43" name="Shape 4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44" name="Shape 4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45" name="Shape 45"/>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7.xml"/><Relationship Id="rId12" Type="http://schemas.openxmlformats.org/officeDocument/2006/relationships/theme" Target="../theme/theme2.xml"/><Relationship Id="rId1" Type="http://schemas.openxmlformats.org/officeDocument/2006/relationships/slideLayout" Target="../slideLayouts/slideLayout7.xml"/><Relationship Id="rId2" Type="http://schemas.openxmlformats.org/officeDocument/2006/relationships/slideLayout" Target="../slideLayouts/slideLayout8.xml"/><Relationship Id="rId3" Type="http://schemas.openxmlformats.org/officeDocument/2006/relationships/slideLayout" Target="../slideLayouts/slideLayout9.xml"/><Relationship Id="rId4" Type="http://schemas.openxmlformats.org/officeDocument/2006/relationships/slideLayout" Target="../slideLayouts/slideLayout10.xml"/><Relationship Id="rId5" Type="http://schemas.openxmlformats.org/officeDocument/2006/relationships/slideLayout" Target="../slideLayouts/slideLayout11.xml"/><Relationship Id="rId6" Type="http://schemas.openxmlformats.org/officeDocument/2006/relationships/slideLayout" Target="../slideLayouts/slideLayout12.xml"/><Relationship Id="rId7" Type="http://schemas.openxmlformats.org/officeDocument/2006/relationships/slideLayout" Target="../slideLayouts/slideLayout13.xml"/><Relationship Id="rId8" Type="http://schemas.openxmlformats.org/officeDocument/2006/relationships/slideLayout" Target="../slideLayouts/slideLayout14.xml"/><Relationship Id="rId9" Type="http://schemas.openxmlformats.org/officeDocument/2006/relationships/slideLayout" Target="../slideLayouts/slideLayout15.xml"/><Relationship Id="rId10"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1pPr>
            <a:lvl2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2pPr>
            <a:lvl3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3pPr>
            <a:lvl4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4pPr>
            <a:lvl5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5pPr>
            <a:lvl6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6pPr>
            <a:lvl7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7pPr>
            <a:lvl8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8pPr>
            <a:lvl9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Arial"/>
                <a:ea typeface="Arial"/>
                <a:cs typeface="Arial"/>
                <a:sym typeface="Arial"/>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Arial"/>
              <a:buNone/>
              <a:defRPr sz="4400" b="0" i="0" u="none" strike="noStrike" cap="none" baseline="0">
                <a:solidFill>
                  <a:schemeClr val="dk1"/>
                </a:solidFill>
                <a:latin typeface="Arial"/>
                <a:ea typeface="Arial"/>
                <a:cs typeface="Arial"/>
                <a:sym typeface="Arial"/>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24" name="Shape 24"/>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222250" algn="l" rtl="0">
              <a:spcBef>
                <a:spcPts val="640"/>
              </a:spcBef>
              <a:buClr>
                <a:schemeClr val="dk1"/>
              </a:buClr>
              <a:buFont typeface="Arial"/>
              <a:buChar char="•"/>
              <a:defRPr sz="3200" b="0" i="0" u="none" strike="noStrike" cap="none" baseline="0">
                <a:solidFill>
                  <a:schemeClr val="dk1"/>
                </a:solidFill>
                <a:latin typeface="Arial"/>
                <a:ea typeface="Arial"/>
                <a:cs typeface="Arial"/>
                <a:sym typeface="Arial"/>
              </a:defRPr>
            </a:lvl1pPr>
            <a:lvl2pPr marL="742950" marR="0" indent="-177800" algn="l" rtl="0">
              <a:spcBef>
                <a:spcPts val="560"/>
              </a:spcBef>
              <a:buClr>
                <a:schemeClr val="dk1"/>
              </a:buClr>
              <a:buFont typeface="Arial"/>
              <a:buChar char="•"/>
              <a:defRPr sz="2800" b="0" i="0" u="none" strike="noStrike" cap="none" baseline="0">
                <a:solidFill>
                  <a:schemeClr val="dk1"/>
                </a:solidFill>
                <a:latin typeface="Arial"/>
                <a:ea typeface="Arial"/>
                <a:cs typeface="Arial"/>
                <a:sym typeface="Arial"/>
              </a:defRPr>
            </a:lvl2pPr>
            <a:lvl3pPr marL="1143000" marR="0" indent="-136525" algn="l" rtl="0">
              <a:spcBef>
                <a:spcPts val="480"/>
              </a:spcBef>
              <a:buClr>
                <a:schemeClr val="dk1"/>
              </a:buClr>
              <a:buFont typeface="Arial"/>
              <a:buChar char="•"/>
              <a:defRPr sz="2400" b="0" i="0" u="none" strike="noStrike" cap="none" baseline="0">
                <a:solidFill>
                  <a:schemeClr val="dk1"/>
                </a:solidFill>
                <a:latin typeface="Arial"/>
                <a:ea typeface="Arial"/>
                <a:cs typeface="Arial"/>
                <a:sym typeface="Arial"/>
              </a:defRPr>
            </a:lvl3pPr>
            <a:lvl4pPr marL="1600200" marR="0" indent="-152400" algn="l" rtl="0">
              <a:spcBef>
                <a:spcPts val="400"/>
              </a:spcBef>
              <a:buClr>
                <a:schemeClr val="dk1"/>
              </a:buClr>
              <a:buFont typeface="Arial"/>
              <a:buChar char="•"/>
              <a:defRPr sz="2000" b="0" i="0" u="none" strike="noStrike" cap="none" baseline="0">
                <a:solidFill>
                  <a:schemeClr val="dk1"/>
                </a:solidFill>
                <a:latin typeface="Arial"/>
                <a:ea typeface="Arial"/>
                <a:cs typeface="Arial"/>
                <a:sym typeface="Arial"/>
              </a:defRPr>
            </a:lvl4pPr>
            <a:lvl5pPr marL="2057400" marR="0" indent="-152400" algn="l" rtl="0">
              <a:spcBef>
                <a:spcPts val="400"/>
              </a:spcBef>
              <a:buClr>
                <a:schemeClr val="dk1"/>
              </a:buClr>
              <a:buFont typeface="Arial"/>
              <a:buChar char="•"/>
              <a:defRPr sz="2000" b="0" i="0" u="none" strike="noStrike" cap="none" baseline="0">
                <a:solidFill>
                  <a:schemeClr val="dk1"/>
                </a:solidFill>
                <a:latin typeface="Arial"/>
                <a:ea typeface="Arial"/>
                <a:cs typeface="Arial"/>
                <a:sym typeface="Arial"/>
              </a:defRPr>
            </a:lvl5pPr>
            <a:lvl6pPr marL="2514600" marR="0" indent="-152400" algn="l" rtl="0">
              <a:spcBef>
                <a:spcPts val="400"/>
              </a:spcBef>
              <a:buClr>
                <a:schemeClr val="dk1"/>
              </a:buClr>
              <a:buFont typeface="Arial"/>
              <a:buChar char="•"/>
              <a:defRPr sz="2000" b="0" i="0" u="none" strike="noStrike" cap="none" baseline="0">
                <a:solidFill>
                  <a:schemeClr val="dk1"/>
                </a:solidFill>
                <a:latin typeface="Arial"/>
                <a:ea typeface="Arial"/>
                <a:cs typeface="Arial"/>
                <a:sym typeface="Arial"/>
              </a:defRPr>
            </a:lvl6pPr>
            <a:lvl7pPr marL="2971800" marR="0" indent="-152400" algn="l" rtl="0">
              <a:spcBef>
                <a:spcPts val="400"/>
              </a:spcBef>
              <a:buClr>
                <a:schemeClr val="dk1"/>
              </a:buClr>
              <a:buFont typeface="Arial"/>
              <a:buChar char="•"/>
              <a:defRPr sz="2000" b="0" i="0" u="none" strike="noStrike" cap="none" baseline="0">
                <a:solidFill>
                  <a:schemeClr val="dk1"/>
                </a:solidFill>
                <a:latin typeface="Arial"/>
                <a:ea typeface="Arial"/>
                <a:cs typeface="Arial"/>
                <a:sym typeface="Arial"/>
              </a:defRPr>
            </a:lvl7pPr>
            <a:lvl8pPr marL="3429000" marR="0" indent="-152400" algn="l" rtl="0">
              <a:spcBef>
                <a:spcPts val="400"/>
              </a:spcBef>
              <a:buClr>
                <a:schemeClr val="dk1"/>
              </a:buClr>
              <a:buFont typeface="Arial"/>
              <a:buChar char="•"/>
              <a:defRPr sz="2000" b="0" i="0" u="none" strike="noStrike" cap="none" baseline="0">
                <a:solidFill>
                  <a:schemeClr val="dk1"/>
                </a:solidFill>
                <a:latin typeface="Arial"/>
                <a:ea typeface="Arial"/>
                <a:cs typeface="Arial"/>
                <a:sym typeface="Arial"/>
              </a:defRPr>
            </a:lvl8pPr>
            <a:lvl9pPr marL="3886200" marR="0" indent="-152400" algn="l" rtl="0">
              <a:spcBef>
                <a:spcPts val="400"/>
              </a:spcBef>
              <a:buClr>
                <a:schemeClr val="dk1"/>
              </a:buClr>
              <a:buFont typeface="Arial"/>
              <a:buChar char="•"/>
              <a:defRPr sz="2000" b="0" i="0" u="none" strike="noStrike" cap="none" baseline="0">
                <a:solidFill>
                  <a:schemeClr val="dk1"/>
                </a:solidFill>
                <a:latin typeface="Arial"/>
                <a:ea typeface="Arial"/>
                <a:cs typeface="Arial"/>
                <a:sym typeface="Arial"/>
              </a:defRPr>
            </a:lvl9pPr>
          </a:lstStyle>
          <a:p>
            <a:endParaRPr/>
          </a:p>
        </p:txBody>
      </p:sp>
      <p:sp>
        <p:nvSpPr>
          <p:cNvPr id="25" name="Shape 2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
        <p:nvSpPr>
          <p:cNvPr id="27" name="Shape 27"/>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5.png"/><Relationship Id="rId1" Type="http://schemas.openxmlformats.org/officeDocument/2006/relationships/slideLayout" Target="../slideLayouts/slideLayout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2.png"/><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p:nvPr/>
        </p:nvSpPr>
        <p:spPr>
          <a:xfrm>
            <a:off x="1691680" y="2744786"/>
            <a:ext cx="6013449" cy="1368425"/>
          </a:xfrm>
          <a:prstGeom prst="rect">
            <a:avLst/>
          </a:prstGeom>
          <a:noFill/>
          <a:ln>
            <a:noFill/>
          </a:ln>
        </p:spPr>
        <p:txBody>
          <a:bodyPr lIns="91425" tIns="45700" rIns="91425" bIns="45700" anchor="ctr" anchorCtr="0">
            <a:spAutoFit/>
          </a:bodyPr>
          <a:lstStyle/>
          <a:p>
            <a:pPr marL="0" marR="0" lvl="0" indent="0" algn="ctr" rtl="0">
              <a:spcBef>
                <a:spcPts val="0"/>
              </a:spcBef>
              <a:buClr>
                <a:schemeClr val="dk1"/>
              </a:buClr>
              <a:buSzPct val="25000"/>
              <a:buFont typeface="Verdana"/>
              <a:buNone/>
            </a:pPr>
            <a:r>
              <a:rPr lang="de" sz="4050" b="1" i="0" u="none" strike="noStrike" cap="none" baseline="0">
                <a:solidFill>
                  <a:schemeClr val="dk1"/>
                </a:solidFill>
                <a:latin typeface="Verdana"/>
                <a:ea typeface="Verdana"/>
                <a:cs typeface="Verdana"/>
                <a:sym typeface="Verdana"/>
              </a:rPr>
              <a:t>Business ByDesign Attributes Analysis</a:t>
            </a:r>
          </a:p>
        </p:txBody>
      </p:sp>
      <p:sp>
        <p:nvSpPr>
          <p:cNvPr id="99" name="Shape 99"/>
          <p:cNvSpPr/>
          <p:nvPr/>
        </p:nvSpPr>
        <p:spPr>
          <a:xfrm>
            <a:off x="134090" y="113180"/>
            <a:ext cx="1845621" cy="1334012"/>
          </a:xfrm>
          <a:prstGeom prst="rect">
            <a:avLst/>
          </a:prstGeom>
          <a:blipFill>
            <a:blip r:embed="rId3"/>
            <a:stretch>
              <a:fillRect/>
            </a:stretch>
          </a:blipFill>
        </p:spPr>
      </p:sp>
      <p:sp>
        <p:nvSpPr>
          <p:cNvPr id="100" name="Shape 100"/>
          <p:cNvSpPr txBox="1"/>
          <p:nvPr/>
        </p:nvSpPr>
        <p:spPr>
          <a:xfrm>
            <a:off x="3563887" y="6093296"/>
            <a:ext cx="5153269" cy="369332"/>
          </a:xfrm>
          <a:prstGeom prst="rect">
            <a:avLst/>
          </a:prstGeom>
          <a:noFill/>
          <a:ln>
            <a:noFill/>
          </a:ln>
        </p:spPr>
        <p:txBody>
          <a:bodyPr lIns="91425" tIns="45700" rIns="91425" bIns="45700" anchor="t" anchorCtr="0">
            <a:spAutoFit/>
          </a:bodyPr>
          <a:lstStyle/>
          <a:p>
            <a:pPr marL="0" marR="0" lvl="0" indent="0" algn="l" rtl="0">
              <a:buSzPct val="25000"/>
              <a:buNone/>
            </a:pPr>
            <a:r>
              <a:rPr lang="de" sz="1800" b="0" i="0" u="none" strike="noStrike" cap="none" baseline="0">
                <a:solidFill>
                  <a:schemeClr val="dk1"/>
                </a:solidFill>
                <a:latin typeface="Verdana"/>
                <a:ea typeface="Verdana"/>
                <a:cs typeface="Verdana"/>
                <a:sym typeface="Verdana"/>
              </a:rPr>
              <a:t>Team: Ekaterina Gavrilova, Lars Butzmann</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7" name="Shape 157"/>
          <p:cNvSpPr/>
          <p:nvPr/>
        </p:nvSpPr>
        <p:spPr>
          <a:xfrm>
            <a:off x="134090" y="113180"/>
            <a:ext cx="827195" cy="597894"/>
          </a:xfrm>
          <a:prstGeom prst="rect">
            <a:avLst/>
          </a:prstGeom>
          <a:blipFill>
            <a:blip r:embed="rId3"/>
            <a:stretch>
              <a:fillRect/>
            </a:stretch>
          </a:blipFill>
        </p:spPr>
      </p:sp>
      <p:sp>
        <p:nvSpPr>
          <p:cNvPr id="158" name="Shape 158"/>
          <p:cNvSpPr txBox="1"/>
          <p:nvPr/>
        </p:nvSpPr>
        <p:spPr>
          <a:xfrm>
            <a:off x="214282" y="1928801"/>
            <a:ext cx="8572500" cy="3139199"/>
          </a:xfrm>
          <a:prstGeom prst="rect">
            <a:avLst/>
          </a:prstGeom>
          <a:noFill/>
          <a:ln>
            <a:noFill/>
          </a:ln>
        </p:spPr>
        <p:txBody>
          <a:bodyPr lIns="91425" tIns="45700" rIns="91425" bIns="45700" anchor="t" anchorCtr="0">
            <a:spAutoFit/>
          </a:bodyPr>
          <a:lstStyle/>
          <a:p>
            <a:endParaRPr/>
          </a:p>
        </p:txBody>
      </p:sp>
      <p:graphicFrame>
        <p:nvGraphicFramePr>
          <p:cNvPr id="159" name="Shape 159"/>
          <p:cNvGraphicFramePr/>
          <p:nvPr>
            <p:extLst>
              <p:ext uri="{D42A27DB-BD31-4B8C-83A1-F6EECF244321}">
                <p14:modId xmlns:p14="http://schemas.microsoft.com/office/powerpoint/2010/main" val="867432937"/>
              </p:ext>
            </p:extLst>
          </p:nvPr>
        </p:nvGraphicFramePr>
        <p:xfrm>
          <a:off x="826982" y="1628800"/>
          <a:ext cx="7347100" cy="3761625"/>
        </p:xfrm>
        <a:graphic>
          <a:graphicData uri="http://schemas.openxmlformats.org/drawingml/2006/table">
            <a:tbl>
              <a:tblPr>
                <a:noFill/>
                <a:tableStyleId>{9CF44AD7-55FC-44B6-8064-F9053366F4C0}</a:tableStyleId>
              </a:tblPr>
              <a:tblGrid>
                <a:gridCol w="3673550"/>
                <a:gridCol w="3673550"/>
              </a:tblGrid>
              <a:tr h="757325">
                <a:tc>
                  <a:txBody>
                    <a:bodyPr/>
                    <a:lstStyle/>
                    <a:p>
                      <a:pPr algn="ctr">
                        <a:buNone/>
                      </a:pPr>
                      <a:r>
                        <a:rPr lang="de" b="1"/>
                        <a:t>Type</a:t>
                      </a:r>
                    </a:p>
                  </a:txBody>
                  <a:tcPr marL="91425" marR="91425" marT="91425" marB="91425"/>
                </a:tc>
                <a:tc>
                  <a:txBody>
                    <a:bodyPr/>
                    <a:lstStyle/>
                    <a:p>
                      <a:pPr algn="ctr">
                        <a:buNone/>
                      </a:pPr>
                      <a:r>
                        <a:rPr lang="de" b="1" dirty="0"/>
                        <a:t>Example</a:t>
                      </a:r>
                    </a:p>
                  </a:txBody>
                  <a:tcPr marL="91425" marR="91425" marT="91425" marB="91425"/>
                </a:tc>
              </a:tr>
              <a:tr h="811175">
                <a:tc>
                  <a:txBody>
                    <a:bodyPr/>
                    <a:lstStyle/>
                    <a:p>
                      <a:pPr lvl="0" rtl="0">
                        <a:lnSpc>
                          <a:spcPct val="115000"/>
                        </a:lnSpc>
                        <a:buNone/>
                      </a:pPr>
                      <a:r>
                        <a:rPr lang="de" dirty="0"/>
                        <a:t>Simple calculation (addition, subtraction)</a:t>
                      </a:r>
                    </a:p>
                  </a:txBody>
                  <a:tcPr marL="91425" marR="91425" marT="91425" marB="91425"/>
                </a:tc>
                <a:tc>
                  <a:txBody>
                    <a:bodyPr/>
                    <a:lstStyle/>
                    <a:p>
                      <a:pPr lvl="0" rtl="0">
                        <a:lnSpc>
                          <a:spcPct val="115000"/>
                        </a:lnSpc>
                        <a:buClr>
                          <a:srgbClr val="000000"/>
                        </a:buClr>
                        <a:buSzPct val="78571"/>
                        <a:buFont typeface="Arial"/>
                        <a:buNone/>
                      </a:pPr>
                      <a:r>
                        <a:rPr lang="de"/>
                        <a:t>NetValue + TaxAmount</a:t>
                      </a:r>
                    </a:p>
                  </a:txBody>
                  <a:tcPr marL="91425" marR="91425" marT="91425" marB="91425"/>
                </a:tc>
              </a:tr>
              <a:tr h="757325">
                <a:tc>
                  <a:txBody>
                    <a:bodyPr/>
                    <a:lstStyle/>
                    <a:p>
                      <a:pPr>
                        <a:buNone/>
                      </a:pPr>
                      <a:r>
                        <a:rPr lang="de" dirty="0"/>
                        <a:t>Complex calculation</a:t>
                      </a:r>
                    </a:p>
                  </a:txBody>
                  <a:tcPr marL="91425" marR="91425" marT="91425" marB="91425"/>
                </a:tc>
                <a:tc>
                  <a:txBody>
                    <a:bodyPr/>
                    <a:lstStyle/>
                    <a:p>
                      <a:pPr>
                        <a:buNone/>
                      </a:pPr>
                      <a:r>
                        <a:rPr lang="de"/>
                        <a:t>Values for calculation are extracted from custumization table</a:t>
                      </a:r>
                    </a:p>
                  </a:txBody>
                  <a:tcPr marL="91425" marR="91425" marT="91425" marB="91425"/>
                </a:tc>
              </a:tr>
              <a:tr h="7179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 dirty="0" smtClean="0"/>
                        <a:t>SUM of all items' value</a:t>
                      </a:r>
                    </a:p>
                    <a:p>
                      <a:endParaRPr dirty="0"/>
                    </a:p>
                  </a:txBody>
                  <a:tcPr marL="91425" marR="91425" marT="91425" marB="914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 dirty="0" smtClean="0"/>
                        <a:t>SUM of all items' NET WEIGHT</a:t>
                      </a:r>
                    </a:p>
                    <a:p>
                      <a:endParaRPr dirty="0"/>
                    </a:p>
                  </a:txBody>
                  <a:tcPr marL="91425" marR="91425" marT="91425" marB="91425"/>
                </a:tc>
              </a:tr>
              <a:tr h="717900">
                <a:tc>
                  <a:txBody>
                    <a:bodyPr/>
                    <a:lstStyle/>
                    <a:p>
                      <a:r>
                        <a:rPr lang="de-DE" dirty="0" smtClean="0"/>
                        <a:t>Even </a:t>
                      </a:r>
                      <a:r>
                        <a:rPr lang="de-DE" dirty="0" err="1" smtClean="0"/>
                        <a:t>more</a:t>
                      </a:r>
                      <a:r>
                        <a:rPr lang="de-DE" dirty="0" smtClean="0"/>
                        <a:t>?</a:t>
                      </a:r>
                      <a:endParaRPr dirty="0"/>
                    </a:p>
                  </a:txBody>
                  <a:tcPr marL="91425" marR="91425" marT="91425" marB="91425"/>
                </a:tc>
                <a:tc>
                  <a:txBody>
                    <a:bodyPr/>
                    <a:lstStyle/>
                    <a:p>
                      <a:endParaRPr dirty="0"/>
                    </a:p>
                  </a:txBody>
                  <a:tcPr marL="91425" marR="91425" marT="91425" marB="91425"/>
                </a:tc>
              </a:tr>
            </a:tbl>
          </a:graphicData>
        </a:graphic>
      </p:graphicFrame>
      <p:sp>
        <p:nvSpPr>
          <p:cNvPr id="6" name="Shape 112"/>
          <p:cNvSpPr txBox="1">
            <a:spLocks/>
          </p:cNvSpPr>
          <p:nvPr/>
        </p:nvSpPr>
        <p:spPr>
          <a:xfrm>
            <a:off x="842994" y="272497"/>
            <a:ext cx="8229600" cy="584735"/>
          </a:xfrm>
          <a:prstGeom prst="rect">
            <a:avLst/>
          </a:prstGeom>
          <a:noFill/>
          <a:ln>
            <a:noFill/>
          </a:ln>
        </p:spPr>
        <p:txBody>
          <a:bodyPr lIns="91425" tIns="45700" rIns="91425" bIns="45700" anchor="ctr" anchorCtr="0">
            <a:spAutoFit/>
          </a:bodyPr>
          <a:lstStyle>
            <a:defPPr marR="0" algn="l" rtl="0">
              <a:lnSpc>
                <a:spcPct val="100000"/>
              </a:lnSpc>
              <a:spcBef>
                <a:spcPts val="0"/>
              </a:spcBef>
              <a:spcAft>
                <a:spcPts val="0"/>
              </a:spcAft>
            </a:defPPr>
            <a:lvl1pPr marL="0" marR="0" indent="0" algn="ctr" rtl="0">
              <a:lnSpc>
                <a:spcPct val="100000"/>
              </a:lnSpc>
              <a:spcBef>
                <a:spcPts val="0"/>
              </a:spcBef>
              <a:spcAft>
                <a:spcPts val="0"/>
              </a:spcAft>
              <a:buClr>
                <a:schemeClr val="dk1"/>
              </a:buClr>
              <a:buFont typeface="Arial"/>
              <a:buNone/>
              <a:defRPr sz="4400" b="0" i="0" u="none" strike="noStrike" cap="none" baseline="0">
                <a:solidFill>
                  <a:schemeClr val="dk1"/>
                </a:solidFill>
                <a:latin typeface="Arial"/>
                <a:ea typeface="Arial"/>
                <a:cs typeface="Arial"/>
                <a:sym typeface="Arial"/>
              </a:defRPr>
            </a:lvl1pPr>
            <a:lvl2pPr marL="0" marR="0" indent="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pPr>
              <a:buSzPct val="25000"/>
            </a:pPr>
            <a:r>
              <a:rPr lang="de" sz="3200" dirty="0">
                <a:latin typeface="Verdana"/>
                <a:ea typeface="Verdana"/>
                <a:cs typeface="Verdana"/>
                <a:sym typeface="Verdana"/>
              </a:rPr>
              <a:t>Materialized Aggregates</a:t>
            </a:r>
          </a:p>
        </p:txBody>
      </p:sp>
    </p:spTree>
    <p:extLst>
      <p:ext uri="{BB962C8B-B14F-4D97-AF65-F5344CB8AC3E}">
        <p14:creationId xmlns:p14="http://schemas.microsoft.com/office/powerpoint/2010/main" val="406301773"/>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50" name="Shape 150"/>
          <p:cNvSpPr/>
          <p:nvPr/>
        </p:nvSpPr>
        <p:spPr>
          <a:xfrm>
            <a:off x="134090" y="113180"/>
            <a:ext cx="827195" cy="597894"/>
          </a:xfrm>
          <a:prstGeom prst="rect">
            <a:avLst/>
          </a:prstGeom>
          <a:blipFill>
            <a:blip r:embed="rId3"/>
            <a:stretch>
              <a:fillRect/>
            </a:stretch>
          </a:blipFill>
        </p:spPr>
      </p:sp>
      <p:sp>
        <p:nvSpPr>
          <p:cNvPr id="151" name="Shape 151"/>
          <p:cNvSpPr txBox="1"/>
          <p:nvPr/>
        </p:nvSpPr>
        <p:spPr>
          <a:xfrm>
            <a:off x="214282" y="1124744"/>
            <a:ext cx="8572500" cy="4247276"/>
          </a:xfrm>
          <a:prstGeom prst="rect">
            <a:avLst/>
          </a:prstGeom>
          <a:noFill/>
          <a:ln>
            <a:noFill/>
          </a:ln>
        </p:spPr>
        <p:txBody>
          <a:bodyPr lIns="91425" tIns="45700" rIns="91425" bIns="45700" anchor="t" anchorCtr="0">
            <a:spAutoFit/>
          </a:bodyPr>
          <a:lstStyle/>
          <a:p>
            <a:pPr marL="482600" marR="0" lvl="0" indent="-342900" algn="l" rtl="0">
              <a:buClr>
                <a:srgbClr val="000000"/>
              </a:buClr>
              <a:buSzPct val="97222"/>
              <a:buFont typeface="Wingdings" charset="2"/>
              <a:buChar char="Ø"/>
            </a:pPr>
            <a:r>
              <a:rPr lang="de" sz="2400" dirty="0">
                <a:solidFill>
                  <a:schemeClr val="dk1"/>
                </a:solidFill>
              </a:rPr>
              <a:t>Large CSV file </a:t>
            </a:r>
            <a:r>
              <a:rPr lang="de-DE" sz="2400" dirty="0" err="1" smtClean="0">
                <a:solidFill>
                  <a:schemeClr val="dk1"/>
                </a:solidFill>
              </a:rPr>
              <a:t>with</a:t>
            </a:r>
            <a:r>
              <a:rPr lang="de-DE" sz="2400" dirty="0" smtClean="0">
                <a:solidFill>
                  <a:schemeClr val="dk1"/>
                </a:solidFill>
              </a:rPr>
              <a:t> </a:t>
            </a:r>
            <a:r>
              <a:rPr lang="de" sz="2400" dirty="0" smtClean="0">
                <a:solidFill>
                  <a:schemeClr val="dk1"/>
                </a:solidFill>
              </a:rPr>
              <a:t>the </a:t>
            </a:r>
            <a:r>
              <a:rPr lang="de" sz="2400" dirty="0">
                <a:solidFill>
                  <a:schemeClr val="dk1"/>
                </a:solidFill>
              </a:rPr>
              <a:t>occurrence of all distinct values (3,05GB</a:t>
            </a:r>
            <a:r>
              <a:rPr lang="de" sz="2400" dirty="0" smtClean="0">
                <a:solidFill>
                  <a:schemeClr val="dk1"/>
                </a:solidFill>
              </a:rPr>
              <a:t>)</a:t>
            </a:r>
            <a:endParaRPr lang="de-DE" sz="2400" dirty="0" smtClean="0">
              <a:solidFill>
                <a:schemeClr val="dk1"/>
              </a:solidFill>
            </a:endParaRPr>
          </a:p>
          <a:p>
            <a:pPr marL="482600" marR="0" lvl="0" indent="-342900" algn="l" rtl="0">
              <a:buClr>
                <a:srgbClr val="000000"/>
              </a:buClr>
              <a:buSzPct val="97222"/>
              <a:buFont typeface="Wingdings" charset="2"/>
              <a:buChar char="Ø"/>
            </a:pPr>
            <a:r>
              <a:rPr lang="de-DE" sz="2400" dirty="0" smtClean="0">
                <a:solidFill>
                  <a:schemeClr val="dk1"/>
                </a:solidFill>
              </a:rPr>
              <a:t>20 </a:t>
            </a:r>
            <a:r>
              <a:rPr lang="de-DE" sz="2400" dirty="0" err="1" smtClean="0">
                <a:solidFill>
                  <a:schemeClr val="dk1"/>
                </a:solidFill>
              </a:rPr>
              <a:t>tables</a:t>
            </a:r>
            <a:endParaRPr lang="de" sz="2400" dirty="0">
              <a:solidFill>
                <a:schemeClr val="dk1"/>
              </a:solidFill>
            </a:endParaRPr>
          </a:p>
          <a:p>
            <a:pPr marL="482600" marR="0" lvl="0" indent="-342900" algn="l" rtl="0">
              <a:buClr>
                <a:srgbClr val="000000"/>
              </a:buClr>
              <a:buSzPct val="97222"/>
              <a:buFont typeface="Wingdings" charset="2"/>
              <a:buChar char="Ø"/>
            </a:pPr>
            <a:r>
              <a:rPr lang="de-DE" sz="2400" dirty="0" smtClean="0">
                <a:solidFill>
                  <a:schemeClr val="dk1"/>
                </a:solidFill>
              </a:rPr>
              <a:t>Schema: </a:t>
            </a:r>
            <a:r>
              <a:rPr lang="de" sz="2400" dirty="0" smtClean="0">
                <a:solidFill>
                  <a:schemeClr val="dk1"/>
                </a:solidFill>
              </a:rPr>
              <a:t>table</a:t>
            </a:r>
            <a:r>
              <a:rPr lang="de" sz="2400" dirty="0">
                <a:solidFill>
                  <a:schemeClr val="dk1"/>
                </a:solidFill>
              </a:rPr>
              <a:t>; column; type; value; </a:t>
            </a:r>
            <a:r>
              <a:rPr lang="de" sz="2400" dirty="0" smtClean="0">
                <a:solidFill>
                  <a:schemeClr val="dk1"/>
                </a:solidFill>
              </a:rPr>
              <a:t>occurrence</a:t>
            </a:r>
            <a:endParaRPr lang="de-DE" sz="2400" dirty="0" smtClean="0">
              <a:solidFill>
                <a:schemeClr val="dk1"/>
              </a:solidFill>
            </a:endParaRPr>
          </a:p>
          <a:p>
            <a:pPr marL="457200" marR="0" lvl="0" indent="-317500" algn="l" rtl="0">
              <a:buClr>
                <a:srgbClr val="000000"/>
              </a:buClr>
              <a:buSzPct val="97222"/>
              <a:buFont typeface="Arial"/>
              <a:buChar char="•"/>
            </a:pPr>
            <a:endParaRPr lang="de" sz="2400" dirty="0">
              <a:solidFill>
                <a:schemeClr val="dk1"/>
              </a:solidFill>
            </a:endParaRPr>
          </a:p>
          <a:p>
            <a:endParaRPr dirty="0"/>
          </a:p>
          <a:p>
            <a:pPr marL="0" marR="0" lvl="0" indent="0" algn="l" rtl="0">
              <a:buSzPct val="25000"/>
              <a:buNone/>
            </a:pPr>
            <a:r>
              <a:rPr lang="de" sz="1800" dirty="0">
                <a:solidFill>
                  <a:schemeClr val="dk1"/>
                </a:solidFill>
              </a:rPr>
              <a:t>ROW S999;003;CDAD_DOCHD;OBJECT_ID;H;V00000001;1</a:t>
            </a:r>
          </a:p>
          <a:p>
            <a:pPr marL="0" marR="0" lvl="0" indent="0" algn="l" rtl="0">
              <a:buSzPct val="25000"/>
              <a:buNone/>
            </a:pPr>
            <a:r>
              <a:rPr lang="de" sz="1800" dirty="0">
                <a:solidFill>
                  <a:schemeClr val="dk1"/>
                </a:solidFill>
              </a:rPr>
              <a:t>ROW S999;003;CDAD_DOCHD;OBJECT_ID;H;V00000002;1</a:t>
            </a:r>
          </a:p>
          <a:p>
            <a:pPr marL="0" marR="0" lvl="0" indent="0" algn="l" rtl="0">
              <a:buSzPct val="25000"/>
              <a:buNone/>
            </a:pPr>
            <a:r>
              <a:rPr lang="de" sz="1800" dirty="0">
                <a:solidFill>
                  <a:schemeClr val="dk1"/>
                </a:solidFill>
              </a:rPr>
              <a:t>ROW S999;003;CDAD_DOCHD;OBJECT_ID;H;V00000003;1</a:t>
            </a:r>
          </a:p>
          <a:p>
            <a:pPr marL="0" marR="0" lvl="0" indent="0" algn="l" rtl="0">
              <a:buSzPct val="25000"/>
              <a:buNone/>
            </a:pPr>
            <a:r>
              <a:rPr lang="de" sz="1800" dirty="0">
                <a:solidFill>
                  <a:schemeClr val="dk1"/>
                </a:solidFill>
              </a:rPr>
              <a:t>ROW S999;003;CDAD_DOCHD;OBJECT_ID;H;V00000004;1</a:t>
            </a:r>
          </a:p>
          <a:p>
            <a:pPr marL="0" marR="0" lvl="0" indent="0" algn="l" rtl="0">
              <a:buSzPct val="25000"/>
              <a:buNone/>
            </a:pPr>
            <a:r>
              <a:rPr lang="de" sz="1800" dirty="0">
                <a:solidFill>
                  <a:schemeClr val="dk1"/>
                </a:solidFill>
              </a:rPr>
              <a:t>...</a:t>
            </a:r>
          </a:p>
          <a:p>
            <a:pPr lvl="0" rtl="0">
              <a:buClr>
                <a:srgbClr val="000000"/>
              </a:buClr>
              <a:buSzPct val="25000"/>
              <a:buFont typeface="Arial"/>
              <a:buNone/>
            </a:pPr>
            <a:r>
              <a:rPr lang="de" sz="1800" dirty="0">
                <a:solidFill>
                  <a:schemeClr val="dk1"/>
                </a:solidFill>
              </a:rPr>
              <a:t>ROW </a:t>
            </a:r>
            <a:r>
              <a:rPr lang="de" sz="1800" dirty="0" smtClean="0">
                <a:solidFill>
                  <a:schemeClr val="dk1"/>
                </a:solidFill>
              </a:rPr>
              <a:t>S999;001;CDAD_DOCIT;OBJECT_ID;H;V00000002;1</a:t>
            </a:r>
            <a:endParaRPr lang="de" sz="1800" dirty="0">
              <a:solidFill>
                <a:schemeClr val="dk1"/>
              </a:solidFill>
            </a:endParaRPr>
          </a:p>
          <a:p>
            <a:endParaRPr dirty="0"/>
          </a:p>
          <a:p>
            <a:endParaRPr dirty="0"/>
          </a:p>
        </p:txBody>
      </p:sp>
      <p:sp>
        <p:nvSpPr>
          <p:cNvPr id="6" name="Shape 112"/>
          <p:cNvSpPr txBox="1">
            <a:spLocks/>
          </p:cNvSpPr>
          <p:nvPr/>
        </p:nvSpPr>
        <p:spPr>
          <a:xfrm>
            <a:off x="842994" y="272497"/>
            <a:ext cx="8229600" cy="584735"/>
          </a:xfrm>
          <a:prstGeom prst="rect">
            <a:avLst/>
          </a:prstGeom>
          <a:noFill/>
          <a:ln>
            <a:noFill/>
          </a:ln>
        </p:spPr>
        <p:txBody>
          <a:bodyPr lIns="91425" tIns="45700" rIns="91425" bIns="45700" anchor="ctr" anchorCtr="0">
            <a:spAutoFit/>
          </a:bodyPr>
          <a:lstStyle>
            <a:defPPr marR="0" algn="l" rtl="0">
              <a:lnSpc>
                <a:spcPct val="100000"/>
              </a:lnSpc>
              <a:spcBef>
                <a:spcPts val="0"/>
              </a:spcBef>
              <a:spcAft>
                <a:spcPts val="0"/>
              </a:spcAft>
            </a:defPPr>
            <a:lvl1pPr marL="0" marR="0" indent="0" algn="ctr" rtl="0">
              <a:lnSpc>
                <a:spcPct val="100000"/>
              </a:lnSpc>
              <a:spcBef>
                <a:spcPts val="0"/>
              </a:spcBef>
              <a:spcAft>
                <a:spcPts val="0"/>
              </a:spcAft>
              <a:buClr>
                <a:schemeClr val="dk1"/>
              </a:buClr>
              <a:buFont typeface="Arial"/>
              <a:buNone/>
              <a:defRPr sz="4400" b="0" i="0" u="none" strike="noStrike" cap="none" baseline="0">
                <a:solidFill>
                  <a:schemeClr val="dk1"/>
                </a:solidFill>
                <a:latin typeface="Arial"/>
                <a:ea typeface="Arial"/>
                <a:cs typeface="Arial"/>
                <a:sym typeface="Arial"/>
              </a:defRPr>
            </a:lvl1pPr>
            <a:lvl2pPr marL="0" marR="0" indent="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pPr>
              <a:buSzPct val="25000"/>
            </a:pPr>
            <a:r>
              <a:rPr lang="de" sz="3200" dirty="0">
                <a:latin typeface="Verdana"/>
                <a:ea typeface="Verdana"/>
                <a:cs typeface="Verdana"/>
                <a:sym typeface="Verdana"/>
              </a:rPr>
              <a:t>Data </a:t>
            </a:r>
            <a:r>
              <a:rPr lang="de-DE" sz="3200" dirty="0" err="1" smtClean="0">
                <a:latin typeface="Verdana"/>
                <a:ea typeface="Verdana"/>
                <a:cs typeface="Verdana"/>
                <a:sym typeface="Verdana"/>
              </a:rPr>
              <a:t>used</a:t>
            </a:r>
            <a:r>
              <a:rPr lang="de-DE" sz="3200" dirty="0" smtClean="0">
                <a:latin typeface="Verdana"/>
                <a:ea typeface="Verdana"/>
                <a:cs typeface="Verdana"/>
                <a:sym typeface="Verdana"/>
              </a:rPr>
              <a:t> </a:t>
            </a:r>
            <a:r>
              <a:rPr lang="de-DE" sz="3200" dirty="0" err="1" smtClean="0">
                <a:latin typeface="Verdana"/>
                <a:ea typeface="Verdana"/>
                <a:cs typeface="Verdana"/>
                <a:sym typeface="Verdana"/>
              </a:rPr>
              <a:t>for</a:t>
            </a:r>
            <a:r>
              <a:rPr lang="de-DE" sz="3200" dirty="0" smtClean="0">
                <a:latin typeface="Verdana"/>
                <a:ea typeface="Verdana"/>
                <a:cs typeface="Verdana"/>
                <a:sym typeface="Verdana"/>
              </a:rPr>
              <a:t> A</a:t>
            </a:r>
            <a:r>
              <a:rPr lang="de" sz="3200" dirty="0" smtClean="0">
                <a:latin typeface="Verdana"/>
                <a:ea typeface="Verdana"/>
                <a:cs typeface="Verdana"/>
                <a:sym typeface="Verdana"/>
              </a:rPr>
              <a:t>nalysis</a:t>
            </a:r>
            <a:endParaRPr lang="de" sz="3200" dirty="0">
              <a:latin typeface="Verdana"/>
              <a:ea typeface="Verdana"/>
              <a:cs typeface="Verdana"/>
              <a:sym typeface="Verdana"/>
            </a:endParaRPr>
          </a:p>
        </p:txBody>
      </p:sp>
    </p:spTree>
    <p:extLst>
      <p:ext uri="{BB962C8B-B14F-4D97-AF65-F5344CB8AC3E}">
        <p14:creationId xmlns:p14="http://schemas.microsoft.com/office/powerpoint/2010/main" val="1774444096"/>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5" name="Shape 165"/>
          <p:cNvSpPr/>
          <p:nvPr/>
        </p:nvSpPr>
        <p:spPr>
          <a:xfrm>
            <a:off x="134090" y="113180"/>
            <a:ext cx="827195" cy="597894"/>
          </a:xfrm>
          <a:prstGeom prst="rect">
            <a:avLst/>
          </a:prstGeom>
          <a:blipFill>
            <a:blip r:embed="rId3"/>
            <a:stretch>
              <a:fillRect/>
            </a:stretch>
          </a:blipFill>
        </p:spPr>
      </p:sp>
      <p:sp>
        <p:nvSpPr>
          <p:cNvPr id="166" name="Shape 166"/>
          <p:cNvSpPr txBox="1"/>
          <p:nvPr/>
        </p:nvSpPr>
        <p:spPr>
          <a:xfrm>
            <a:off x="214282" y="1928801"/>
            <a:ext cx="8572500" cy="2308284"/>
          </a:xfrm>
          <a:prstGeom prst="rect">
            <a:avLst/>
          </a:prstGeom>
          <a:noFill/>
          <a:ln>
            <a:noFill/>
          </a:ln>
        </p:spPr>
        <p:txBody>
          <a:bodyPr lIns="91425" tIns="45700" rIns="91425" bIns="45700" anchor="t" anchorCtr="0">
            <a:spAutoFit/>
          </a:bodyPr>
          <a:lstStyle/>
          <a:p>
            <a:pPr marL="596900" lvl="0" indent="-457200" rtl="0">
              <a:buClr>
                <a:srgbClr val="000000"/>
              </a:buClr>
              <a:buSzPct val="97222"/>
              <a:buFont typeface="+mj-lt"/>
              <a:buAutoNum type="arabicPeriod"/>
            </a:pPr>
            <a:r>
              <a:rPr lang="de" sz="2400" b="1" dirty="0" smtClean="0">
                <a:solidFill>
                  <a:schemeClr val="dk1"/>
                </a:solidFill>
              </a:rPr>
              <a:t>Re</a:t>
            </a:r>
            <a:r>
              <a:rPr lang="de-DE" sz="2400" b="1" dirty="0" err="1" smtClean="0">
                <a:solidFill>
                  <a:schemeClr val="dk1"/>
                </a:solidFill>
              </a:rPr>
              <a:t>construct</a:t>
            </a:r>
            <a:r>
              <a:rPr lang="de-DE" sz="2400" dirty="0" smtClean="0">
                <a:solidFill>
                  <a:schemeClr val="dk1"/>
                </a:solidFill>
              </a:rPr>
              <a:t> </a:t>
            </a:r>
            <a:r>
              <a:rPr lang="de-DE" sz="2400" dirty="0" err="1" smtClean="0">
                <a:solidFill>
                  <a:schemeClr val="dk1"/>
                </a:solidFill>
              </a:rPr>
              <a:t>data</a:t>
            </a:r>
            <a:endParaRPr lang="de-DE" sz="2400" dirty="0">
              <a:solidFill>
                <a:schemeClr val="dk1"/>
              </a:solidFill>
            </a:endParaRPr>
          </a:p>
          <a:p>
            <a:pPr marL="596900" lvl="0" indent="-457200" rtl="0">
              <a:buClr>
                <a:srgbClr val="000000"/>
              </a:buClr>
              <a:buSzPct val="97222"/>
              <a:buFont typeface="+mj-lt"/>
              <a:buAutoNum type="arabicPeriod"/>
            </a:pPr>
            <a:r>
              <a:rPr lang="de-DE" sz="2400" b="1" dirty="0" smtClean="0">
                <a:solidFill>
                  <a:schemeClr val="dk1"/>
                </a:solidFill>
              </a:rPr>
              <a:t>Import</a:t>
            </a:r>
            <a:r>
              <a:rPr lang="de-DE" sz="2400" dirty="0" smtClean="0">
                <a:solidFill>
                  <a:schemeClr val="dk1"/>
                </a:solidFill>
              </a:rPr>
              <a:t> </a:t>
            </a:r>
            <a:r>
              <a:rPr lang="de-DE" sz="2400" dirty="0" err="1" smtClean="0">
                <a:solidFill>
                  <a:schemeClr val="dk1"/>
                </a:solidFill>
              </a:rPr>
              <a:t>data</a:t>
            </a:r>
            <a:r>
              <a:rPr lang="de-DE" sz="2400" dirty="0" smtClean="0">
                <a:solidFill>
                  <a:schemeClr val="dk1"/>
                </a:solidFill>
              </a:rPr>
              <a:t> </a:t>
            </a:r>
            <a:r>
              <a:rPr lang="de-DE" sz="2400" dirty="0" err="1" smtClean="0">
                <a:solidFill>
                  <a:schemeClr val="dk1"/>
                </a:solidFill>
              </a:rPr>
              <a:t>into</a:t>
            </a:r>
            <a:r>
              <a:rPr lang="de-DE" sz="2400" dirty="0" smtClean="0">
                <a:solidFill>
                  <a:schemeClr val="dk1"/>
                </a:solidFill>
              </a:rPr>
              <a:t> HANA</a:t>
            </a:r>
          </a:p>
          <a:p>
            <a:pPr marL="596900" lvl="0" indent="-457200" rtl="0">
              <a:buClr>
                <a:srgbClr val="000000"/>
              </a:buClr>
              <a:buSzPct val="97222"/>
              <a:buFont typeface="+mj-lt"/>
              <a:buAutoNum type="arabicPeriod"/>
            </a:pPr>
            <a:r>
              <a:rPr lang="de-DE" sz="2400" b="1" dirty="0" err="1" smtClean="0">
                <a:solidFill>
                  <a:schemeClr val="dk1"/>
                </a:solidFill>
              </a:rPr>
              <a:t>Understand</a:t>
            </a:r>
            <a:r>
              <a:rPr lang="de-DE" sz="2400" b="1" dirty="0" smtClean="0">
                <a:solidFill>
                  <a:schemeClr val="dk1"/>
                </a:solidFill>
              </a:rPr>
              <a:t> </a:t>
            </a:r>
            <a:r>
              <a:rPr lang="de-DE" sz="2400" dirty="0" err="1" smtClean="0">
                <a:solidFill>
                  <a:schemeClr val="dk1"/>
                </a:solidFill>
              </a:rPr>
              <a:t>aggregates</a:t>
            </a:r>
            <a:r>
              <a:rPr lang="de-DE" sz="2400" dirty="0" smtClean="0">
                <a:solidFill>
                  <a:schemeClr val="dk1"/>
                </a:solidFill>
              </a:rPr>
              <a:t> </a:t>
            </a:r>
            <a:r>
              <a:rPr lang="de-DE" sz="2400" dirty="0" err="1" smtClean="0">
                <a:solidFill>
                  <a:schemeClr val="dk1"/>
                </a:solidFill>
              </a:rPr>
              <a:t>of</a:t>
            </a:r>
            <a:r>
              <a:rPr lang="de-DE" sz="2400" dirty="0" smtClean="0">
                <a:solidFill>
                  <a:schemeClr val="dk1"/>
                </a:solidFill>
              </a:rPr>
              <a:t> BO </a:t>
            </a:r>
            <a:r>
              <a:rPr lang="de-DE" sz="2400" dirty="0" err="1" smtClean="0">
                <a:solidFill>
                  <a:schemeClr val="dk1"/>
                </a:solidFill>
              </a:rPr>
              <a:t>Sales</a:t>
            </a:r>
            <a:r>
              <a:rPr lang="de-DE" sz="2400" dirty="0" smtClean="0">
                <a:solidFill>
                  <a:schemeClr val="dk1"/>
                </a:solidFill>
              </a:rPr>
              <a:t> Order</a:t>
            </a:r>
            <a:endParaRPr lang="de-DE" sz="2400" b="1" dirty="0" smtClean="0">
              <a:solidFill>
                <a:schemeClr val="dk1"/>
              </a:solidFill>
            </a:endParaRPr>
          </a:p>
          <a:p>
            <a:pPr marL="596900" lvl="0" indent="-457200" rtl="0">
              <a:buClr>
                <a:srgbClr val="000000"/>
              </a:buClr>
              <a:buSzPct val="97222"/>
              <a:buFont typeface="+mj-lt"/>
              <a:buAutoNum type="arabicPeriod"/>
            </a:pPr>
            <a:r>
              <a:rPr lang="de-DE" sz="2400" b="1" dirty="0" smtClean="0">
                <a:solidFill>
                  <a:schemeClr val="dk1"/>
                </a:solidFill>
              </a:rPr>
              <a:t>Focus </a:t>
            </a:r>
            <a:r>
              <a:rPr lang="de-DE" sz="2400" dirty="0" smtClean="0">
                <a:solidFill>
                  <a:schemeClr val="dk1"/>
                </a:solidFill>
              </a:rPr>
              <a:t>on </a:t>
            </a:r>
            <a:r>
              <a:rPr lang="de-DE" sz="2400" dirty="0" err="1" smtClean="0">
                <a:solidFill>
                  <a:schemeClr val="dk1"/>
                </a:solidFill>
              </a:rPr>
              <a:t>selected</a:t>
            </a:r>
            <a:r>
              <a:rPr lang="de-DE" sz="2400" dirty="0" smtClean="0">
                <a:solidFill>
                  <a:schemeClr val="dk1"/>
                </a:solidFill>
              </a:rPr>
              <a:t> </a:t>
            </a:r>
            <a:r>
              <a:rPr lang="de-DE" sz="2400" dirty="0" err="1" smtClean="0">
                <a:solidFill>
                  <a:schemeClr val="dk1"/>
                </a:solidFill>
              </a:rPr>
              <a:t>aggregates</a:t>
            </a:r>
            <a:endParaRPr lang="de-DE" sz="2400" b="1" dirty="0" smtClean="0">
              <a:solidFill>
                <a:schemeClr val="dk1"/>
              </a:solidFill>
            </a:endParaRPr>
          </a:p>
          <a:p>
            <a:pPr marL="596900" lvl="0" indent="-457200" rtl="0">
              <a:buClr>
                <a:srgbClr val="000000"/>
              </a:buClr>
              <a:buSzPct val="97222"/>
              <a:buFont typeface="+mj-lt"/>
              <a:buAutoNum type="arabicPeriod"/>
            </a:pPr>
            <a:r>
              <a:rPr lang="de-DE" sz="2400" b="1" dirty="0" smtClean="0">
                <a:solidFill>
                  <a:schemeClr val="dk1"/>
                </a:solidFill>
              </a:rPr>
              <a:t>Benchmark</a:t>
            </a:r>
          </a:p>
          <a:p>
            <a:pPr marL="596900" lvl="0" indent="-457200" rtl="0">
              <a:buClr>
                <a:srgbClr val="000000"/>
              </a:buClr>
              <a:buSzPct val="97222"/>
              <a:buFont typeface="+mj-lt"/>
              <a:buAutoNum type="arabicPeriod"/>
            </a:pPr>
            <a:r>
              <a:rPr lang="de-DE" sz="2400" b="1" dirty="0" err="1" smtClean="0">
                <a:solidFill>
                  <a:schemeClr val="dk1"/>
                </a:solidFill>
              </a:rPr>
              <a:t>Compare</a:t>
            </a:r>
            <a:r>
              <a:rPr lang="de-DE" sz="2400" b="1" dirty="0" smtClean="0">
                <a:solidFill>
                  <a:schemeClr val="dk1"/>
                </a:solidFill>
              </a:rPr>
              <a:t> </a:t>
            </a:r>
            <a:r>
              <a:rPr lang="de-DE" sz="2400" dirty="0" err="1" smtClean="0">
                <a:solidFill>
                  <a:schemeClr val="dk1"/>
                </a:solidFill>
              </a:rPr>
              <a:t>results</a:t>
            </a:r>
            <a:r>
              <a:rPr lang="de-DE" sz="2400" dirty="0" smtClean="0">
                <a:solidFill>
                  <a:schemeClr val="dk1"/>
                </a:solidFill>
              </a:rPr>
              <a:t> </a:t>
            </a:r>
            <a:r>
              <a:rPr lang="de-DE" sz="2400" dirty="0" err="1" smtClean="0">
                <a:solidFill>
                  <a:schemeClr val="dk1"/>
                </a:solidFill>
              </a:rPr>
              <a:t>regarding</a:t>
            </a:r>
            <a:r>
              <a:rPr lang="de-DE" sz="2400" dirty="0" smtClean="0">
                <a:solidFill>
                  <a:schemeClr val="dk1"/>
                </a:solidFill>
              </a:rPr>
              <a:t> </a:t>
            </a:r>
            <a:r>
              <a:rPr lang="de-DE" sz="2400" dirty="0" err="1" smtClean="0">
                <a:solidFill>
                  <a:schemeClr val="dk1"/>
                </a:solidFill>
              </a:rPr>
              <a:t>performance</a:t>
            </a:r>
            <a:r>
              <a:rPr lang="de-DE" sz="2400" dirty="0" smtClean="0">
                <a:solidFill>
                  <a:schemeClr val="dk1"/>
                </a:solidFill>
              </a:rPr>
              <a:t>, </a:t>
            </a:r>
            <a:r>
              <a:rPr lang="de-DE" sz="2400" dirty="0" err="1" smtClean="0">
                <a:solidFill>
                  <a:schemeClr val="dk1"/>
                </a:solidFill>
              </a:rPr>
              <a:t>data</a:t>
            </a:r>
            <a:r>
              <a:rPr lang="de-DE" sz="2400" dirty="0" smtClean="0">
                <a:solidFill>
                  <a:schemeClr val="dk1"/>
                </a:solidFill>
              </a:rPr>
              <a:t> </a:t>
            </a:r>
            <a:r>
              <a:rPr lang="de-DE" sz="2400" dirty="0" err="1" smtClean="0">
                <a:solidFill>
                  <a:schemeClr val="dk1"/>
                </a:solidFill>
              </a:rPr>
              <a:t>volume</a:t>
            </a:r>
            <a:endParaRPr lang="de-DE" sz="2400" dirty="0" smtClean="0">
              <a:solidFill>
                <a:schemeClr val="dk1"/>
              </a:solidFill>
            </a:endParaRPr>
          </a:p>
        </p:txBody>
      </p:sp>
      <p:sp>
        <p:nvSpPr>
          <p:cNvPr id="6" name="Shape 112"/>
          <p:cNvSpPr txBox="1">
            <a:spLocks/>
          </p:cNvSpPr>
          <p:nvPr/>
        </p:nvSpPr>
        <p:spPr>
          <a:xfrm>
            <a:off x="842994" y="272497"/>
            <a:ext cx="8229600" cy="584735"/>
          </a:xfrm>
          <a:prstGeom prst="rect">
            <a:avLst/>
          </a:prstGeom>
          <a:noFill/>
          <a:ln>
            <a:noFill/>
          </a:ln>
        </p:spPr>
        <p:txBody>
          <a:bodyPr lIns="91425" tIns="45700" rIns="91425" bIns="45700" anchor="ctr" anchorCtr="0">
            <a:spAutoFit/>
          </a:bodyPr>
          <a:lstStyle>
            <a:defPPr marR="0" algn="l" rtl="0">
              <a:lnSpc>
                <a:spcPct val="100000"/>
              </a:lnSpc>
              <a:spcBef>
                <a:spcPts val="0"/>
              </a:spcBef>
              <a:spcAft>
                <a:spcPts val="0"/>
              </a:spcAft>
            </a:defPPr>
            <a:lvl1pPr marL="0" marR="0" indent="0" algn="ctr" rtl="0">
              <a:lnSpc>
                <a:spcPct val="100000"/>
              </a:lnSpc>
              <a:spcBef>
                <a:spcPts val="0"/>
              </a:spcBef>
              <a:spcAft>
                <a:spcPts val="0"/>
              </a:spcAft>
              <a:buClr>
                <a:schemeClr val="dk1"/>
              </a:buClr>
              <a:buFont typeface="Arial"/>
              <a:buNone/>
              <a:defRPr sz="4400" b="0" i="0" u="none" strike="noStrike" cap="none" baseline="0">
                <a:solidFill>
                  <a:schemeClr val="dk1"/>
                </a:solidFill>
                <a:latin typeface="Arial"/>
                <a:ea typeface="Arial"/>
                <a:cs typeface="Arial"/>
                <a:sym typeface="Arial"/>
              </a:defRPr>
            </a:lvl1pPr>
            <a:lvl2pPr marL="0" marR="0" indent="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pPr>
              <a:buSzPct val="25000"/>
            </a:pPr>
            <a:r>
              <a:rPr lang="de" sz="3200" dirty="0">
                <a:latin typeface="Verdana"/>
                <a:ea typeface="Verdana"/>
                <a:cs typeface="Verdana"/>
                <a:sym typeface="Verdana"/>
              </a:rPr>
              <a:t>Evaluation of on-the-fly </a:t>
            </a:r>
            <a:r>
              <a:rPr lang="de-DE" sz="3200" dirty="0">
                <a:latin typeface="Verdana"/>
                <a:ea typeface="Verdana"/>
                <a:cs typeface="Verdana"/>
                <a:sym typeface="Verdana"/>
              </a:rPr>
              <a:t>A</a:t>
            </a:r>
            <a:r>
              <a:rPr lang="de" sz="3200" dirty="0">
                <a:latin typeface="Verdana"/>
                <a:ea typeface="Verdana"/>
                <a:cs typeface="Verdana"/>
                <a:sym typeface="Verdana"/>
              </a:rPr>
              <a:t>ggregation</a:t>
            </a:r>
          </a:p>
        </p:txBody>
      </p:sp>
      <p:sp>
        <p:nvSpPr>
          <p:cNvPr id="2" name="Textfeld 1"/>
          <p:cNvSpPr txBox="1"/>
          <p:nvPr/>
        </p:nvSpPr>
        <p:spPr>
          <a:xfrm>
            <a:off x="220494" y="4725144"/>
            <a:ext cx="4416594" cy="830997"/>
          </a:xfrm>
          <a:prstGeom prst="rect">
            <a:avLst/>
          </a:prstGeom>
          <a:noFill/>
        </p:spPr>
        <p:txBody>
          <a:bodyPr wrap="none" rtlCol="0">
            <a:spAutoFit/>
          </a:bodyPr>
          <a:lstStyle/>
          <a:p>
            <a:pPr marL="139700" lvl="0">
              <a:buClr>
                <a:srgbClr val="000000"/>
              </a:buClr>
              <a:buSzPct val="97222"/>
            </a:pPr>
            <a:r>
              <a:rPr lang="de-DE" sz="2400" b="1" dirty="0">
                <a:solidFill>
                  <a:schemeClr val="dk1"/>
                </a:solidFill>
              </a:rPr>
              <a:t>Optional: </a:t>
            </a:r>
          </a:p>
          <a:p>
            <a:pPr marL="482600" lvl="0" indent="-342900">
              <a:buClr>
                <a:srgbClr val="000000"/>
              </a:buClr>
              <a:buSzPct val="97222"/>
              <a:buFont typeface="Wingdings" charset="2"/>
              <a:buChar char="Ø"/>
            </a:pPr>
            <a:r>
              <a:rPr lang="de-DE" sz="2400" dirty="0" err="1">
                <a:solidFill>
                  <a:schemeClr val="dk1"/>
                </a:solidFill>
              </a:rPr>
              <a:t>Optimization</a:t>
            </a:r>
            <a:r>
              <a:rPr lang="de-DE" sz="2400" dirty="0">
                <a:solidFill>
                  <a:schemeClr val="dk1"/>
                </a:solidFill>
              </a:rPr>
              <a:t> </a:t>
            </a:r>
            <a:r>
              <a:rPr lang="de-DE" sz="2400" dirty="0" err="1">
                <a:solidFill>
                  <a:schemeClr val="dk1"/>
                </a:solidFill>
              </a:rPr>
              <a:t>of</a:t>
            </a:r>
            <a:r>
              <a:rPr lang="de-DE" sz="2400" dirty="0">
                <a:solidFill>
                  <a:schemeClr val="dk1"/>
                </a:solidFill>
              </a:rPr>
              <a:t> </a:t>
            </a:r>
            <a:r>
              <a:rPr lang="de-DE" sz="2400" dirty="0" err="1">
                <a:solidFill>
                  <a:schemeClr val="dk1"/>
                </a:solidFill>
              </a:rPr>
              <a:t>data</a:t>
            </a:r>
            <a:r>
              <a:rPr lang="de-DE" sz="2400" dirty="0">
                <a:solidFill>
                  <a:schemeClr val="dk1"/>
                </a:solidFill>
              </a:rPr>
              <a:t> </a:t>
            </a:r>
            <a:r>
              <a:rPr lang="de-DE" sz="2400" dirty="0" err="1">
                <a:solidFill>
                  <a:schemeClr val="dk1"/>
                </a:solidFill>
              </a:rPr>
              <a:t>schema</a:t>
            </a:r>
            <a:endParaRPr lang="de-DE" sz="2400" dirty="0"/>
          </a:p>
        </p:txBody>
      </p:sp>
    </p:spTree>
    <p:extLst>
      <p:ext uri="{BB962C8B-B14F-4D97-AF65-F5344CB8AC3E}">
        <p14:creationId xmlns:p14="http://schemas.microsoft.com/office/powerpoint/2010/main" val="2852688753"/>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p:nvPr/>
        </p:nvSpPr>
        <p:spPr>
          <a:xfrm>
            <a:off x="381000" y="1371600"/>
            <a:ext cx="7993062" cy="3416280"/>
          </a:xfrm>
          <a:prstGeom prst="rect">
            <a:avLst/>
          </a:prstGeom>
          <a:noFill/>
          <a:ln>
            <a:noFill/>
          </a:ln>
        </p:spPr>
        <p:txBody>
          <a:bodyPr lIns="91425" tIns="45700" rIns="91425" bIns="45700" anchor="t" anchorCtr="0">
            <a:spAutoFit/>
          </a:bodyPr>
          <a:lstStyle/>
          <a:p>
            <a:pPr marL="342900" lvl="0" indent="-342900">
              <a:buClr>
                <a:schemeClr val="dk1"/>
              </a:buClr>
              <a:buSzPct val="100000"/>
              <a:buFont typeface="Wingdings" charset="2"/>
              <a:buChar char="Ø"/>
            </a:pPr>
            <a:r>
              <a:rPr lang="de-DE" sz="2400" dirty="0"/>
              <a:t>Steffen </a:t>
            </a:r>
            <a:r>
              <a:rPr lang="de-DE" sz="2400" dirty="0" err="1"/>
              <a:t>Tatzel</a:t>
            </a:r>
            <a:r>
              <a:rPr lang="de-DE" sz="2400" dirty="0"/>
              <a:t> </a:t>
            </a:r>
            <a:endParaRPr lang="de-DE" sz="2400" dirty="0">
              <a:solidFill>
                <a:schemeClr val="dk1"/>
              </a:solidFill>
              <a:ea typeface="Verdana"/>
              <a:sym typeface="Verdana"/>
            </a:endParaRPr>
          </a:p>
          <a:p>
            <a:pPr marL="342900" lvl="0" indent="-342900">
              <a:buClr>
                <a:schemeClr val="dk1"/>
              </a:buClr>
              <a:buSzPct val="100000"/>
              <a:buFont typeface="Wingdings" charset="2"/>
              <a:buChar char="Ø"/>
            </a:pPr>
            <a:r>
              <a:rPr lang="de-DE" sz="2400" dirty="0" err="1" smtClean="0">
                <a:solidFill>
                  <a:schemeClr val="dk1"/>
                </a:solidFill>
                <a:ea typeface="Verdana"/>
                <a:sym typeface="Verdana"/>
              </a:rPr>
              <a:t>Balaji</a:t>
            </a:r>
            <a:r>
              <a:rPr lang="de-DE" sz="2400" dirty="0"/>
              <a:t> </a:t>
            </a:r>
            <a:r>
              <a:rPr lang="de-DE" sz="2400" dirty="0" err="1" smtClean="0"/>
              <a:t>Vummiti</a:t>
            </a:r>
            <a:endParaRPr lang="de-DE" sz="2400" dirty="0" smtClean="0"/>
          </a:p>
          <a:p>
            <a:pPr marL="342900" lvl="0" indent="-342900">
              <a:buClr>
                <a:schemeClr val="dk1"/>
              </a:buClr>
              <a:buSzPct val="100000"/>
              <a:buFont typeface="Wingdings" charset="2"/>
              <a:buChar char="Ø"/>
            </a:pPr>
            <a:r>
              <a:rPr lang="de-DE" sz="2400" dirty="0" smtClean="0"/>
              <a:t>Henning Schmitz</a:t>
            </a:r>
          </a:p>
          <a:p>
            <a:pPr lvl="0">
              <a:buClr>
                <a:schemeClr val="dk1"/>
              </a:buClr>
              <a:buSzPct val="100000"/>
            </a:pPr>
            <a:r>
              <a:rPr lang="de-DE" sz="2400" dirty="0" smtClean="0"/>
              <a:t>(All SAP </a:t>
            </a:r>
            <a:r>
              <a:rPr lang="de-DE" sz="2400" dirty="0" err="1" smtClean="0"/>
              <a:t>Employees</a:t>
            </a:r>
            <a:r>
              <a:rPr lang="de-DE" sz="2400" dirty="0" smtClean="0"/>
              <a:t>)</a:t>
            </a:r>
          </a:p>
          <a:p>
            <a:pPr lvl="0">
              <a:buClr>
                <a:schemeClr val="dk1"/>
              </a:buClr>
              <a:buSzPct val="100000"/>
            </a:pPr>
            <a:endParaRPr lang="de-DE" sz="2400" dirty="0"/>
          </a:p>
          <a:p>
            <a:pPr marL="342900" lvl="0" indent="-342900">
              <a:buClr>
                <a:schemeClr val="dk1"/>
              </a:buClr>
              <a:buSzPct val="100000"/>
              <a:buFont typeface="Wingdings" charset="2"/>
              <a:buChar char="Ø"/>
            </a:pPr>
            <a:r>
              <a:rPr lang="de-DE" sz="2400" dirty="0" smtClean="0"/>
              <a:t>MDRS: </a:t>
            </a:r>
            <a:r>
              <a:rPr lang="de" sz="2400" dirty="0">
                <a:solidFill>
                  <a:schemeClr val="dk1"/>
                </a:solidFill>
              </a:rPr>
              <a:t>BO </a:t>
            </a:r>
            <a:r>
              <a:rPr lang="de-DE" sz="2400" dirty="0" err="1" smtClean="0">
                <a:solidFill>
                  <a:schemeClr val="dk1"/>
                </a:solidFill>
              </a:rPr>
              <a:t>Me</a:t>
            </a:r>
            <a:r>
              <a:rPr lang="de" sz="2400" dirty="0" smtClean="0">
                <a:solidFill>
                  <a:schemeClr val="dk1"/>
                </a:solidFill>
              </a:rPr>
              <a:t>ta</a:t>
            </a:r>
            <a:r>
              <a:rPr lang="de-DE" sz="2400" dirty="0" smtClean="0">
                <a:solidFill>
                  <a:schemeClr val="dk1"/>
                </a:solidFill>
              </a:rPr>
              <a:t> D</a:t>
            </a:r>
            <a:r>
              <a:rPr lang="de" sz="2400" dirty="0" smtClean="0">
                <a:solidFill>
                  <a:schemeClr val="dk1"/>
                </a:solidFill>
              </a:rPr>
              <a:t>ata </a:t>
            </a:r>
            <a:r>
              <a:rPr lang="de-DE" sz="2400" dirty="0" smtClean="0">
                <a:solidFill>
                  <a:schemeClr val="dk1"/>
                </a:solidFill>
              </a:rPr>
              <a:t>R</a:t>
            </a:r>
            <a:r>
              <a:rPr lang="de" sz="2400" dirty="0" smtClean="0">
                <a:solidFill>
                  <a:schemeClr val="dk1"/>
                </a:solidFill>
              </a:rPr>
              <a:t>eport</a:t>
            </a:r>
            <a:r>
              <a:rPr lang="de-DE" sz="2400" dirty="0" smtClean="0">
                <a:solidFill>
                  <a:schemeClr val="dk1"/>
                </a:solidFill>
              </a:rPr>
              <a:t> System</a:t>
            </a:r>
          </a:p>
          <a:p>
            <a:pPr lvl="0">
              <a:buClr>
                <a:schemeClr val="dk1"/>
              </a:buClr>
              <a:buSzPct val="100000"/>
            </a:pPr>
            <a:endParaRPr lang="de-DE" sz="2400" dirty="0">
              <a:solidFill>
                <a:schemeClr val="dk1"/>
              </a:solidFill>
            </a:endParaRPr>
          </a:p>
          <a:p>
            <a:pPr marL="342900" lvl="0" indent="-342900">
              <a:buClr>
                <a:schemeClr val="dk1"/>
              </a:buClr>
              <a:buSzPct val="100000"/>
              <a:buFont typeface="Wingdings" charset="2"/>
              <a:buChar char="Ø"/>
            </a:pPr>
            <a:r>
              <a:rPr lang="de-DE" sz="2400" dirty="0">
                <a:solidFill>
                  <a:schemeClr val="dk1"/>
                </a:solidFill>
              </a:rPr>
              <a:t>Charts</a:t>
            </a:r>
            <a:r>
              <a:rPr lang="de-DE" sz="2400" dirty="0" smtClean="0">
                <a:solidFill>
                  <a:schemeClr val="dk1"/>
                </a:solidFill>
              </a:rPr>
              <a:t>: Report „Attribute </a:t>
            </a:r>
            <a:r>
              <a:rPr lang="de-DE" sz="2400" dirty="0" err="1">
                <a:solidFill>
                  <a:schemeClr val="dk1"/>
                </a:solidFill>
              </a:rPr>
              <a:t>Usage</a:t>
            </a:r>
            <a:r>
              <a:rPr lang="de-DE" sz="2400" dirty="0">
                <a:solidFill>
                  <a:schemeClr val="dk1"/>
                </a:solidFill>
              </a:rPr>
              <a:t> Analysis </a:t>
            </a:r>
            <a:r>
              <a:rPr lang="de-DE" sz="2400" dirty="0" err="1">
                <a:solidFill>
                  <a:schemeClr val="dk1"/>
                </a:solidFill>
              </a:rPr>
              <a:t>for</a:t>
            </a:r>
            <a:r>
              <a:rPr lang="de-DE" sz="2400" dirty="0">
                <a:solidFill>
                  <a:schemeClr val="dk1"/>
                </a:solidFill>
              </a:rPr>
              <a:t> </a:t>
            </a:r>
            <a:r>
              <a:rPr lang="de-DE" sz="2400" dirty="0" err="1">
                <a:solidFill>
                  <a:schemeClr val="dk1"/>
                </a:solidFill>
              </a:rPr>
              <a:t>ByDs</a:t>
            </a:r>
            <a:r>
              <a:rPr lang="de-DE" sz="2400" dirty="0">
                <a:solidFill>
                  <a:schemeClr val="dk1"/>
                </a:solidFill>
              </a:rPr>
              <a:t> Business </a:t>
            </a:r>
            <a:r>
              <a:rPr lang="de-DE" sz="2400" dirty="0" err="1">
                <a:solidFill>
                  <a:schemeClr val="dk1"/>
                </a:solidFill>
              </a:rPr>
              <a:t>Object</a:t>
            </a:r>
            <a:r>
              <a:rPr lang="de-DE" sz="2400" dirty="0">
                <a:solidFill>
                  <a:schemeClr val="dk1"/>
                </a:solidFill>
              </a:rPr>
              <a:t> </a:t>
            </a:r>
            <a:r>
              <a:rPr lang="de-DE" sz="2400" dirty="0" err="1">
                <a:solidFill>
                  <a:schemeClr val="dk1"/>
                </a:solidFill>
              </a:rPr>
              <a:t>SalesOrder</a:t>
            </a:r>
            <a:r>
              <a:rPr lang="de-DE" sz="2400" dirty="0">
                <a:solidFill>
                  <a:schemeClr val="dk1"/>
                </a:solidFill>
              </a:rPr>
              <a:t> </a:t>
            </a:r>
            <a:r>
              <a:rPr lang="de-DE" sz="2400" dirty="0" smtClean="0">
                <a:solidFill>
                  <a:schemeClr val="dk1"/>
                </a:solidFill>
              </a:rPr>
              <a:t>– 20120530“</a:t>
            </a:r>
            <a:endParaRPr sz="2400" dirty="0"/>
          </a:p>
        </p:txBody>
      </p:sp>
      <p:sp>
        <p:nvSpPr>
          <p:cNvPr id="172" name="Shape 17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spAutoFit/>
          </a:bodyPr>
          <a:lstStyle/>
          <a:p>
            <a:pPr marL="0" marR="0" lvl="0" indent="0" algn="l" rtl="0">
              <a:spcBef>
                <a:spcPts val="0"/>
              </a:spcBef>
              <a:buClr>
                <a:schemeClr val="dk1"/>
              </a:buClr>
              <a:buSzPct val="25000"/>
              <a:buFont typeface="Verdana"/>
              <a:buNone/>
            </a:pPr>
            <a:r>
              <a:rPr lang="de" sz="3200" b="0" i="0" u="none" strike="noStrike" cap="none" baseline="0">
                <a:solidFill>
                  <a:schemeClr val="dk1"/>
                </a:solidFill>
                <a:latin typeface="Verdana"/>
                <a:ea typeface="Verdana"/>
                <a:cs typeface="Verdana"/>
                <a:sym typeface="Verdana"/>
              </a:rPr>
              <a:t>References</a:t>
            </a:r>
          </a:p>
        </p:txBody>
      </p:sp>
    </p:spTree>
    <p:extLst>
      <p:ext uri="{BB962C8B-B14F-4D97-AF65-F5344CB8AC3E}">
        <p14:creationId xmlns:p14="http://schemas.microsoft.com/office/powerpoint/2010/main" val="1171307280"/>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spAutoFit/>
          </a:bodyPr>
          <a:lstStyle/>
          <a:p>
            <a:pPr marL="0" marR="0" lvl="0" indent="0" algn="ctr" rtl="0">
              <a:spcBef>
                <a:spcPts val="0"/>
              </a:spcBef>
              <a:buClr>
                <a:schemeClr val="dk1"/>
              </a:buClr>
              <a:buSzPct val="25000"/>
              <a:buFont typeface="Verdana"/>
              <a:buNone/>
            </a:pPr>
            <a:r>
              <a:rPr lang="de" sz="3200" b="0" i="0" u="none" strike="noStrike" cap="none" baseline="0">
                <a:solidFill>
                  <a:schemeClr val="dk1"/>
                </a:solidFill>
                <a:latin typeface="Verdana"/>
                <a:ea typeface="Verdana"/>
                <a:cs typeface="Verdana"/>
                <a:sym typeface="Verdana"/>
              </a:rPr>
              <a:t>Business Objects – Database Tables Mapping</a:t>
            </a:r>
          </a:p>
        </p:txBody>
      </p:sp>
      <p:sp>
        <p:nvSpPr>
          <p:cNvPr id="178" name="Shape 178"/>
          <p:cNvSpPr/>
          <p:nvPr/>
        </p:nvSpPr>
        <p:spPr>
          <a:xfrm>
            <a:off x="134090" y="113180"/>
            <a:ext cx="827195" cy="597894"/>
          </a:xfrm>
          <a:prstGeom prst="rect">
            <a:avLst/>
          </a:prstGeom>
          <a:blipFill>
            <a:blip r:embed="rId3"/>
            <a:stretch>
              <a:fillRect/>
            </a:stretch>
          </a:blipFill>
        </p:spPr>
      </p:sp>
      <p:sp>
        <p:nvSpPr>
          <p:cNvPr id="179" name="Shape 179"/>
          <p:cNvSpPr txBox="1"/>
          <p:nvPr/>
        </p:nvSpPr>
        <p:spPr>
          <a:xfrm>
            <a:off x="214282" y="1928801"/>
            <a:ext cx="8572560" cy="3970318"/>
          </a:xfrm>
          <a:prstGeom prst="rect">
            <a:avLst/>
          </a:prstGeom>
          <a:noFill/>
          <a:ln>
            <a:noFill/>
          </a:ln>
        </p:spPr>
        <p:txBody>
          <a:bodyPr lIns="91425" tIns="45700" rIns="91425" bIns="45700" anchor="t" anchorCtr="0">
            <a:spAutoFit/>
          </a:bodyPr>
          <a:lstStyle/>
          <a:p>
            <a:pPr marL="0" marR="0" lvl="0" indent="0" algn="l" rtl="0">
              <a:buSzPct val="25000"/>
              <a:buNone/>
            </a:pPr>
            <a:r>
              <a:rPr lang="de" sz="1800" b="1" i="0" u="none" strike="noStrike" cap="none" baseline="0" dirty="0">
                <a:solidFill>
                  <a:schemeClr val="dk1"/>
                </a:solidFill>
                <a:latin typeface="Arial"/>
                <a:ea typeface="Arial"/>
                <a:cs typeface="Arial"/>
                <a:sym typeface="Arial"/>
              </a:rPr>
              <a:t>CDF – framework: main steps:</a:t>
            </a:r>
          </a:p>
          <a:p>
            <a:endParaRPr dirty="0"/>
          </a:p>
          <a:p>
            <a:pPr marL="0" marR="0" lvl="0" indent="355600" algn="l" rtl="0">
              <a:buClr>
                <a:schemeClr val="dk1"/>
              </a:buClr>
              <a:buSzPct val="101851"/>
              <a:buFont typeface="Arial"/>
              <a:buChar char="•"/>
            </a:pPr>
            <a:r>
              <a:rPr lang="de" sz="1800" b="1" i="0" u="none" strike="noStrike" cap="none" baseline="0" dirty="0">
                <a:solidFill>
                  <a:schemeClr val="dk1"/>
                </a:solidFill>
                <a:latin typeface="Arial"/>
                <a:ea typeface="Arial"/>
                <a:cs typeface="Arial"/>
                <a:sym typeface="Arial"/>
              </a:rPr>
              <a:t>Transaction /cdf/mapping: </a:t>
            </a:r>
            <a:r>
              <a:rPr lang="de" sz="1800" b="0" i="0" u="none" strike="noStrike" cap="none" baseline="0" dirty="0">
                <a:solidFill>
                  <a:schemeClr val="dk1"/>
                </a:solidFill>
                <a:latin typeface="Arial"/>
                <a:ea typeface="Arial"/>
                <a:cs typeface="Arial"/>
                <a:sym typeface="Arial"/>
              </a:rPr>
              <a:t>Business Objects – Template Business Objects</a:t>
            </a:r>
          </a:p>
          <a:p>
            <a:endParaRPr dirty="0"/>
          </a:p>
          <a:p>
            <a:pPr marL="0" marR="0" lvl="0" indent="355600" algn="l" rtl="0">
              <a:buClr>
                <a:schemeClr val="dk1"/>
              </a:buClr>
              <a:buSzPct val="101851"/>
              <a:buFont typeface="Arial"/>
              <a:buChar char="•"/>
            </a:pPr>
            <a:r>
              <a:rPr lang="de" sz="1800" b="0" i="0" u="none" strike="noStrike" cap="none" baseline="0" dirty="0">
                <a:solidFill>
                  <a:schemeClr val="dk1"/>
                </a:solidFill>
                <a:latin typeface="Arial"/>
                <a:ea typeface="Arial"/>
                <a:cs typeface="Arial"/>
                <a:sym typeface="Arial"/>
              </a:rPr>
              <a:t>Table </a:t>
            </a:r>
            <a:r>
              <a:rPr lang="de" sz="1800" b="1" i="0" u="none" strike="noStrike" cap="none" baseline="0" dirty="0">
                <a:solidFill>
                  <a:schemeClr val="dk1"/>
                </a:solidFill>
                <a:latin typeface="Arial"/>
                <a:ea typeface="Arial"/>
                <a:cs typeface="Arial"/>
                <a:sym typeface="Arial"/>
              </a:rPr>
              <a:t>/CDF/D_FIELD</a:t>
            </a:r>
            <a:r>
              <a:rPr lang="de" sz="1800" b="0" i="0" u="none" strike="noStrike" cap="none" baseline="0" dirty="0">
                <a:solidFill>
                  <a:schemeClr val="dk1"/>
                </a:solidFill>
                <a:latin typeface="Arial"/>
                <a:ea typeface="Arial"/>
                <a:cs typeface="Arial"/>
                <a:sym typeface="Arial"/>
              </a:rPr>
              <a:t>:  mapping between nodes of template BO and their attributes to tables alias and table fields</a:t>
            </a:r>
          </a:p>
          <a:p>
            <a:endParaRPr dirty="0"/>
          </a:p>
          <a:p>
            <a:pPr marL="0" marR="0" lvl="0" indent="355600" algn="l" rtl="0">
              <a:buClr>
                <a:schemeClr val="dk1"/>
              </a:buClr>
              <a:buSzPct val="101851"/>
              <a:buFont typeface="Arial"/>
              <a:buChar char="•"/>
            </a:pPr>
            <a:r>
              <a:rPr lang="de" sz="1800" b="1" i="0" u="none" strike="noStrike" cap="none" baseline="0" dirty="0">
                <a:solidFill>
                  <a:schemeClr val="dk1"/>
                </a:solidFill>
                <a:latin typeface="Arial"/>
                <a:ea typeface="Arial"/>
                <a:cs typeface="Arial"/>
                <a:sym typeface="Arial"/>
              </a:rPr>
              <a:t>Transaction </a:t>
            </a:r>
            <a:r>
              <a:rPr lang="de" sz="1800" b="0" i="0" u="none" strike="noStrike" cap="none" baseline="0" dirty="0">
                <a:solidFill>
                  <a:schemeClr val="dk1"/>
                </a:solidFill>
                <a:latin typeface="Arial"/>
                <a:ea typeface="Arial"/>
                <a:cs typeface="Arial"/>
                <a:sym typeface="Arial"/>
              </a:rPr>
              <a:t>MDRS: BO metadata report: enabled/disabled attributes for Bos</a:t>
            </a:r>
          </a:p>
          <a:p>
            <a:endParaRPr dirty="0"/>
          </a:p>
          <a:p>
            <a:pPr marL="0" marR="0" lvl="0" indent="355600" algn="l" rtl="0">
              <a:buClr>
                <a:schemeClr val="dk1"/>
              </a:buClr>
              <a:buSzPct val="101851"/>
              <a:buFont typeface="Arial"/>
              <a:buChar char="•"/>
            </a:pPr>
            <a:r>
              <a:rPr lang="de" sz="1800" b="0" i="0" u="none" strike="noStrike" cap="none" baseline="0" dirty="0">
                <a:solidFill>
                  <a:schemeClr val="dk1"/>
                </a:solidFill>
                <a:latin typeface="Arial"/>
                <a:ea typeface="Arial"/>
                <a:cs typeface="Arial"/>
                <a:sym typeface="Arial"/>
              </a:rPr>
              <a:t>Nodes – Tables filtering</a:t>
            </a:r>
          </a:p>
          <a:p>
            <a:endParaRPr dirty="0"/>
          </a:p>
          <a:p>
            <a:endParaRPr dirty="0"/>
          </a:p>
          <a:p>
            <a:endParaRPr dirty="0"/>
          </a:p>
          <a:p>
            <a:endParaRPr dirty="0"/>
          </a:p>
        </p:txBody>
      </p:sp>
    </p:spTree>
    <p:extLst>
      <p:ext uri="{BB962C8B-B14F-4D97-AF65-F5344CB8AC3E}">
        <p14:creationId xmlns:p14="http://schemas.microsoft.com/office/powerpoint/2010/main" val="4141002595"/>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842994" y="274637"/>
            <a:ext cx="8229600" cy="584735"/>
          </a:xfrm>
          <a:prstGeom prst="rect">
            <a:avLst/>
          </a:prstGeom>
          <a:noFill/>
          <a:ln>
            <a:noFill/>
          </a:ln>
        </p:spPr>
        <p:txBody>
          <a:bodyPr lIns="91425" tIns="45700" rIns="91425" bIns="45700" anchor="ctr" anchorCtr="0">
            <a:spAutoFit/>
          </a:bodyPr>
          <a:lstStyle/>
          <a:p>
            <a:pPr lvl="0">
              <a:buClr>
                <a:schemeClr val="dk1"/>
              </a:buClr>
              <a:buSzPct val="25000"/>
              <a:buFont typeface="Verdana"/>
              <a:buNone/>
            </a:pPr>
            <a:r>
              <a:rPr lang="de" sz="3200" dirty="0" smtClean="0">
                <a:latin typeface="Verdana"/>
                <a:ea typeface="Verdana"/>
                <a:cs typeface="Verdana"/>
                <a:sym typeface="Verdana"/>
              </a:rPr>
              <a:t>Business By Design...</a:t>
            </a:r>
            <a:endParaRPr lang="de" sz="3200" dirty="0">
              <a:latin typeface="Verdana"/>
              <a:ea typeface="Verdana"/>
              <a:cs typeface="Verdana"/>
              <a:sym typeface="Verdana"/>
            </a:endParaRPr>
          </a:p>
        </p:txBody>
      </p:sp>
      <p:sp>
        <p:nvSpPr>
          <p:cNvPr id="106" name="Shape 106"/>
          <p:cNvSpPr/>
          <p:nvPr/>
        </p:nvSpPr>
        <p:spPr>
          <a:xfrm>
            <a:off x="134090" y="113180"/>
            <a:ext cx="827195" cy="597894"/>
          </a:xfrm>
          <a:prstGeom prst="rect">
            <a:avLst/>
          </a:prstGeom>
          <a:blipFill>
            <a:blip r:embed="rId3"/>
            <a:stretch>
              <a:fillRect/>
            </a:stretch>
          </a:blipFill>
        </p:spPr>
      </p:sp>
      <p:sp>
        <p:nvSpPr>
          <p:cNvPr id="5" name="TextBox 4"/>
          <p:cNvSpPr txBox="1"/>
          <p:nvPr/>
        </p:nvSpPr>
        <p:spPr>
          <a:xfrm>
            <a:off x="2071670" y="1711099"/>
            <a:ext cx="5643602" cy="430887"/>
          </a:xfrm>
          <a:prstGeom prst="rect">
            <a:avLst/>
          </a:prstGeom>
          <a:noFill/>
          <a:ln w="15875">
            <a:solidFill>
              <a:schemeClr val="tx1"/>
            </a:solidFill>
          </a:ln>
          <a:effectLst>
            <a:outerShdw blurRad="50800" dist="38100" dir="2700000" algn="tl" rotWithShape="0">
              <a:prstClr val="black">
                <a:alpha val="40000"/>
              </a:prstClr>
            </a:outerShdw>
          </a:effectLst>
        </p:spPr>
        <p:txBody>
          <a:bodyPr wrap="square" rtlCol="0">
            <a:spAutoFit/>
          </a:bodyPr>
          <a:lstStyle/>
          <a:p>
            <a:r>
              <a:rPr lang="en-US" sz="2200" dirty="0" smtClean="0"/>
              <a:t>&gt; 1000 standard business object types</a:t>
            </a:r>
            <a:endParaRPr lang="ru-RU" sz="2200" dirty="0"/>
          </a:p>
        </p:txBody>
      </p:sp>
      <p:sp>
        <p:nvSpPr>
          <p:cNvPr id="6" name="TextBox 5"/>
          <p:cNvSpPr txBox="1"/>
          <p:nvPr/>
        </p:nvSpPr>
        <p:spPr>
          <a:xfrm>
            <a:off x="500034" y="3065032"/>
            <a:ext cx="3143272" cy="769441"/>
          </a:xfrm>
          <a:prstGeom prst="rect">
            <a:avLst/>
          </a:prstGeom>
          <a:noFill/>
          <a:ln w="15875">
            <a:solidFill>
              <a:schemeClr val="tx1"/>
            </a:solidFill>
          </a:ln>
          <a:effectLst>
            <a:outerShdw blurRad="50800" dist="38100" dir="2700000" algn="tl" rotWithShape="0">
              <a:prstClr val="black">
                <a:alpha val="40000"/>
              </a:prstClr>
            </a:outerShdw>
          </a:effectLst>
        </p:spPr>
        <p:txBody>
          <a:bodyPr wrap="square" rtlCol="0">
            <a:spAutoFit/>
          </a:bodyPr>
          <a:lstStyle/>
          <a:p>
            <a:r>
              <a:rPr lang="en-US" sz="2200" dirty="0" smtClean="0"/>
              <a:t>&gt;10 nodes for every business object</a:t>
            </a:r>
            <a:endParaRPr lang="ru-RU" sz="2200" dirty="0"/>
          </a:p>
        </p:txBody>
      </p:sp>
      <p:sp>
        <p:nvSpPr>
          <p:cNvPr id="7" name="Right Arrow 6"/>
          <p:cNvSpPr/>
          <p:nvPr/>
        </p:nvSpPr>
        <p:spPr>
          <a:xfrm>
            <a:off x="3857620" y="3152001"/>
            <a:ext cx="1285884" cy="428628"/>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200"/>
          </a:p>
        </p:txBody>
      </p:sp>
      <p:sp>
        <p:nvSpPr>
          <p:cNvPr id="8" name="TextBox 7"/>
          <p:cNvSpPr txBox="1"/>
          <p:nvPr/>
        </p:nvSpPr>
        <p:spPr>
          <a:xfrm>
            <a:off x="5643570" y="2928934"/>
            <a:ext cx="3000396" cy="1107996"/>
          </a:xfrm>
          <a:prstGeom prst="rect">
            <a:avLst/>
          </a:prstGeom>
          <a:noFill/>
          <a:ln w="15875">
            <a:solidFill>
              <a:schemeClr val="tx1"/>
            </a:solidFill>
          </a:ln>
          <a:effectLst>
            <a:outerShdw blurRad="50800" dist="38100" dir="2700000" algn="tl" rotWithShape="0">
              <a:prstClr val="black">
                <a:alpha val="40000"/>
              </a:prstClr>
            </a:outerShdw>
          </a:effectLst>
        </p:spPr>
        <p:txBody>
          <a:bodyPr wrap="square" rtlCol="0">
            <a:spAutoFit/>
          </a:bodyPr>
          <a:lstStyle/>
          <a:p>
            <a:r>
              <a:rPr lang="en-US" sz="2200" dirty="0" smtClean="0"/>
              <a:t>Each maps to one or several database tables </a:t>
            </a:r>
            <a:endParaRPr lang="ru-RU" sz="2200" dirty="0"/>
          </a:p>
        </p:txBody>
      </p:sp>
      <p:sp>
        <p:nvSpPr>
          <p:cNvPr id="9" name="TextBox 8"/>
          <p:cNvSpPr txBox="1"/>
          <p:nvPr/>
        </p:nvSpPr>
        <p:spPr>
          <a:xfrm>
            <a:off x="500034" y="4640057"/>
            <a:ext cx="3143272" cy="769441"/>
          </a:xfrm>
          <a:prstGeom prst="rect">
            <a:avLst/>
          </a:prstGeom>
          <a:noFill/>
          <a:ln w="15875">
            <a:solidFill>
              <a:schemeClr val="tx1"/>
            </a:solidFill>
          </a:ln>
          <a:effectLst>
            <a:outerShdw blurRad="50800" dist="38100" dir="2700000" algn="tl" rotWithShape="0">
              <a:prstClr val="black">
                <a:alpha val="40000"/>
              </a:prstClr>
            </a:outerShdw>
          </a:effectLst>
        </p:spPr>
        <p:txBody>
          <a:bodyPr wrap="square" rtlCol="0">
            <a:spAutoFit/>
          </a:bodyPr>
          <a:lstStyle/>
          <a:p>
            <a:r>
              <a:rPr lang="en-US" sz="2200" dirty="0" smtClean="0"/>
              <a:t>&gt; 100 attributes for every business object</a:t>
            </a:r>
            <a:endParaRPr lang="ru-RU" sz="2200" dirty="0"/>
          </a:p>
        </p:txBody>
      </p:sp>
      <p:sp>
        <p:nvSpPr>
          <p:cNvPr id="10" name="Right Arrow 9"/>
          <p:cNvSpPr/>
          <p:nvPr/>
        </p:nvSpPr>
        <p:spPr>
          <a:xfrm>
            <a:off x="3857620" y="4723637"/>
            <a:ext cx="1285884" cy="428628"/>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200"/>
          </a:p>
        </p:txBody>
      </p:sp>
      <p:sp>
        <p:nvSpPr>
          <p:cNvPr id="11" name="TextBox 10"/>
          <p:cNvSpPr txBox="1"/>
          <p:nvPr/>
        </p:nvSpPr>
        <p:spPr>
          <a:xfrm>
            <a:off x="5643570" y="4500570"/>
            <a:ext cx="3000396" cy="1107996"/>
          </a:xfrm>
          <a:prstGeom prst="rect">
            <a:avLst/>
          </a:prstGeom>
          <a:noFill/>
          <a:ln w="15875">
            <a:solidFill>
              <a:schemeClr val="tx1"/>
            </a:solidFill>
          </a:ln>
          <a:effectLst>
            <a:outerShdw blurRad="50800" dist="38100" dir="2700000" algn="tl" rotWithShape="0">
              <a:prstClr val="black">
                <a:alpha val="40000"/>
              </a:prstClr>
            </a:outerShdw>
          </a:effectLst>
        </p:spPr>
        <p:txBody>
          <a:bodyPr wrap="square" rtlCol="0">
            <a:spAutoFit/>
          </a:bodyPr>
          <a:lstStyle/>
          <a:p>
            <a:r>
              <a:rPr lang="en-US" sz="2200" dirty="0" smtClean="0"/>
              <a:t>Each maps to database table fields </a:t>
            </a:r>
          </a:p>
          <a:p>
            <a:endParaRPr lang="ru-RU" sz="2200"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par>
                                <p:cTn id="18" presetID="3" presetClass="entr" presetSubtype="10"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linds(horizontal)">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linds(horizontal)">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blinds(horizontal)">
                                      <p:cBhvr>
                                        <p:cTn id="30" dur="500"/>
                                        <p:tgtEl>
                                          <p:spTgt spid="10"/>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blinds(horizontal)">
                                      <p:cBhvr>
                                        <p:cTn id="3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6" name="Shape 106"/>
          <p:cNvSpPr/>
          <p:nvPr/>
        </p:nvSpPr>
        <p:spPr>
          <a:xfrm>
            <a:off x="134090" y="113180"/>
            <a:ext cx="827195" cy="597894"/>
          </a:xfrm>
          <a:prstGeom prst="rect">
            <a:avLst/>
          </a:prstGeom>
          <a:blipFill>
            <a:blip r:embed="rId3"/>
            <a:stretch>
              <a:fillRect/>
            </a:stretch>
          </a:blipFill>
        </p:spPr>
      </p:sp>
      <p:pic>
        <p:nvPicPr>
          <p:cNvPr id="4" name="Bild 3" descr="Bildschirmfoto 2012-05-31 um 09.55.3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80852" y="1124744"/>
            <a:ext cx="6159500" cy="2895600"/>
          </a:xfrm>
          <a:prstGeom prst="rect">
            <a:avLst/>
          </a:prstGeom>
        </p:spPr>
      </p:pic>
      <p:pic>
        <p:nvPicPr>
          <p:cNvPr id="5" name="Bild 4" descr="Bildschirmfoto 2012-05-31 um 09.56.25.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67744" y="4149080"/>
            <a:ext cx="5310231" cy="2586220"/>
          </a:xfrm>
          <a:prstGeom prst="rect">
            <a:avLst/>
          </a:prstGeom>
        </p:spPr>
      </p:pic>
      <p:sp>
        <p:nvSpPr>
          <p:cNvPr id="10" name="Shape 105"/>
          <p:cNvSpPr txBox="1">
            <a:spLocks/>
          </p:cNvSpPr>
          <p:nvPr/>
        </p:nvSpPr>
        <p:spPr>
          <a:xfrm>
            <a:off x="842994" y="274637"/>
            <a:ext cx="8229600" cy="584735"/>
          </a:xfrm>
          <a:prstGeom prst="rect">
            <a:avLst/>
          </a:prstGeom>
          <a:noFill/>
          <a:ln>
            <a:noFill/>
          </a:ln>
        </p:spPr>
        <p:txBody>
          <a:bodyPr lIns="91425" tIns="45700" rIns="91425" bIns="45700" anchor="ctr" anchorCtr="0">
            <a:spAutoFit/>
          </a:bodyPr>
          <a:lstStyle>
            <a:defPPr marR="0" algn="l" rtl="0">
              <a:lnSpc>
                <a:spcPct val="100000"/>
              </a:lnSpc>
              <a:spcBef>
                <a:spcPts val="0"/>
              </a:spcBef>
              <a:spcAft>
                <a:spcPts val="0"/>
              </a:spcAft>
            </a:defPPr>
            <a:lvl1pPr marL="0" marR="0" indent="0" algn="ctr" rtl="0">
              <a:lnSpc>
                <a:spcPct val="100000"/>
              </a:lnSpc>
              <a:spcBef>
                <a:spcPts val="0"/>
              </a:spcBef>
              <a:spcAft>
                <a:spcPts val="0"/>
              </a:spcAft>
              <a:buClr>
                <a:schemeClr val="dk1"/>
              </a:buClr>
              <a:buFont typeface="Arial"/>
              <a:buNone/>
              <a:defRPr sz="4400" b="0" i="0" u="none" strike="noStrike" cap="none" baseline="0">
                <a:solidFill>
                  <a:schemeClr val="dk1"/>
                </a:solidFill>
                <a:latin typeface="Arial"/>
                <a:ea typeface="Arial"/>
                <a:cs typeface="Arial"/>
                <a:sym typeface="Arial"/>
              </a:defRPr>
            </a:lvl1pPr>
            <a:lvl2pPr marL="0" marR="0" indent="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pPr>
              <a:buSzPct val="25000"/>
            </a:pPr>
            <a:r>
              <a:rPr lang="de-DE" sz="3200" dirty="0" err="1">
                <a:latin typeface="Verdana"/>
                <a:ea typeface="Verdana"/>
                <a:cs typeface="Verdana"/>
                <a:sym typeface="Verdana"/>
              </a:rPr>
              <a:t>Sales</a:t>
            </a:r>
            <a:r>
              <a:rPr lang="de-DE" sz="3200" dirty="0">
                <a:latin typeface="Verdana"/>
                <a:ea typeface="Verdana"/>
                <a:cs typeface="Verdana"/>
                <a:sym typeface="Verdana"/>
              </a:rPr>
              <a:t> Order Attribute Analysis</a:t>
            </a:r>
            <a:endParaRPr lang="de" sz="3200" dirty="0">
              <a:latin typeface="Verdana"/>
              <a:ea typeface="Verdana"/>
              <a:cs typeface="Verdana"/>
              <a:sym typeface="Verdana"/>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842994" y="274637"/>
            <a:ext cx="8229600" cy="584735"/>
          </a:xfrm>
          <a:prstGeom prst="rect">
            <a:avLst/>
          </a:prstGeom>
          <a:noFill/>
          <a:ln>
            <a:noFill/>
          </a:ln>
        </p:spPr>
        <p:txBody>
          <a:bodyPr lIns="91425" tIns="45700" rIns="91425" bIns="45700" anchor="ctr" anchorCtr="0">
            <a:spAutoFit/>
          </a:bodyPr>
          <a:lstStyle/>
          <a:p>
            <a:pPr lvl="0">
              <a:buClr>
                <a:schemeClr val="dk1"/>
              </a:buClr>
              <a:buSzPct val="25000"/>
              <a:buFont typeface="Verdana"/>
              <a:buNone/>
            </a:pPr>
            <a:r>
              <a:rPr lang="de" sz="3200" dirty="0" smtClean="0">
                <a:latin typeface="Verdana"/>
                <a:ea typeface="Verdana"/>
                <a:cs typeface="Verdana"/>
                <a:sym typeface="Verdana"/>
              </a:rPr>
              <a:t>Related Questions and Problems</a:t>
            </a:r>
            <a:endParaRPr lang="de" sz="3200" dirty="0">
              <a:latin typeface="Verdana"/>
              <a:ea typeface="Verdana"/>
              <a:cs typeface="Verdana"/>
              <a:sym typeface="Verdana"/>
            </a:endParaRPr>
          </a:p>
        </p:txBody>
      </p:sp>
      <p:sp>
        <p:nvSpPr>
          <p:cNvPr id="106" name="Shape 106"/>
          <p:cNvSpPr/>
          <p:nvPr/>
        </p:nvSpPr>
        <p:spPr>
          <a:xfrm>
            <a:off x="134090" y="113180"/>
            <a:ext cx="827195" cy="597894"/>
          </a:xfrm>
          <a:prstGeom prst="rect">
            <a:avLst/>
          </a:prstGeom>
          <a:blipFill>
            <a:blip r:embed="rId3"/>
            <a:stretch>
              <a:fillRect/>
            </a:stretch>
          </a:blipFill>
        </p:spPr>
      </p:sp>
      <p:sp>
        <p:nvSpPr>
          <p:cNvPr id="5" name="TextBox 4"/>
          <p:cNvSpPr txBox="1"/>
          <p:nvPr/>
        </p:nvSpPr>
        <p:spPr>
          <a:xfrm>
            <a:off x="571472" y="1711099"/>
            <a:ext cx="7786742" cy="430887"/>
          </a:xfrm>
          <a:prstGeom prst="rect">
            <a:avLst/>
          </a:prstGeom>
          <a:noFill/>
        </p:spPr>
        <p:txBody>
          <a:bodyPr wrap="square" rtlCol="0">
            <a:spAutoFit/>
          </a:bodyPr>
          <a:lstStyle/>
          <a:p>
            <a:pPr indent="365125">
              <a:buFont typeface="Wingdings"/>
              <a:buChar char="Ø"/>
            </a:pPr>
            <a:r>
              <a:rPr lang="en-US" sz="2200" dirty="0" smtClean="0"/>
              <a:t>Which of the BO attributes can be eliminated? </a:t>
            </a:r>
          </a:p>
        </p:txBody>
      </p:sp>
      <p:sp>
        <p:nvSpPr>
          <p:cNvPr id="12" name="Rectangle 11"/>
          <p:cNvSpPr/>
          <p:nvPr/>
        </p:nvSpPr>
        <p:spPr>
          <a:xfrm>
            <a:off x="571472" y="2951947"/>
            <a:ext cx="8072494" cy="430887"/>
          </a:xfrm>
          <a:prstGeom prst="rect">
            <a:avLst/>
          </a:prstGeom>
        </p:spPr>
        <p:txBody>
          <a:bodyPr wrap="square">
            <a:spAutoFit/>
          </a:bodyPr>
          <a:lstStyle/>
          <a:p>
            <a:pPr indent="365125">
              <a:buFont typeface="Wingdings"/>
              <a:buChar char="Ø"/>
            </a:pPr>
            <a:r>
              <a:rPr lang="en-US" sz="2200" dirty="0" smtClean="0"/>
              <a:t>Which of the BO attributes can be calculated on the fly?</a:t>
            </a:r>
          </a:p>
        </p:txBody>
      </p:sp>
      <p:sp>
        <p:nvSpPr>
          <p:cNvPr id="13" name="Rectangle 12"/>
          <p:cNvSpPr/>
          <p:nvPr/>
        </p:nvSpPr>
        <p:spPr>
          <a:xfrm>
            <a:off x="571472" y="4212559"/>
            <a:ext cx="7858180" cy="769441"/>
          </a:xfrm>
          <a:prstGeom prst="rect">
            <a:avLst/>
          </a:prstGeom>
        </p:spPr>
        <p:txBody>
          <a:bodyPr wrap="square">
            <a:spAutoFit/>
          </a:bodyPr>
          <a:lstStyle/>
          <a:p>
            <a:pPr indent="365125">
              <a:buFont typeface="Wingdings"/>
              <a:buChar char="Ø"/>
            </a:pPr>
            <a:r>
              <a:rPr lang="en-US" sz="2200" dirty="0" smtClean="0"/>
              <a:t>Can we suggest more optimal database schema </a:t>
            </a:r>
          </a:p>
          <a:p>
            <a:pPr indent="365125"/>
            <a:r>
              <a:rPr lang="en-US" sz="2200" dirty="0" smtClean="0"/>
              <a:t>for business objects?</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842994" y="214290"/>
            <a:ext cx="8229600" cy="584735"/>
          </a:xfrm>
          <a:prstGeom prst="rect">
            <a:avLst/>
          </a:prstGeom>
          <a:noFill/>
          <a:ln>
            <a:noFill/>
          </a:ln>
        </p:spPr>
        <p:txBody>
          <a:bodyPr lIns="91425" tIns="45700" rIns="91425" bIns="45700" anchor="ctr" anchorCtr="0">
            <a:spAutoFit/>
          </a:bodyPr>
          <a:lstStyle/>
          <a:p>
            <a:pPr lvl="0">
              <a:buClr>
                <a:schemeClr val="dk1"/>
              </a:buClr>
              <a:buSzPct val="25000"/>
              <a:buFont typeface="Verdana"/>
              <a:buNone/>
            </a:pPr>
            <a:r>
              <a:rPr lang="de" sz="3200" dirty="0" smtClean="0">
                <a:latin typeface="Verdana"/>
                <a:ea typeface="Verdana"/>
                <a:cs typeface="Verdana"/>
                <a:sym typeface="Verdana"/>
              </a:rPr>
              <a:t>Our Research Steps</a:t>
            </a:r>
            <a:endParaRPr lang="de" sz="3200" dirty="0">
              <a:latin typeface="Verdana"/>
              <a:ea typeface="Verdana"/>
              <a:cs typeface="Verdana"/>
              <a:sym typeface="Verdana"/>
            </a:endParaRPr>
          </a:p>
        </p:txBody>
      </p:sp>
      <p:sp>
        <p:nvSpPr>
          <p:cNvPr id="106" name="Shape 106"/>
          <p:cNvSpPr/>
          <p:nvPr/>
        </p:nvSpPr>
        <p:spPr>
          <a:xfrm>
            <a:off x="134090" y="113180"/>
            <a:ext cx="827195" cy="597894"/>
          </a:xfrm>
          <a:prstGeom prst="rect">
            <a:avLst/>
          </a:prstGeom>
          <a:blipFill>
            <a:blip r:embed="rId3"/>
            <a:stretch>
              <a:fillRect/>
            </a:stretch>
          </a:blipFill>
        </p:spPr>
      </p:sp>
      <p:sp>
        <p:nvSpPr>
          <p:cNvPr id="5" name="TextBox 4"/>
          <p:cNvSpPr txBox="1"/>
          <p:nvPr/>
        </p:nvSpPr>
        <p:spPr>
          <a:xfrm>
            <a:off x="571472" y="1500174"/>
            <a:ext cx="7786742" cy="4755148"/>
          </a:xfrm>
          <a:prstGeom prst="rect">
            <a:avLst/>
          </a:prstGeom>
          <a:noFill/>
        </p:spPr>
        <p:txBody>
          <a:bodyPr wrap="square" rtlCol="0">
            <a:spAutoFit/>
          </a:bodyPr>
          <a:lstStyle/>
          <a:p>
            <a:pPr indent="274638">
              <a:lnSpc>
                <a:spcPct val="150000"/>
              </a:lnSpc>
              <a:buFont typeface="Wingdings"/>
              <a:buChar char="Ø"/>
            </a:pPr>
            <a:r>
              <a:rPr lang="en-US" sz="2200" dirty="0" smtClean="0"/>
              <a:t>To understand business object structure;</a:t>
            </a:r>
          </a:p>
          <a:p>
            <a:pPr indent="274638">
              <a:lnSpc>
                <a:spcPct val="150000"/>
              </a:lnSpc>
              <a:buFont typeface="Wingdings"/>
              <a:buChar char="Ø"/>
            </a:pPr>
            <a:r>
              <a:rPr lang="en-US" sz="2200" dirty="0" smtClean="0"/>
              <a:t>To select the subset of business objects with the common technical structure;</a:t>
            </a:r>
          </a:p>
          <a:p>
            <a:pPr indent="274638">
              <a:lnSpc>
                <a:spcPct val="150000"/>
              </a:lnSpc>
              <a:buFont typeface="Wingdings"/>
              <a:buChar char="Ø"/>
            </a:pPr>
            <a:r>
              <a:rPr lang="en-US" sz="2200" dirty="0" smtClean="0"/>
              <a:t>To understand mapping between attributes and database table fields;</a:t>
            </a:r>
          </a:p>
          <a:p>
            <a:pPr indent="274638">
              <a:lnSpc>
                <a:spcPct val="150000"/>
              </a:lnSpc>
              <a:buFont typeface="Wingdings"/>
              <a:buChar char="Ø"/>
            </a:pPr>
            <a:r>
              <a:rPr lang="en-US" sz="2200" dirty="0" smtClean="0"/>
              <a:t>To focus on the concrete business object (sales order) and materialized aggregate analysis.</a:t>
            </a:r>
          </a:p>
          <a:p>
            <a:pPr>
              <a:buFont typeface="Wingdings"/>
              <a:buChar char="Ø"/>
            </a:pPr>
            <a:endParaRPr lang="en-US" sz="1800" dirty="0" smtClean="0"/>
          </a:p>
          <a:p>
            <a:pPr>
              <a:buFont typeface="Wingdings"/>
              <a:buChar char="Ø"/>
            </a:pPr>
            <a:endParaRPr lang="en-US" sz="1800" dirty="0" smtClean="0"/>
          </a:p>
          <a:p>
            <a:pPr>
              <a:buFont typeface="Wingdings"/>
              <a:buChar char="Ø"/>
            </a:pPr>
            <a:endParaRPr lang="en-US" sz="1800" dirty="0" smtClean="0"/>
          </a:p>
          <a:p>
            <a:pPr>
              <a:buFont typeface="Wingdings"/>
              <a:buChar char="Ø"/>
            </a:pPr>
            <a:endParaRPr lang="ru-RU" sz="1800" dirty="0"/>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842994" y="272497"/>
            <a:ext cx="8229600" cy="584735"/>
          </a:xfrm>
          <a:prstGeom prst="rect">
            <a:avLst/>
          </a:prstGeom>
          <a:noFill/>
          <a:ln>
            <a:noFill/>
          </a:ln>
        </p:spPr>
        <p:txBody>
          <a:bodyPr lIns="91425" tIns="45700" rIns="91425" bIns="45700" anchor="ctr" anchorCtr="0">
            <a:spAutoFit/>
          </a:bodyPr>
          <a:lstStyle/>
          <a:p>
            <a:pPr marL="0" marR="0" lvl="0" indent="0" algn="ctr" rtl="0">
              <a:spcBef>
                <a:spcPts val="0"/>
              </a:spcBef>
              <a:buClr>
                <a:schemeClr val="dk1"/>
              </a:buClr>
              <a:buSzPct val="25000"/>
              <a:buFont typeface="Verdana"/>
              <a:buNone/>
            </a:pPr>
            <a:r>
              <a:rPr lang="de" sz="3200" b="0" i="0" u="none" strike="noStrike" cap="none" baseline="0" dirty="0">
                <a:solidFill>
                  <a:schemeClr val="dk1"/>
                </a:solidFill>
                <a:latin typeface="Verdana"/>
                <a:ea typeface="Verdana"/>
                <a:cs typeface="Verdana"/>
                <a:sym typeface="Verdana"/>
              </a:rPr>
              <a:t>ByD Business </a:t>
            </a:r>
            <a:r>
              <a:rPr lang="de" sz="3200" b="0" i="0" u="none" strike="noStrike" cap="none" baseline="0" dirty="0" smtClean="0">
                <a:solidFill>
                  <a:schemeClr val="dk1"/>
                </a:solidFill>
                <a:latin typeface="Verdana"/>
                <a:ea typeface="Verdana"/>
                <a:cs typeface="Verdana"/>
                <a:sym typeface="Verdana"/>
              </a:rPr>
              <a:t>Objects </a:t>
            </a:r>
            <a:r>
              <a:rPr lang="de" sz="3200" b="0" i="0" u="none" strike="noStrike" cap="none" baseline="0" dirty="0">
                <a:solidFill>
                  <a:schemeClr val="dk1"/>
                </a:solidFill>
                <a:latin typeface="Verdana"/>
                <a:ea typeface="Verdana"/>
                <a:cs typeface="Verdana"/>
                <a:sym typeface="Verdana"/>
              </a:rPr>
              <a:t>Examples</a:t>
            </a:r>
          </a:p>
        </p:txBody>
      </p:sp>
      <p:sp>
        <p:nvSpPr>
          <p:cNvPr id="113" name="Shape 113"/>
          <p:cNvSpPr/>
          <p:nvPr/>
        </p:nvSpPr>
        <p:spPr>
          <a:xfrm>
            <a:off x="134090" y="113180"/>
            <a:ext cx="827195" cy="597894"/>
          </a:xfrm>
          <a:prstGeom prst="rect">
            <a:avLst/>
          </a:prstGeom>
          <a:blipFill>
            <a:blip r:embed="rId3"/>
            <a:stretch>
              <a:fillRect/>
            </a:stretch>
          </a:blipFill>
        </p:spPr>
      </p:sp>
      <p:sp>
        <p:nvSpPr>
          <p:cNvPr id="114" name="Shape 114"/>
          <p:cNvSpPr txBox="1"/>
          <p:nvPr/>
        </p:nvSpPr>
        <p:spPr>
          <a:xfrm>
            <a:off x="3143241" y="1643050"/>
            <a:ext cx="2786082" cy="523180"/>
          </a:xfrm>
          <a:prstGeom prst="rect">
            <a:avLst/>
          </a:prstGeom>
          <a:noFill/>
          <a:ln>
            <a:noFill/>
          </a:ln>
        </p:spPr>
        <p:txBody>
          <a:bodyPr wrap="square" lIns="91425" tIns="45700" rIns="91425" bIns="45700" anchor="t" anchorCtr="0">
            <a:spAutoFit/>
          </a:bodyPr>
          <a:lstStyle/>
          <a:p>
            <a:pPr marL="0" marR="0" lvl="0" indent="0" algn="l" rtl="0">
              <a:buSzPct val="25000"/>
              <a:buNone/>
            </a:pPr>
            <a:r>
              <a:rPr lang="de" sz="2800" b="1" i="0" u="none" strike="noStrike" cap="none" baseline="0" dirty="0" smtClean="0">
                <a:solidFill>
                  <a:schemeClr val="tx1"/>
                </a:solidFill>
                <a:latin typeface="Arial"/>
                <a:ea typeface="Arial"/>
                <a:cs typeface="Arial"/>
                <a:sym typeface="Arial"/>
              </a:rPr>
              <a:t>Customer</a:t>
            </a:r>
            <a:endParaRPr lang="de" sz="2800" b="1" i="0" u="none" strike="noStrike" cap="none" baseline="0" dirty="0">
              <a:solidFill>
                <a:schemeClr val="tx1"/>
              </a:solidFill>
              <a:latin typeface="Arial"/>
              <a:ea typeface="Arial"/>
              <a:cs typeface="Arial"/>
              <a:sym typeface="Arial"/>
            </a:endParaRPr>
          </a:p>
        </p:txBody>
      </p:sp>
      <p:sp>
        <p:nvSpPr>
          <p:cNvPr id="5" name="Shape 114"/>
          <p:cNvSpPr txBox="1"/>
          <p:nvPr/>
        </p:nvSpPr>
        <p:spPr>
          <a:xfrm>
            <a:off x="3143240" y="2285992"/>
            <a:ext cx="2786082" cy="523180"/>
          </a:xfrm>
          <a:prstGeom prst="rect">
            <a:avLst/>
          </a:prstGeom>
          <a:noFill/>
          <a:ln>
            <a:noFill/>
          </a:ln>
        </p:spPr>
        <p:txBody>
          <a:bodyPr wrap="square" lIns="91425" tIns="45700" rIns="91425" bIns="45700" anchor="t" anchorCtr="0">
            <a:spAutoFit/>
          </a:bodyPr>
          <a:lstStyle/>
          <a:p>
            <a:pPr marL="0" marR="0" lvl="0" indent="0" algn="l" rtl="0">
              <a:buSzPct val="25000"/>
              <a:buNone/>
            </a:pPr>
            <a:r>
              <a:rPr lang="de" sz="2800" b="1" i="0" u="none" strike="noStrike" cap="none" baseline="0" dirty="0" smtClean="0">
                <a:solidFill>
                  <a:schemeClr val="tx1"/>
                </a:solidFill>
                <a:latin typeface="Arial"/>
                <a:ea typeface="Arial"/>
                <a:cs typeface="Arial"/>
                <a:sym typeface="Arial"/>
              </a:rPr>
              <a:t>Product</a:t>
            </a:r>
            <a:endParaRPr lang="de" sz="2800" b="1" i="0" u="none" strike="noStrike" cap="none" baseline="0" dirty="0">
              <a:solidFill>
                <a:schemeClr val="tx1"/>
              </a:solidFill>
              <a:latin typeface="Arial"/>
              <a:ea typeface="Arial"/>
              <a:cs typeface="Arial"/>
              <a:sym typeface="Arial"/>
            </a:endParaRPr>
          </a:p>
        </p:txBody>
      </p:sp>
      <p:sp>
        <p:nvSpPr>
          <p:cNvPr id="6" name="Shape 114"/>
          <p:cNvSpPr txBox="1"/>
          <p:nvPr/>
        </p:nvSpPr>
        <p:spPr>
          <a:xfrm>
            <a:off x="3143240" y="3025582"/>
            <a:ext cx="2786082" cy="523180"/>
          </a:xfrm>
          <a:prstGeom prst="rect">
            <a:avLst/>
          </a:prstGeom>
          <a:noFill/>
          <a:ln>
            <a:noFill/>
          </a:ln>
        </p:spPr>
        <p:txBody>
          <a:bodyPr wrap="square" lIns="91425" tIns="45700" rIns="91425" bIns="45700" anchor="t" anchorCtr="0">
            <a:spAutoFit/>
          </a:bodyPr>
          <a:lstStyle/>
          <a:p>
            <a:pPr marL="0" marR="0" lvl="0" indent="0" algn="l" rtl="0">
              <a:buSzPct val="25000"/>
              <a:buNone/>
            </a:pPr>
            <a:r>
              <a:rPr lang="de" sz="2800" b="1" i="0" u="none" strike="noStrike" cap="none" baseline="0" dirty="0" smtClean="0">
                <a:solidFill>
                  <a:schemeClr val="tx1"/>
                </a:solidFill>
                <a:latin typeface="Arial"/>
                <a:ea typeface="Arial"/>
                <a:cs typeface="Arial"/>
                <a:sym typeface="Arial"/>
              </a:rPr>
              <a:t>Sales order</a:t>
            </a:r>
            <a:endParaRPr lang="de" sz="2800" b="1" i="0" u="none" strike="noStrike" cap="none" baseline="0" dirty="0">
              <a:solidFill>
                <a:schemeClr val="tx1"/>
              </a:solidFill>
              <a:latin typeface="Arial"/>
              <a:ea typeface="Arial"/>
              <a:cs typeface="Arial"/>
              <a:sym typeface="Arial"/>
            </a:endParaRPr>
          </a:p>
        </p:txBody>
      </p:sp>
      <p:sp>
        <p:nvSpPr>
          <p:cNvPr id="7" name="Shape 114"/>
          <p:cNvSpPr txBox="1"/>
          <p:nvPr/>
        </p:nvSpPr>
        <p:spPr>
          <a:xfrm>
            <a:off x="3143240" y="3668524"/>
            <a:ext cx="2786082" cy="523180"/>
          </a:xfrm>
          <a:prstGeom prst="rect">
            <a:avLst/>
          </a:prstGeom>
          <a:noFill/>
          <a:ln>
            <a:noFill/>
          </a:ln>
        </p:spPr>
        <p:txBody>
          <a:bodyPr wrap="square" lIns="91425" tIns="45700" rIns="91425" bIns="45700" anchor="t" anchorCtr="0">
            <a:spAutoFit/>
          </a:bodyPr>
          <a:lstStyle/>
          <a:p>
            <a:pPr marL="0" marR="0" lvl="0" indent="0" algn="l" rtl="0">
              <a:buSzPct val="25000"/>
              <a:buNone/>
            </a:pPr>
            <a:r>
              <a:rPr lang="de" sz="2800" b="1" i="0" u="none" strike="noStrike" cap="none" baseline="0" dirty="0" smtClean="0">
                <a:solidFill>
                  <a:schemeClr val="tx1"/>
                </a:solidFill>
                <a:latin typeface="Arial"/>
                <a:ea typeface="Arial"/>
                <a:cs typeface="Arial"/>
                <a:sym typeface="Arial"/>
              </a:rPr>
              <a:t>Service order</a:t>
            </a:r>
            <a:endParaRPr lang="de" sz="2800" b="1" i="0" u="none" strike="noStrike" cap="none" baseline="0" dirty="0">
              <a:solidFill>
                <a:schemeClr val="tx1"/>
              </a:solidFill>
              <a:latin typeface="Arial"/>
              <a:ea typeface="Arial"/>
              <a:cs typeface="Arial"/>
              <a:sym typeface="Arial"/>
            </a:endParaRPr>
          </a:p>
        </p:txBody>
      </p:sp>
      <p:sp>
        <p:nvSpPr>
          <p:cNvPr id="8" name="Shape 114"/>
          <p:cNvSpPr txBox="1"/>
          <p:nvPr/>
        </p:nvSpPr>
        <p:spPr>
          <a:xfrm>
            <a:off x="3143240" y="4334580"/>
            <a:ext cx="2786082" cy="523180"/>
          </a:xfrm>
          <a:prstGeom prst="rect">
            <a:avLst/>
          </a:prstGeom>
          <a:noFill/>
          <a:ln>
            <a:noFill/>
          </a:ln>
        </p:spPr>
        <p:txBody>
          <a:bodyPr wrap="square" lIns="91425" tIns="45700" rIns="91425" bIns="45700" anchor="t" anchorCtr="0">
            <a:spAutoFit/>
          </a:bodyPr>
          <a:lstStyle/>
          <a:p>
            <a:pPr marL="0" marR="0" lvl="0" indent="0" algn="l" rtl="0">
              <a:buSzPct val="25000"/>
              <a:buNone/>
            </a:pPr>
            <a:r>
              <a:rPr lang="de" sz="2800" b="1" i="0" u="none" strike="noStrike" cap="none" baseline="0" dirty="0" smtClean="0">
                <a:solidFill>
                  <a:schemeClr val="tx1"/>
                </a:solidFill>
                <a:latin typeface="Arial"/>
                <a:ea typeface="Arial"/>
                <a:cs typeface="Arial"/>
                <a:sym typeface="Arial"/>
              </a:rPr>
              <a:t>Contract</a:t>
            </a:r>
            <a:endParaRPr lang="de" sz="2800" b="1" i="0" u="none" strike="noStrike" cap="none" baseline="0" dirty="0">
              <a:solidFill>
                <a:schemeClr val="tx1"/>
              </a:solidFill>
              <a:latin typeface="Arial"/>
              <a:ea typeface="Arial"/>
              <a:cs typeface="Arial"/>
              <a:sym typeface="Arial"/>
            </a:endParaRPr>
          </a:p>
        </p:txBody>
      </p:sp>
      <p:sp>
        <p:nvSpPr>
          <p:cNvPr id="9" name="Shape 114"/>
          <p:cNvSpPr txBox="1"/>
          <p:nvPr/>
        </p:nvSpPr>
        <p:spPr>
          <a:xfrm>
            <a:off x="3143240" y="5000636"/>
            <a:ext cx="3071834" cy="523180"/>
          </a:xfrm>
          <a:prstGeom prst="rect">
            <a:avLst/>
          </a:prstGeom>
          <a:noFill/>
          <a:ln>
            <a:noFill/>
          </a:ln>
        </p:spPr>
        <p:txBody>
          <a:bodyPr wrap="square" lIns="91425" tIns="45700" rIns="91425" bIns="45700" anchor="t" anchorCtr="0">
            <a:spAutoFit/>
          </a:bodyPr>
          <a:lstStyle/>
          <a:p>
            <a:pPr marL="0" marR="0" lvl="0" indent="0" algn="l" rtl="0">
              <a:buSzPct val="25000"/>
              <a:buNone/>
            </a:pPr>
            <a:r>
              <a:rPr lang="de" sz="2800" b="1" i="0" u="none" strike="noStrike" cap="none" baseline="0" dirty="0" smtClean="0">
                <a:solidFill>
                  <a:schemeClr val="tx1"/>
                </a:solidFill>
                <a:latin typeface="Arial"/>
                <a:ea typeface="Arial"/>
                <a:cs typeface="Arial"/>
                <a:sym typeface="Arial"/>
              </a:rPr>
              <a:t>Email activity</a:t>
            </a:r>
            <a:endParaRPr lang="de" sz="2800" b="1" i="0" u="none" strike="noStrike" cap="none" baseline="0" dirty="0">
              <a:solidFill>
                <a:schemeClr val="tx1"/>
              </a:solidFill>
              <a:latin typeface="Arial"/>
              <a:ea typeface="Arial"/>
              <a:cs typeface="Arial"/>
              <a:sym typeface="Arial"/>
            </a:endParaRPr>
          </a:p>
        </p:txBody>
      </p:sp>
      <p:sp>
        <p:nvSpPr>
          <p:cNvPr id="10" name="Shape 114"/>
          <p:cNvSpPr txBox="1"/>
          <p:nvPr/>
        </p:nvSpPr>
        <p:spPr>
          <a:xfrm>
            <a:off x="3143240" y="5500702"/>
            <a:ext cx="2714644" cy="523180"/>
          </a:xfrm>
          <a:prstGeom prst="rect">
            <a:avLst/>
          </a:prstGeom>
          <a:noFill/>
          <a:ln>
            <a:noFill/>
          </a:ln>
        </p:spPr>
        <p:txBody>
          <a:bodyPr wrap="square" lIns="91425" tIns="45700" rIns="91425" bIns="45700" anchor="t" anchorCtr="0">
            <a:spAutoFit/>
          </a:bodyPr>
          <a:lstStyle/>
          <a:p>
            <a:pPr marL="0" marR="0" lvl="0" indent="0" algn="l" rtl="0">
              <a:buSzPct val="25000"/>
              <a:buNone/>
            </a:pPr>
            <a:r>
              <a:rPr lang="de" sz="2800" b="1" i="0" u="none" strike="noStrike" cap="none" baseline="0" dirty="0" smtClean="0">
                <a:solidFill>
                  <a:schemeClr val="tx1"/>
                </a:solidFill>
                <a:latin typeface="Arial"/>
                <a:ea typeface="Arial"/>
                <a:cs typeface="Arial"/>
                <a:sym typeface="Arial"/>
              </a:rPr>
              <a:t>Fax activity</a:t>
            </a:r>
            <a:endParaRPr lang="de" sz="2800" b="1" i="0" u="none" strike="noStrike" cap="none" baseline="0" dirty="0">
              <a:solidFill>
                <a:schemeClr val="tx1"/>
              </a:solidFill>
              <a:latin typeface="Arial"/>
              <a:ea typeface="Arial"/>
              <a:cs typeface="Arial"/>
              <a:sym typeface="Arial"/>
            </a:endParaRP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4"/>
                                        </p:tgtEl>
                                        <p:attrNameLst>
                                          <p:attrName>style.visibility</p:attrName>
                                        </p:attrNameLst>
                                      </p:cBhvr>
                                      <p:to>
                                        <p:strVal val="visible"/>
                                      </p:to>
                                    </p:set>
                                    <p:animEffect transition="in" filter="blinds(horizontal)">
                                      <p:cBhvr>
                                        <p:cTn id="7" dur="500"/>
                                        <p:tgtEl>
                                          <p:spTgt spid="11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linds(horizontal)">
                                      <p:cBhvr>
                                        <p:cTn id="15" dur="500"/>
                                        <p:tgtEl>
                                          <p:spTgt spid="6"/>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linds(horizontal)">
                                      <p:cBhvr>
                                        <p:cTn id="18" dur="500"/>
                                        <p:tgtEl>
                                          <p:spTgt spid="7"/>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linds(horizont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linds(horizontal)">
                                      <p:cBhvr>
                                        <p:cTn id="26" dur="500"/>
                                        <p:tgtEl>
                                          <p:spTgt spid="9"/>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blinds(horizontal)">
                                      <p:cBhvr>
                                        <p:cTn id="2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p:bldP spid="5" grpId="0"/>
      <p:bldP spid="6" grpId="0"/>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842994" y="-71462"/>
            <a:ext cx="8229600" cy="1143000"/>
          </a:xfrm>
          <a:prstGeom prst="rect">
            <a:avLst/>
          </a:prstGeom>
          <a:noFill/>
          <a:ln>
            <a:noFill/>
          </a:ln>
        </p:spPr>
        <p:txBody>
          <a:bodyPr lIns="91425" tIns="45700" rIns="91425" bIns="45700" anchor="ctr" anchorCtr="0">
            <a:spAutoFit/>
          </a:bodyPr>
          <a:lstStyle/>
          <a:p>
            <a:pPr marL="0" marR="0" lvl="0" indent="0" algn="ctr" rtl="0">
              <a:spcBef>
                <a:spcPts val="0"/>
              </a:spcBef>
              <a:buClr>
                <a:schemeClr val="dk1"/>
              </a:buClr>
              <a:buSzPct val="25000"/>
              <a:buFont typeface="Verdana"/>
              <a:buNone/>
            </a:pPr>
            <a:r>
              <a:rPr lang="de" sz="3200" b="0" i="0" u="none" strike="noStrike" cap="none" baseline="0" dirty="0">
                <a:solidFill>
                  <a:schemeClr val="dk1"/>
                </a:solidFill>
                <a:latin typeface="Verdana"/>
                <a:ea typeface="Verdana"/>
                <a:cs typeface="Verdana"/>
                <a:sym typeface="Verdana"/>
              </a:rPr>
              <a:t>ByD Business Object Structure</a:t>
            </a:r>
          </a:p>
        </p:txBody>
      </p:sp>
      <p:sp>
        <p:nvSpPr>
          <p:cNvPr id="120" name="Shape 120"/>
          <p:cNvSpPr/>
          <p:nvPr/>
        </p:nvSpPr>
        <p:spPr>
          <a:xfrm>
            <a:off x="134090" y="113180"/>
            <a:ext cx="827195" cy="597894"/>
          </a:xfrm>
          <a:prstGeom prst="rect">
            <a:avLst/>
          </a:prstGeom>
          <a:blipFill>
            <a:blip r:embed="rId3"/>
            <a:stretch>
              <a:fillRect/>
            </a:stretch>
          </a:blipFill>
        </p:spPr>
      </p:sp>
      <p:sp>
        <p:nvSpPr>
          <p:cNvPr id="121" name="Shape 121"/>
          <p:cNvSpPr txBox="1"/>
          <p:nvPr/>
        </p:nvSpPr>
        <p:spPr>
          <a:xfrm>
            <a:off x="642910" y="1071546"/>
            <a:ext cx="8072494" cy="1107955"/>
          </a:xfrm>
          <a:prstGeom prst="rect">
            <a:avLst/>
          </a:prstGeom>
          <a:noFill/>
          <a:ln>
            <a:noFill/>
          </a:ln>
        </p:spPr>
        <p:txBody>
          <a:bodyPr lIns="91425" tIns="45700" rIns="91425" bIns="45700" anchor="t" anchorCtr="0">
            <a:spAutoFit/>
          </a:bodyPr>
          <a:lstStyle/>
          <a:p>
            <a:pPr marL="0" marR="0" lvl="0" indent="0" algn="l" rtl="0">
              <a:buSzPct val="25000"/>
              <a:buNone/>
            </a:pPr>
            <a:r>
              <a:rPr lang="de" sz="2200" b="1" i="0" u="none" strike="noStrike" cap="none" baseline="0" dirty="0">
                <a:solidFill>
                  <a:schemeClr val="dk1"/>
                </a:solidFill>
                <a:latin typeface="Arial"/>
                <a:ea typeface="Arial"/>
                <a:cs typeface="Arial"/>
                <a:sym typeface="Arial"/>
              </a:rPr>
              <a:t>Business Object</a:t>
            </a:r>
          </a:p>
          <a:p>
            <a:pPr marL="0" marR="0" lvl="0" indent="355600" algn="l" rtl="0">
              <a:buClr>
                <a:srgbClr val="FFC000"/>
              </a:buClr>
              <a:buSzPct val="101851"/>
              <a:buFont typeface="Arial"/>
              <a:buChar char="•"/>
            </a:pPr>
            <a:r>
              <a:rPr lang="de" sz="2200" b="0" i="0" u="none" strike="noStrike" cap="none" baseline="0" dirty="0">
                <a:solidFill>
                  <a:schemeClr val="dk1"/>
                </a:solidFill>
                <a:latin typeface="Arial"/>
                <a:ea typeface="Arial"/>
                <a:cs typeface="Arial"/>
                <a:sym typeface="Arial"/>
              </a:rPr>
              <a:t> Nodes</a:t>
            </a:r>
          </a:p>
          <a:p>
            <a:pPr marL="533400" marR="0" lvl="0" indent="279399" algn="l" rtl="0">
              <a:buClr>
                <a:srgbClr val="FFC000"/>
              </a:buClr>
              <a:buSzPct val="133333"/>
              <a:buFont typeface="Arial"/>
              <a:buChar char="•"/>
            </a:pPr>
            <a:r>
              <a:rPr lang="de" sz="2200" b="0" i="0" u="none" strike="noStrike" cap="none" baseline="0" dirty="0">
                <a:solidFill>
                  <a:schemeClr val="dk1"/>
                </a:solidFill>
                <a:latin typeface="Arial"/>
                <a:ea typeface="Arial"/>
                <a:cs typeface="Arial"/>
                <a:sym typeface="Arial"/>
              </a:rPr>
              <a:t>Attributes</a:t>
            </a:r>
          </a:p>
        </p:txBody>
      </p:sp>
      <p:sp>
        <p:nvSpPr>
          <p:cNvPr id="122" name="Shape 122"/>
          <p:cNvSpPr txBox="1"/>
          <p:nvPr/>
        </p:nvSpPr>
        <p:spPr>
          <a:xfrm>
            <a:off x="642910" y="2285991"/>
            <a:ext cx="7000923" cy="4493497"/>
          </a:xfrm>
          <a:prstGeom prst="rect">
            <a:avLst/>
          </a:prstGeom>
          <a:noFill/>
          <a:ln>
            <a:noFill/>
          </a:ln>
        </p:spPr>
        <p:txBody>
          <a:bodyPr lIns="91425" tIns="45700" rIns="91425" bIns="45700" anchor="t" anchorCtr="0">
            <a:spAutoFit/>
          </a:bodyPr>
          <a:lstStyle/>
          <a:p>
            <a:pPr marL="0" marR="0" lvl="0" indent="0" algn="l" rtl="0">
              <a:buSzPct val="25000"/>
              <a:buNone/>
            </a:pPr>
            <a:r>
              <a:rPr lang="de" sz="2200" b="1" i="0" u="none" strike="noStrike" cap="none" baseline="0" dirty="0">
                <a:solidFill>
                  <a:schemeClr val="dk1"/>
                </a:solidFill>
                <a:latin typeface="Arial"/>
                <a:ea typeface="Arial"/>
                <a:cs typeface="Arial"/>
                <a:sym typeface="Arial"/>
              </a:rPr>
              <a:t>Example: Sales Order (some nodes and attributes)</a:t>
            </a:r>
          </a:p>
          <a:p>
            <a:pPr marL="0" marR="0" lvl="0" indent="355600" algn="l" rtl="0">
              <a:buClr>
                <a:srgbClr val="FFC000"/>
              </a:buClr>
              <a:buSzPct val="101851"/>
              <a:buFont typeface="Arial"/>
              <a:buChar char="•"/>
            </a:pPr>
            <a:r>
              <a:rPr lang="de" sz="2200" b="0" i="0" u="none" strike="noStrike" cap="none" baseline="0" dirty="0">
                <a:solidFill>
                  <a:schemeClr val="dk1"/>
                </a:solidFill>
                <a:latin typeface="Arial"/>
                <a:ea typeface="Arial"/>
                <a:cs typeface="Arial"/>
                <a:sym typeface="Arial"/>
              </a:rPr>
              <a:t> Root</a:t>
            </a:r>
          </a:p>
          <a:p>
            <a:pPr marL="533400" marR="0" lvl="0" indent="279399" algn="l" rtl="0">
              <a:buClr>
                <a:srgbClr val="FFC000"/>
              </a:buClr>
              <a:buSzPct val="133333"/>
              <a:buFont typeface="Arial"/>
              <a:buChar char="•"/>
            </a:pPr>
            <a:r>
              <a:rPr lang="de" sz="2200" b="0" i="0" u="none" strike="noStrike" cap="none" baseline="0" dirty="0">
                <a:solidFill>
                  <a:schemeClr val="dk1"/>
                </a:solidFill>
                <a:latin typeface="Arial"/>
                <a:ea typeface="Arial"/>
                <a:cs typeface="Arial"/>
                <a:sym typeface="Arial"/>
              </a:rPr>
              <a:t>Buyer data;</a:t>
            </a:r>
          </a:p>
          <a:p>
            <a:pPr marL="533400" marR="0" lvl="0" indent="279399" algn="l" rtl="0">
              <a:buClr>
                <a:srgbClr val="FFC000"/>
              </a:buClr>
              <a:buSzPct val="133333"/>
              <a:buFont typeface="Arial"/>
              <a:buChar char="•"/>
            </a:pPr>
            <a:r>
              <a:rPr lang="de" sz="2200" b="0" i="0" u="none" strike="noStrike" cap="none" baseline="0" dirty="0">
                <a:solidFill>
                  <a:schemeClr val="dk1"/>
                </a:solidFill>
                <a:latin typeface="Arial"/>
                <a:ea typeface="Arial"/>
                <a:cs typeface="Arial"/>
                <a:sym typeface="Arial"/>
              </a:rPr>
              <a:t>Posting date;</a:t>
            </a:r>
          </a:p>
          <a:p>
            <a:pPr marL="533400" marR="0" lvl="0" indent="279399" algn="l" rtl="0">
              <a:buClr>
                <a:srgbClr val="FFC000"/>
              </a:buClr>
              <a:buSzPct val="133333"/>
              <a:buFont typeface="Arial"/>
              <a:buChar char="•"/>
            </a:pPr>
            <a:r>
              <a:rPr lang="de" sz="2200" b="0" i="0" u="none" strike="noStrike" cap="none" baseline="0" dirty="0">
                <a:solidFill>
                  <a:schemeClr val="dk1"/>
                </a:solidFill>
                <a:latin typeface="Arial"/>
                <a:ea typeface="Arial"/>
                <a:cs typeface="Arial"/>
                <a:sym typeface="Arial"/>
              </a:rPr>
              <a:t>Administrative information;</a:t>
            </a:r>
          </a:p>
          <a:p>
            <a:pPr marL="0" marR="0" lvl="0" indent="355600" algn="l" rtl="0">
              <a:buClr>
                <a:srgbClr val="FFC000"/>
              </a:buClr>
              <a:buSzPct val="78703"/>
              <a:buFont typeface="Arial"/>
              <a:buChar char="•"/>
            </a:pPr>
            <a:r>
              <a:rPr lang="de" sz="2200" b="0" i="0" u="none" strike="noStrike" cap="none" baseline="0" dirty="0">
                <a:solidFill>
                  <a:schemeClr val="dk1"/>
                </a:solidFill>
                <a:latin typeface="Arial"/>
                <a:ea typeface="Arial"/>
                <a:cs typeface="Arial"/>
                <a:sym typeface="Arial"/>
              </a:rPr>
              <a:t>Item</a:t>
            </a:r>
          </a:p>
          <a:p>
            <a:pPr marL="533400" marR="0" lvl="0" indent="279399" algn="l" rtl="0">
              <a:buClr>
                <a:srgbClr val="FFC000"/>
              </a:buClr>
              <a:buSzPct val="133333"/>
              <a:buFont typeface="Arial"/>
              <a:buChar char="•"/>
            </a:pPr>
            <a:r>
              <a:rPr lang="de" sz="2200" b="0" i="0" u="none" strike="noStrike" cap="none" baseline="0" dirty="0">
                <a:solidFill>
                  <a:schemeClr val="dk1"/>
                </a:solidFill>
                <a:latin typeface="Arial"/>
                <a:ea typeface="Arial"/>
                <a:cs typeface="Arial"/>
                <a:sym typeface="Arial"/>
              </a:rPr>
              <a:t>Product name;</a:t>
            </a:r>
          </a:p>
          <a:p>
            <a:pPr marL="533400" marR="0" lvl="0" indent="279399" algn="l" rtl="0">
              <a:buClr>
                <a:srgbClr val="FFC000"/>
              </a:buClr>
              <a:buSzPct val="133333"/>
              <a:buFont typeface="Arial"/>
              <a:buChar char="•"/>
            </a:pPr>
            <a:r>
              <a:rPr lang="de" sz="2200" b="0" i="0" u="none" strike="noStrike" cap="none" baseline="0" dirty="0">
                <a:solidFill>
                  <a:schemeClr val="dk1"/>
                </a:solidFill>
                <a:latin typeface="Arial"/>
                <a:ea typeface="Arial"/>
                <a:cs typeface="Arial"/>
                <a:sym typeface="Arial"/>
              </a:rPr>
              <a:t>Quantity;</a:t>
            </a:r>
          </a:p>
          <a:p>
            <a:pPr marL="533400" marR="0" lvl="0" indent="279399" algn="l" rtl="0">
              <a:buClr>
                <a:srgbClr val="FFC000"/>
              </a:buClr>
              <a:buSzPct val="133333"/>
              <a:buFont typeface="Arial"/>
              <a:buChar char="•"/>
            </a:pPr>
            <a:r>
              <a:rPr lang="de" sz="2200" b="0" i="0" u="none" strike="noStrike" cap="none" baseline="0" dirty="0">
                <a:solidFill>
                  <a:schemeClr val="dk1"/>
                </a:solidFill>
                <a:latin typeface="Arial"/>
                <a:ea typeface="Arial"/>
                <a:cs typeface="Arial"/>
                <a:sym typeface="Arial"/>
              </a:rPr>
              <a:t>Delivery information;</a:t>
            </a:r>
          </a:p>
          <a:p>
            <a:pPr marL="0" marR="0" lvl="0" indent="355600" algn="l" rtl="0">
              <a:buClr>
                <a:srgbClr val="FFC000"/>
              </a:buClr>
              <a:buSzPct val="78703"/>
              <a:buFont typeface="Arial"/>
              <a:buChar char="•"/>
            </a:pPr>
            <a:r>
              <a:rPr lang="de" sz="2200" b="0" i="0" u="none" strike="noStrike" cap="none" baseline="0" dirty="0">
                <a:solidFill>
                  <a:schemeClr val="dk1"/>
                </a:solidFill>
                <a:latin typeface="Arial"/>
                <a:ea typeface="Arial"/>
                <a:cs typeface="Arial"/>
                <a:sym typeface="Arial"/>
              </a:rPr>
              <a:t>Total values</a:t>
            </a:r>
          </a:p>
          <a:p>
            <a:pPr marL="533400" marR="0" lvl="0" indent="279399" algn="l" rtl="0">
              <a:buClr>
                <a:srgbClr val="FFC000"/>
              </a:buClr>
              <a:buSzPct val="133333"/>
              <a:buFont typeface="Arial"/>
              <a:buChar char="•"/>
            </a:pPr>
            <a:r>
              <a:rPr lang="de" sz="2200" b="0" i="0" u="none" strike="noStrike" cap="none" baseline="0" dirty="0">
                <a:solidFill>
                  <a:schemeClr val="dk1"/>
                </a:solidFill>
                <a:latin typeface="Arial"/>
                <a:ea typeface="Arial"/>
                <a:cs typeface="Arial"/>
                <a:sym typeface="Arial"/>
              </a:rPr>
              <a:t>Volume;</a:t>
            </a:r>
          </a:p>
          <a:p>
            <a:pPr marL="533400" marR="0" lvl="0" indent="279399" algn="l" rtl="0">
              <a:buClr>
                <a:srgbClr val="FFC000"/>
              </a:buClr>
              <a:buSzPct val="133333"/>
              <a:buFont typeface="Arial"/>
              <a:buChar char="•"/>
            </a:pPr>
            <a:r>
              <a:rPr lang="de" sz="2200" b="0" i="0" u="none" strike="noStrike" cap="none" baseline="0" dirty="0">
                <a:solidFill>
                  <a:schemeClr val="dk1"/>
                </a:solidFill>
                <a:latin typeface="Arial"/>
                <a:ea typeface="Arial"/>
                <a:cs typeface="Arial"/>
                <a:sym typeface="Arial"/>
              </a:rPr>
              <a:t>Price;</a:t>
            </a:r>
          </a:p>
          <a:p>
            <a:pPr marL="533400" marR="0" lvl="0" indent="279399" algn="l" rtl="0">
              <a:buClr>
                <a:srgbClr val="FFC000"/>
              </a:buClr>
              <a:buSzPct val="133333"/>
              <a:buFont typeface="Arial"/>
              <a:buChar char="•"/>
            </a:pPr>
            <a:r>
              <a:rPr lang="de" sz="2200" b="0" i="0" u="none" strike="noStrike" cap="none" baseline="0" dirty="0">
                <a:solidFill>
                  <a:schemeClr val="dk1"/>
                </a:solidFill>
                <a:latin typeface="Arial"/>
                <a:ea typeface="Arial"/>
                <a:cs typeface="Arial"/>
                <a:sym typeface="Arial"/>
              </a:rPr>
              <a:t>Tax;</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1"/>
                                        </p:tgtEl>
                                        <p:attrNameLst>
                                          <p:attrName>style.visibility</p:attrName>
                                        </p:attrNameLst>
                                      </p:cBhvr>
                                      <p:to>
                                        <p:strVal val="visible"/>
                                      </p:to>
                                    </p:set>
                                    <p:animEffect transition="in" filter="blinds(horizontal)">
                                      <p:cBhvr>
                                        <p:cTn id="7" dur="500"/>
                                        <p:tgtEl>
                                          <p:spTgt spid="12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2"/>
                                        </p:tgtEl>
                                        <p:attrNameLst>
                                          <p:attrName>style.visibility</p:attrName>
                                        </p:attrNameLst>
                                      </p:cBhvr>
                                      <p:to>
                                        <p:strVal val="visible"/>
                                      </p:to>
                                    </p:set>
                                    <p:animEffect transition="in" filter="blinds(horizontal)">
                                      <p:cBhvr>
                                        <p:cTn id="12" dur="5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0"/>
      <p:bldP spid="1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457200" y="136240"/>
            <a:ext cx="8229600" cy="584735"/>
          </a:xfrm>
          <a:prstGeom prst="rect">
            <a:avLst/>
          </a:prstGeom>
          <a:noFill/>
          <a:ln>
            <a:noFill/>
          </a:ln>
        </p:spPr>
        <p:txBody>
          <a:bodyPr lIns="91425" tIns="45700" rIns="91425" bIns="45700" anchor="ctr" anchorCtr="0">
            <a:spAutoFit/>
          </a:bodyPr>
          <a:lstStyle/>
          <a:p>
            <a:pPr marL="0" marR="0" lvl="0" indent="0" algn="ctr" rtl="0">
              <a:spcBef>
                <a:spcPts val="0"/>
              </a:spcBef>
              <a:buClr>
                <a:schemeClr val="dk1"/>
              </a:buClr>
              <a:buSzPct val="25000"/>
              <a:buFont typeface="Verdana"/>
              <a:buNone/>
            </a:pPr>
            <a:r>
              <a:rPr lang="de" sz="3200" b="0" i="0" u="none" strike="noStrike" cap="none" baseline="0" dirty="0" smtClean="0">
                <a:solidFill>
                  <a:schemeClr val="dk1"/>
                </a:solidFill>
                <a:latin typeface="Verdana"/>
                <a:ea typeface="Verdana"/>
                <a:cs typeface="Verdana"/>
                <a:sym typeface="Verdana"/>
              </a:rPr>
              <a:t>CDF-</a:t>
            </a:r>
            <a:r>
              <a:rPr lang="de-DE" sz="3200" b="0" i="0" u="none" strike="noStrike" cap="none" baseline="0" dirty="0" smtClean="0">
                <a:solidFill>
                  <a:schemeClr val="dk1"/>
                </a:solidFill>
                <a:latin typeface="Verdana"/>
                <a:ea typeface="Verdana"/>
                <a:cs typeface="Verdana"/>
                <a:sym typeface="Verdana"/>
              </a:rPr>
              <a:t>F</a:t>
            </a:r>
            <a:r>
              <a:rPr lang="de" sz="3200" b="0" i="0" u="none" strike="noStrike" cap="none" baseline="0" dirty="0" smtClean="0">
                <a:solidFill>
                  <a:schemeClr val="dk1"/>
                </a:solidFill>
                <a:latin typeface="Verdana"/>
                <a:ea typeface="Verdana"/>
                <a:cs typeface="Verdana"/>
                <a:sym typeface="Verdana"/>
              </a:rPr>
              <a:t>ramework</a:t>
            </a:r>
            <a:r>
              <a:rPr lang="de" sz="3200" b="0" i="0" u="none" strike="noStrike" cap="none" baseline="0" dirty="0">
                <a:solidFill>
                  <a:schemeClr val="dk1"/>
                </a:solidFill>
                <a:latin typeface="Verdana"/>
                <a:ea typeface="Verdana"/>
                <a:cs typeface="Verdana"/>
                <a:sym typeface="Verdana"/>
              </a:rPr>
              <a:t>: CDAD Tables</a:t>
            </a:r>
          </a:p>
        </p:txBody>
      </p:sp>
      <p:sp>
        <p:nvSpPr>
          <p:cNvPr id="136" name="Shape 136"/>
          <p:cNvSpPr/>
          <p:nvPr/>
        </p:nvSpPr>
        <p:spPr>
          <a:xfrm>
            <a:off x="134090" y="113180"/>
            <a:ext cx="827195" cy="597894"/>
          </a:xfrm>
          <a:prstGeom prst="rect">
            <a:avLst/>
          </a:prstGeom>
          <a:blipFill>
            <a:blip r:embed="rId3"/>
            <a:stretch>
              <a:fillRect/>
            </a:stretch>
          </a:blipFill>
        </p:spPr>
      </p:sp>
      <p:pic>
        <p:nvPicPr>
          <p:cNvPr id="2" name="Picture 2" descr="C:\Users\Екатерина\Desktop\универ\2Semester\Obj-or enterpr applic\data schema\schema1.png"/>
          <p:cNvPicPr>
            <a:picLocks noChangeAspect="1" noChangeArrowheads="1"/>
          </p:cNvPicPr>
          <p:nvPr/>
        </p:nvPicPr>
        <p:blipFill>
          <a:blip r:embed="rId4"/>
          <a:srcRect/>
          <a:stretch>
            <a:fillRect/>
          </a:stretch>
        </p:blipFill>
        <p:spPr bwMode="auto">
          <a:xfrm>
            <a:off x="2285984" y="824712"/>
            <a:ext cx="5176524" cy="6033288"/>
          </a:xfrm>
          <a:prstGeom prst="rect">
            <a:avLst/>
          </a:prstGeom>
          <a:noFill/>
        </p:spPr>
      </p:pic>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pic>
        <p:nvPicPr>
          <p:cNvPr id="3" name="Bild 2" descr="Bildschirmfoto 2012-05-31 um 09.56.2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3648" y="2348880"/>
            <a:ext cx="6362700" cy="3098800"/>
          </a:xfrm>
          <a:prstGeom prst="rect">
            <a:avLst/>
          </a:prstGeom>
        </p:spPr>
      </p:pic>
      <p:sp>
        <p:nvSpPr>
          <p:cNvPr id="143" name="Shape 143"/>
          <p:cNvSpPr/>
          <p:nvPr/>
        </p:nvSpPr>
        <p:spPr>
          <a:xfrm>
            <a:off x="134090" y="113180"/>
            <a:ext cx="827195" cy="597894"/>
          </a:xfrm>
          <a:prstGeom prst="rect">
            <a:avLst/>
          </a:prstGeom>
          <a:blipFill>
            <a:blip r:embed="rId4"/>
            <a:stretch>
              <a:fillRect/>
            </a:stretch>
          </a:blipFill>
        </p:spPr>
      </p:sp>
      <p:sp>
        <p:nvSpPr>
          <p:cNvPr id="5" name="Shape 105"/>
          <p:cNvSpPr txBox="1">
            <a:spLocks/>
          </p:cNvSpPr>
          <p:nvPr/>
        </p:nvSpPr>
        <p:spPr>
          <a:xfrm>
            <a:off x="842994" y="188640"/>
            <a:ext cx="8229600" cy="1077178"/>
          </a:xfrm>
          <a:prstGeom prst="rect">
            <a:avLst/>
          </a:prstGeom>
          <a:noFill/>
          <a:ln>
            <a:noFill/>
          </a:ln>
        </p:spPr>
        <p:txBody>
          <a:bodyPr lIns="91425" tIns="45700" rIns="91425" bIns="45700" anchor="ctr" anchorCtr="0">
            <a:spAutoFit/>
          </a:bodyPr>
          <a:lstStyle>
            <a:defPPr marR="0" algn="l" rtl="0">
              <a:lnSpc>
                <a:spcPct val="100000"/>
              </a:lnSpc>
              <a:spcBef>
                <a:spcPts val="0"/>
              </a:spcBef>
              <a:spcAft>
                <a:spcPts val="0"/>
              </a:spcAft>
            </a:defPPr>
            <a:lvl1pPr marL="0" marR="0" indent="0" algn="ctr" rtl="0">
              <a:lnSpc>
                <a:spcPct val="100000"/>
              </a:lnSpc>
              <a:spcBef>
                <a:spcPts val="0"/>
              </a:spcBef>
              <a:spcAft>
                <a:spcPts val="0"/>
              </a:spcAft>
              <a:buClr>
                <a:schemeClr val="dk1"/>
              </a:buClr>
              <a:buFont typeface="Arial"/>
              <a:buNone/>
              <a:defRPr sz="4400" b="0" i="0" u="none" strike="noStrike" cap="none" baseline="0">
                <a:solidFill>
                  <a:schemeClr val="dk1"/>
                </a:solidFill>
                <a:latin typeface="Arial"/>
                <a:ea typeface="Arial"/>
                <a:cs typeface="Arial"/>
                <a:sym typeface="Arial"/>
              </a:defRPr>
            </a:lvl1pPr>
            <a:lvl2pPr marL="0" marR="0" indent="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pPr>
              <a:buSzPct val="25000"/>
            </a:pPr>
            <a:r>
              <a:rPr lang="de" sz="3200" dirty="0">
                <a:latin typeface="Verdana"/>
                <a:ea typeface="Verdana"/>
                <a:cs typeface="Verdana"/>
                <a:sym typeface="Verdana"/>
              </a:rPr>
              <a:t>Initial Information: Sales Order Fields Analysis</a:t>
            </a:r>
          </a:p>
        </p:txBody>
      </p:sp>
      <p:sp>
        <p:nvSpPr>
          <p:cNvPr id="2" name="Rechteck 1"/>
          <p:cNvSpPr/>
          <p:nvPr/>
        </p:nvSpPr>
        <p:spPr>
          <a:xfrm rot="16588942">
            <a:off x="2710108" y="1370241"/>
            <a:ext cx="2067497" cy="273630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Rechteck 6"/>
          <p:cNvSpPr/>
          <p:nvPr/>
        </p:nvSpPr>
        <p:spPr>
          <a:xfrm rot="19658884">
            <a:off x="3713957" y="2333399"/>
            <a:ext cx="1004993" cy="273630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8" name="Rechteck 7"/>
          <p:cNvSpPr/>
          <p:nvPr/>
        </p:nvSpPr>
        <p:spPr>
          <a:xfrm>
            <a:off x="5652120" y="2420888"/>
            <a:ext cx="2210986" cy="97581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9" name="Rechteck 8"/>
          <p:cNvSpPr/>
          <p:nvPr/>
        </p:nvSpPr>
        <p:spPr>
          <a:xfrm>
            <a:off x="5652120" y="3933056"/>
            <a:ext cx="2210986" cy="97581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17138980"/>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animBg="1"/>
      <p:bldP spid="7" grpId="1" animBg="1"/>
      <p:bldP spid="8" grpId="1" animBg="1"/>
      <p:bldP spid="9" grpId="1" animBg="1"/>
    </p:bldLst>
  </p:timing>
</p:sld>
</file>

<file path=ppt/theme/theme1.xml><?xml version="1.0" encoding="utf-8"?>
<a:theme xmlns:a="http://schemas.openxmlformats.org/drawingml/2006/main">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1283</Words>
  <Application>Microsoft Macintosh PowerPoint</Application>
  <PresentationFormat>Bildschirmpräsentation (4:3)</PresentationFormat>
  <Paragraphs>138</Paragraphs>
  <Slides>14</Slides>
  <Notes>14</Notes>
  <HiddenSlides>1</HiddenSlides>
  <MMClips>0</MMClips>
  <ScaleCrop>false</ScaleCrop>
  <HeadingPairs>
    <vt:vector size="4" baseType="variant">
      <vt:variant>
        <vt:lpstr>Design</vt:lpstr>
      </vt:variant>
      <vt:variant>
        <vt:i4>2</vt:i4>
      </vt:variant>
      <vt:variant>
        <vt:lpstr>Folientitel</vt:lpstr>
      </vt:variant>
      <vt:variant>
        <vt:i4>14</vt:i4>
      </vt:variant>
    </vt:vector>
  </HeadingPairs>
  <TitlesOfParts>
    <vt:vector size="16" baseType="lpstr">
      <vt:lpstr/>
      <vt:lpstr/>
      <vt:lpstr>PowerPoint-Präsentation</vt:lpstr>
      <vt:lpstr>Business By Design...</vt:lpstr>
      <vt:lpstr>PowerPoint-Präsentation</vt:lpstr>
      <vt:lpstr>Related Questions and Problems</vt:lpstr>
      <vt:lpstr>Our Research Steps</vt:lpstr>
      <vt:lpstr>ByD Business Objects Examples</vt:lpstr>
      <vt:lpstr>ByD Business Object Structure</vt:lpstr>
      <vt:lpstr>CDF-Framework: CDAD Tables</vt:lpstr>
      <vt:lpstr>PowerPoint-Präsentation</vt:lpstr>
      <vt:lpstr>PowerPoint-Präsentation</vt:lpstr>
      <vt:lpstr>PowerPoint-Präsentation</vt:lpstr>
      <vt:lpstr>PowerPoint-Präsentation</vt:lpstr>
      <vt:lpstr>References</vt:lpstr>
      <vt:lpstr>Business Objects – Database Tables Mapping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Екатерина</dc:creator>
  <cp:lastModifiedBy>Lars Butzmann</cp:lastModifiedBy>
  <cp:revision>35</cp:revision>
  <dcterms:modified xsi:type="dcterms:W3CDTF">2012-05-31T09:02:45Z</dcterms:modified>
</cp:coreProperties>
</file>