
<file path=[Content_Types].xml><?xml version="1.0" encoding="utf-8"?>
<Types xmlns="http://schemas.openxmlformats.org/package/2006/content-types">
  <Override PartName="/ppt/slides/slide14.xml" ContentType="application/vnd.openxmlformats-officedocument.presentationml.slide+xml"/>
  <Override PartName="/ppt/slideMasters/slideMaster2.xml" ContentType="application/vnd.openxmlformats-officedocument.presentationml.slideMaster+xml"/>
  <Override PartName="/ppt/embeddings/oleObject1.bin" ContentType="application/vnd.openxmlformats-officedocument.oleObject"/>
  <Default Extension="xml" ContentType="application/xml"/>
  <Override PartName="/ppt/tableStyles.xml" ContentType="application/vnd.openxmlformats-officedocument.presentationml.tableStyles+xml"/>
  <Override PartName="/ppt/slideLayouts/slideLayout33.xml" ContentType="application/vnd.openxmlformats-officedocument.presentationml.slideLayout+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s/slide21.xml" ContentType="application/vnd.openxmlformats-officedocument.presentationml.slide+xml"/>
  <Override PartName="/ppt/slideLayouts/slideLayout25.xml" ContentType="application/vnd.openxmlformats-officedocument.presentationml.slideLayout+xml"/>
  <Override PartName="/ppt/slides/slide5.xml" ContentType="application/vnd.openxmlformats-officedocument.presentationml.slide+xml"/>
  <Override PartName="/ppt/theme/themeOverride2.xml" ContentType="application/vnd.openxmlformats-officedocument.themeOverride+xml"/>
  <Override PartName="/ppt/slideLayouts/slideLayout5.xml" ContentType="application/vnd.openxmlformats-officedocument.presentationml.slideLayout+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slideLayouts/slideLayout32.xml" ContentType="application/vnd.openxmlformats-officedocument.presentationml.slideLayout+xml"/>
  <Override PartName="/ppt/handoutMasters/handoutMaster1.xml" ContentType="application/vnd.openxmlformats-officedocument.presentationml.handoutMaster+xml"/>
  <Override PartName="/ppt/slideLayouts/slideLayout15.xml" ContentType="application/vnd.openxmlformats-officedocument.presentationml.slideLayout+xml"/>
  <Override PartName="/ppt/slides/slide27.xml" ContentType="application/vnd.openxmlformats-officedocument.presentationml.slide+xml"/>
  <Default Extension="vml" ContentType="application/vnd.openxmlformats-officedocument.vmlDrawing"/>
  <Override PartName="/ppt/slides/slide20.xml" ContentType="application/vnd.openxmlformats-officedocument.presentationml.slide+xml"/>
  <Override PartName="/ppt/slideLayouts/slideLayout24.xml" ContentType="application/vnd.openxmlformats-officedocument.presentationml.slideLayout+xml"/>
  <Default Extension="emf" ContentType="image/x-emf"/>
  <Override PartName="/ppt/slides/slide4.xml" ContentType="application/vnd.openxmlformats-officedocument.presentationml.slide+xml"/>
  <Override PartName="/ppt/theme/themeOverride1.xml" ContentType="application/vnd.openxmlformats-officedocument.themeOverr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slides/slide12.xml" ContentType="application/vnd.openxmlformats-officedocument.presentationml.slide+xml"/>
  <Override PartName="/ppt/notesSlides/notesSlide6.xml" ContentType="application/vnd.openxmlformats-officedocument.presentationml.notesSlide+xml"/>
  <Override PartName="/ppt/presProps.xml" ContentType="application/vnd.openxmlformats-officedocument.presentationml.presProps+xml"/>
  <Override PartName="/ppt/slideLayouts/slideLayout31.xml" ContentType="application/vnd.openxmlformats-officedocument.presentationml.slideLayout+xml"/>
  <Override PartName="/ppt/theme/theme5.xml" ContentType="application/vnd.openxmlformats-officedocument.theme+xml"/>
  <Override PartName="/ppt/slides/slide26.xml" ContentType="application/vnd.openxmlformats-officedocument.presentationml.slide+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5.xml" ContentType="application/vnd.openxmlformats-officedocument.presentationml.notesSlide+xml"/>
  <Override PartName="/ppt/slideLayouts/slideLayout30.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29.xml" ContentType="application/vnd.openxmlformats-officedocument.presentationml.slideLayout+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docProps/app.xml" ContentType="application/vnd.openxmlformats-officedocument.extended-properties+xml"/>
  <Override PartName="/ppt/notesSlides/notesSlide4.xml" ContentType="application/vnd.openxmlformats-officedocument.presentationml.notesSlide+xml"/>
  <Override PartName="/ppt/slideLayouts/slideLayout19.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28.xml" ContentType="application/vnd.openxmlformats-officedocument.presentationml.slideLayout+xml"/>
  <Override PartName="/ppt/slides/slide24.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Layouts/slideLayout21.xml" ContentType="application/vnd.openxmlformats-officedocument.presentationml.slideLayout+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viewProps.xml" ContentType="application/vnd.openxmlformats-officedocument.presentationml.viewProps+xml"/>
  <Default Extension="jpeg" ContentType="image/jpeg"/>
  <Override PartName="/ppt/slideLayouts/slideLayout35.xml" ContentType="application/vnd.openxmlformats-officedocument.presentationml.slideLayout+xml"/>
  <Override PartName="/ppt/notesSlides/notesSlide3.xml" ContentType="application/vnd.openxmlformats-officedocument.presentationml.notesSlide+xml"/>
  <Override PartName="/ppt/slideLayouts/slideLayout18.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27.xml" ContentType="application/vnd.openxmlformats-officedocument.presentationml.slideLayout+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Layouts/slideLayout20.xml" ContentType="application/vnd.openxmlformats-officedocument.presentationml.slideLayout+xml"/>
  <Override PartName="/ppt/notesMasters/notesMaster1.xml" ContentType="application/vnd.openxmlformats-officedocument.presentationml.notesMaster+xml"/>
  <Override PartName="/ppt/slides/slide15.xml" ContentType="application/vnd.openxmlformats-officedocument.presentationml.slide+xml"/>
  <Override PartName="/ppt/slideMasters/slideMaster3.xml" ContentType="application/vnd.openxmlformats-officedocument.presentationml.slideMaster+xml"/>
  <Override PartName="/ppt/embeddings/oleObject2.bin" ContentType="application/vnd.openxmlformats-officedocument.oleObject"/>
  <Override PartName="/ppt/slideLayouts/slideLayout34.xml" ContentType="application/vnd.openxmlformats-officedocument.presentationml.slideLayout+xml"/>
  <Override PartName="/ppt/notesSlides/notesSlide2.xml" ContentType="application/vnd.openxmlformats-officedocument.presentationml.notesSlide+xml"/>
  <Override PartName="/ppt/slideLayouts/slideLayout17.xml" ContentType="application/vnd.openxmlformats-officedocument.presentationml.slideLayout+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slideLayouts/slideLayout26.xml" ContentType="application/vnd.openxmlformats-officedocument.presentationml.slideLayout+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rstSlideNum="0" saveSubsetFonts="1" autoCompressPictures="0">
  <p:sldMasterIdLst>
    <p:sldMasterId id="2147483651" r:id="rId1"/>
    <p:sldMasterId id="2147483653" r:id="rId2"/>
    <p:sldMasterId id="2147483655" r:id="rId3"/>
  </p:sldMasterIdLst>
  <p:notesMasterIdLst>
    <p:notesMasterId r:id="rId31"/>
  </p:notesMasterIdLst>
  <p:handoutMasterIdLst>
    <p:handoutMasterId r:id="rId32"/>
  </p:handoutMasterIdLst>
  <p:sldIdLst>
    <p:sldId id="281" r:id="rId4"/>
    <p:sldId id="284" r:id="rId5"/>
    <p:sldId id="286" r:id="rId6"/>
    <p:sldId id="287" r:id="rId7"/>
    <p:sldId id="291" r:id="rId8"/>
    <p:sldId id="290" r:id="rId9"/>
    <p:sldId id="310" r:id="rId10"/>
    <p:sldId id="339" r:id="rId11"/>
    <p:sldId id="340" r:id="rId12"/>
    <p:sldId id="312" r:id="rId13"/>
    <p:sldId id="301" r:id="rId14"/>
    <p:sldId id="302" r:id="rId15"/>
    <p:sldId id="328" r:id="rId16"/>
    <p:sldId id="327" r:id="rId17"/>
    <p:sldId id="329" r:id="rId18"/>
    <p:sldId id="331" r:id="rId19"/>
    <p:sldId id="341" r:id="rId20"/>
    <p:sldId id="285" r:id="rId21"/>
    <p:sldId id="314" r:id="rId22"/>
    <p:sldId id="320" r:id="rId23"/>
    <p:sldId id="342" r:id="rId24"/>
    <p:sldId id="343" r:id="rId25"/>
    <p:sldId id="344" r:id="rId26"/>
    <p:sldId id="346" r:id="rId27"/>
    <p:sldId id="337" r:id="rId28"/>
    <p:sldId id="345" r:id="rId29"/>
    <p:sldId id="347" r:id="rId30"/>
  </p:sldIdLst>
  <p:sldSz cx="9144000" cy="6858000" type="screen4x3"/>
  <p:notesSz cx="7099300" cy="10234613"/>
  <p:defaultTextStyle>
    <a:defPPr>
      <a:defRPr lang="de-DE"/>
    </a:defPPr>
    <a:lvl1pPr algn="l" rtl="0" fontAlgn="base">
      <a:spcBef>
        <a:spcPct val="0"/>
      </a:spcBef>
      <a:spcAft>
        <a:spcPct val="0"/>
      </a:spcAft>
      <a:defRPr sz="2800" u="sng" kern="1200">
        <a:solidFill>
          <a:schemeClr val="bg1"/>
        </a:solidFill>
        <a:latin typeface="Yank" pitchFamily="2" charset="0"/>
        <a:ea typeface="+mn-ea"/>
        <a:cs typeface="+mn-cs"/>
      </a:defRPr>
    </a:lvl1pPr>
    <a:lvl2pPr marL="457200" algn="l" rtl="0" fontAlgn="base">
      <a:spcBef>
        <a:spcPct val="0"/>
      </a:spcBef>
      <a:spcAft>
        <a:spcPct val="0"/>
      </a:spcAft>
      <a:defRPr sz="2800" u="sng" kern="1200">
        <a:solidFill>
          <a:schemeClr val="bg1"/>
        </a:solidFill>
        <a:latin typeface="Yank" pitchFamily="2" charset="0"/>
        <a:ea typeface="+mn-ea"/>
        <a:cs typeface="+mn-cs"/>
      </a:defRPr>
    </a:lvl2pPr>
    <a:lvl3pPr marL="914400" algn="l" rtl="0" fontAlgn="base">
      <a:spcBef>
        <a:spcPct val="0"/>
      </a:spcBef>
      <a:spcAft>
        <a:spcPct val="0"/>
      </a:spcAft>
      <a:defRPr sz="2800" u="sng" kern="1200">
        <a:solidFill>
          <a:schemeClr val="bg1"/>
        </a:solidFill>
        <a:latin typeface="Yank" pitchFamily="2" charset="0"/>
        <a:ea typeface="+mn-ea"/>
        <a:cs typeface="+mn-cs"/>
      </a:defRPr>
    </a:lvl3pPr>
    <a:lvl4pPr marL="1371600" algn="l" rtl="0" fontAlgn="base">
      <a:spcBef>
        <a:spcPct val="0"/>
      </a:spcBef>
      <a:spcAft>
        <a:spcPct val="0"/>
      </a:spcAft>
      <a:defRPr sz="2800" u="sng" kern="1200">
        <a:solidFill>
          <a:schemeClr val="bg1"/>
        </a:solidFill>
        <a:latin typeface="Yank" pitchFamily="2" charset="0"/>
        <a:ea typeface="+mn-ea"/>
        <a:cs typeface="+mn-cs"/>
      </a:defRPr>
    </a:lvl4pPr>
    <a:lvl5pPr marL="1828800" algn="l" rtl="0" fontAlgn="base">
      <a:spcBef>
        <a:spcPct val="0"/>
      </a:spcBef>
      <a:spcAft>
        <a:spcPct val="0"/>
      </a:spcAft>
      <a:defRPr sz="2800" u="sng" kern="1200">
        <a:solidFill>
          <a:schemeClr val="bg1"/>
        </a:solidFill>
        <a:latin typeface="Yank" pitchFamily="2" charset="0"/>
        <a:ea typeface="+mn-ea"/>
        <a:cs typeface="+mn-cs"/>
      </a:defRPr>
    </a:lvl5pPr>
    <a:lvl6pPr marL="2286000" algn="l" defTabSz="457200" rtl="0" eaLnBrk="1" latinLnBrk="0" hangingPunct="1">
      <a:defRPr sz="2800" u="sng" kern="1200">
        <a:solidFill>
          <a:schemeClr val="bg1"/>
        </a:solidFill>
        <a:latin typeface="Yank" pitchFamily="2" charset="0"/>
        <a:ea typeface="+mn-ea"/>
        <a:cs typeface="+mn-cs"/>
      </a:defRPr>
    </a:lvl6pPr>
    <a:lvl7pPr marL="2743200" algn="l" defTabSz="457200" rtl="0" eaLnBrk="1" latinLnBrk="0" hangingPunct="1">
      <a:defRPr sz="2800" u="sng" kern="1200">
        <a:solidFill>
          <a:schemeClr val="bg1"/>
        </a:solidFill>
        <a:latin typeface="Yank" pitchFamily="2" charset="0"/>
        <a:ea typeface="+mn-ea"/>
        <a:cs typeface="+mn-cs"/>
      </a:defRPr>
    </a:lvl7pPr>
    <a:lvl8pPr marL="3200400" algn="l" defTabSz="457200" rtl="0" eaLnBrk="1" latinLnBrk="0" hangingPunct="1">
      <a:defRPr sz="2800" u="sng" kern="1200">
        <a:solidFill>
          <a:schemeClr val="bg1"/>
        </a:solidFill>
        <a:latin typeface="Yank" pitchFamily="2" charset="0"/>
        <a:ea typeface="+mn-ea"/>
        <a:cs typeface="+mn-cs"/>
      </a:defRPr>
    </a:lvl8pPr>
    <a:lvl9pPr marL="3657600" algn="l" defTabSz="457200" rtl="0" eaLnBrk="1" latinLnBrk="0" hangingPunct="1">
      <a:defRPr sz="2800" u="sng" kern="1200">
        <a:solidFill>
          <a:schemeClr val="bg1"/>
        </a:solidFill>
        <a:latin typeface="Yank"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D7E7ED"/>
    <a:srgbClr val="9FC8D5"/>
    <a:srgbClr val="4FA2B8"/>
    <a:srgbClr val="FFEFAE"/>
    <a:srgbClr val="FFDC87"/>
    <a:srgbClr val="FBC25E"/>
    <a:srgbClr val="DFE2E4"/>
    <a:srgbClr val="FFFFFF"/>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37" d="100"/>
          <a:sy n="137" d="100"/>
        </p:scale>
        <p:origin x="-87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u="none">
                <a:solidFill>
                  <a:schemeClr val="tx1"/>
                </a:solidFill>
                <a:latin typeface="Arial" charset="0"/>
              </a:defRPr>
            </a:lvl1pPr>
          </a:lstStyle>
          <a:p>
            <a:pPr>
              <a:defRPr/>
            </a:pPr>
            <a:endParaRPr lang="de-DE"/>
          </a:p>
        </p:txBody>
      </p:sp>
      <p:sp>
        <p:nvSpPr>
          <p:cNvPr id="7168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u="none">
                <a:solidFill>
                  <a:schemeClr val="tx1"/>
                </a:solidFill>
                <a:latin typeface="Arial" charset="0"/>
              </a:defRPr>
            </a:lvl1pPr>
          </a:lstStyle>
          <a:p>
            <a:pPr>
              <a:defRPr/>
            </a:pPr>
            <a:endParaRPr lang="de-DE"/>
          </a:p>
        </p:txBody>
      </p:sp>
      <p:sp>
        <p:nvSpPr>
          <p:cNvPr id="71684"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u="none">
                <a:solidFill>
                  <a:schemeClr val="tx1"/>
                </a:solidFill>
                <a:latin typeface="Arial" charset="0"/>
              </a:defRPr>
            </a:lvl1pPr>
          </a:lstStyle>
          <a:p>
            <a:pPr>
              <a:defRPr/>
            </a:pPr>
            <a:endParaRPr lang="de-DE"/>
          </a:p>
        </p:txBody>
      </p:sp>
      <p:sp>
        <p:nvSpPr>
          <p:cNvPr id="7168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u="none">
                <a:solidFill>
                  <a:schemeClr val="tx1"/>
                </a:solidFill>
                <a:latin typeface="Arial" charset="0"/>
              </a:defRPr>
            </a:lvl1pPr>
          </a:lstStyle>
          <a:p>
            <a:pPr>
              <a:defRPr/>
            </a:pPr>
            <a:fld id="{29A46B7E-FA9B-554C-9D25-D3C18783E55A}" type="slidenum">
              <a:rPr lang="de-DE"/>
              <a:pPr>
                <a:defRPr/>
              </a:pPr>
              <a:t>‹#›</a:t>
            </a:fld>
            <a:endParaRPr lang="de-DE"/>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0177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u="none">
                <a:solidFill>
                  <a:schemeClr val="tx1"/>
                </a:solidFill>
                <a:latin typeface="Arial" charset="0"/>
              </a:defRPr>
            </a:lvl1pPr>
          </a:lstStyle>
          <a:p>
            <a:pPr>
              <a:defRPr/>
            </a:pPr>
            <a:endParaRPr lang="de-DE"/>
          </a:p>
        </p:txBody>
      </p:sp>
      <p:sp>
        <p:nvSpPr>
          <p:cNvPr id="13315"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u="none">
                <a:solidFill>
                  <a:schemeClr val="tx1"/>
                </a:solidFill>
                <a:latin typeface="Arial" charset="0"/>
              </a:defRPr>
            </a:lvl1pPr>
          </a:lstStyle>
          <a:p>
            <a:pPr>
              <a:defRPr/>
            </a:pPr>
            <a:endParaRPr lang="de-DE"/>
          </a:p>
        </p:txBody>
      </p:sp>
      <p:sp>
        <p:nvSpPr>
          <p:cNvPr id="40964"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3318"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u="none">
                <a:solidFill>
                  <a:schemeClr val="tx1"/>
                </a:solidFill>
                <a:latin typeface="Arial" charset="0"/>
              </a:defRPr>
            </a:lvl1pPr>
          </a:lstStyle>
          <a:p>
            <a:pPr>
              <a:defRPr/>
            </a:pPr>
            <a:endParaRPr lang="de-DE"/>
          </a:p>
        </p:txBody>
      </p:sp>
      <p:sp>
        <p:nvSpPr>
          <p:cNvPr id="13319"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u="none">
                <a:solidFill>
                  <a:schemeClr val="tx1"/>
                </a:solidFill>
                <a:latin typeface="Arial" charset="0"/>
              </a:defRPr>
            </a:lvl1pPr>
          </a:lstStyle>
          <a:p>
            <a:pPr>
              <a:defRPr/>
            </a:pPr>
            <a:fld id="{F5C361E0-D45E-CA4D-A866-1CD95C1445CB}" type="slidenum">
              <a:rPr lang="de-DE"/>
              <a:pPr>
                <a:defRPr/>
              </a:pPr>
              <a:t>‹#›</a:t>
            </a:fld>
            <a:endParaRPr lang="de-DE"/>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6009812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B8949440-C907-504C-8F3F-3565444AB014}" type="slidenum">
              <a:rPr lang="de-DE"/>
              <a:pPr/>
              <a:t>0</a:t>
            </a:fld>
            <a:endParaRPr lang="de-DE"/>
          </a:p>
        </p:txBody>
      </p:sp>
      <p:sp>
        <p:nvSpPr>
          <p:cNvPr id="43011" name="Rectangle 2"/>
          <p:cNvSpPr>
            <a:spLocks noGrp="1" noRot="1" noChangeAspect="1" noChangeArrowheads="1" noTextEdit="1"/>
          </p:cNvSpPr>
          <p:nvPr>
            <p:ph type="sldImg"/>
          </p:nvPr>
        </p:nvSpPr>
        <p:spPr>
          <a:xfrm>
            <a:off x="992188" y="768350"/>
            <a:ext cx="5114925" cy="3836988"/>
          </a:xfrm>
          <a:ln/>
        </p:spPr>
      </p:sp>
      <p:sp>
        <p:nvSpPr>
          <p:cNvPr id="430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endParaRPr lang="de-DE" dirty="0"/>
          </a:p>
        </p:txBody>
      </p:sp>
      <p:sp>
        <p:nvSpPr>
          <p:cNvPr id="4" name="Slide Number Placeholder 3"/>
          <p:cNvSpPr>
            <a:spLocks noGrp="1"/>
          </p:cNvSpPr>
          <p:nvPr>
            <p:ph type="sldNum" sz="quarter" idx="10"/>
          </p:nvPr>
        </p:nvSpPr>
        <p:spPr/>
        <p:txBody>
          <a:bodyPr/>
          <a:lstStyle/>
          <a:p>
            <a:pPr>
              <a:defRPr/>
            </a:pPr>
            <a:fld id="{F5C361E0-D45E-CA4D-A866-1CD95C1445CB}" type="slidenum">
              <a:rPr lang="de-DE" smtClean="0"/>
              <a:pPr>
                <a:defRPr/>
              </a:pPr>
              <a:t>7</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ABA5C5A3-D759-F24A-BB10-A9C2682722E1}" type="slidenum">
              <a:rPr lang="de-DE"/>
              <a:pPr/>
              <a:t>10</a:t>
            </a:fld>
            <a:endParaRPr lang="de-DE"/>
          </a:p>
        </p:txBody>
      </p:sp>
      <p:sp>
        <p:nvSpPr>
          <p:cNvPr id="62467" name="Rectangle 2"/>
          <p:cNvSpPr>
            <a:spLocks noGrp="1" noRot="1" noChangeAspect="1" noChangeArrowheads="1" noTextEdit="1"/>
          </p:cNvSpPr>
          <p:nvPr>
            <p:ph type="sldImg"/>
          </p:nvPr>
        </p:nvSpPr>
        <p:spPr>
          <a:xfrm>
            <a:off x="1171575" y="900113"/>
            <a:ext cx="4764088" cy="3573462"/>
          </a:xfrm>
          <a:ln/>
        </p:spPr>
      </p:sp>
      <p:sp>
        <p:nvSpPr>
          <p:cNvPr id="62468" name="Rectangle 3"/>
          <p:cNvSpPr>
            <a:spLocks noGrp="1" noChangeArrowheads="1"/>
          </p:cNvSpPr>
          <p:nvPr>
            <p:ph type="body" idx="1"/>
          </p:nvPr>
        </p:nvSpPr>
        <p:spPr>
          <a:xfrm>
            <a:off x="944563" y="4865688"/>
            <a:ext cx="5210175" cy="4306887"/>
          </a:xfrm>
          <a:noFill/>
          <a:ln/>
        </p:spPr>
        <p:txBody>
          <a:bodyPr/>
          <a:lstStyle/>
          <a:p>
            <a:pPr eaLnBrk="1" hangingPunct="1"/>
            <a:r>
              <a:rPr lang="de-DE"/>
              <a:t>A Passive Tag or Basic RFID Tag contains mainly only a few Elements, which are shown and described on the Slide.</a:t>
            </a:r>
          </a:p>
          <a:p>
            <a:pPr eaLnBrk="1" hangingPunct="1"/>
            <a:endParaRPr lang="de-DE"/>
          </a:p>
          <a:p>
            <a:pPr eaLnBrk="1" hangingPunct="1"/>
            <a:r>
              <a:rPr lang="de-DE"/>
              <a:t>Text for printed Version:</a:t>
            </a:r>
          </a:p>
          <a:p>
            <a:pPr eaLnBrk="1" hangingPunct="1"/>
            <a:endParaRPr lang="de-DE"/>
          </a:p>
          <a:p>
            <a:pPr eaLnBrk="1" hangingPunct="1"/>
            <a:r>
              <a:rPr lang="en-US"/>
              <a:t>The passive RFID tag itself is essentially a small, self-contained sliver of electronic circuitry. </a:t>
            </a:r>
          </a:p>
          <a:p>
            <a:pPr eaLnBrk="1" hangingPunct="1"/>
            <a:r>
              <a:rPr lang="en-US"/>
              <a:t>There is an element designed to store some digital ID information and another element that is designed to reliably transmit that ID at the moment a nearby RFID reader asks for it. Radio transmission always requires a certain amount of electrical energy, but instead of using a battery to store that energy within the tag, the tag’s circuitry is designed to soak up the energy it needs from the radio waves beamed its way by the RFID reader.</a:t>
            </a:r>
          </a:p>
          <a:p>
            <a:pPr eaLnBrk="1" hangingPunct="1"/>
            <a:r>
              <a:rPr lang="en-US"/>
              <a:t> Thus, electronically, the tag remains asleep, entirely inert and inactive, until the moment it is bathed in radio waves, at which instant its circuit springs into action and automatically transmits a blip of pre-stored data to the reader that’s pointed its way. For this reason, RFID tags that are powered by external beams of radio waves are called “passive” tags.</a:t>
            </a:r>
            <a:r>
              <a:rPr lang="de-DE"/>
              <a:t> </a:t>
            </a:r>
          </a:p>
          <a:p>
            <a:pPr eaLnBrk="1" hangingPunct="1"/>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F254BFA-2520-694B-868F-4E57D8459C6A}" type="slidenum">
              <a:rPr lang="de-DE"/>
              <a:pPr/>
              <a:t>11</a:t>
            </a:fld>
            <a:endParaRPr lang="de-DE"/>
          </a:p>
        </p:txBody>
      </p:sp>
      <p:sp>
        <p:nvSpPr>
          <p:cNvPr id="64515" name="Rectangle 2"/>
          <p:cNvSpPr>
            <a:spLocks noGrp="1" noRot="1" noChangeAspect="1" noChangeArrowheads="1" noTextEdit="1"/>
          </p:cNvSpPr>
          <p:nvPr>
            <p:ph type="sldImg"/>
          </p:nvPr>
        </p:nvSpPr>
        <p:spPr>
          <a:xfrm>
            <a:off x="1171575" y="900113"/>
            <a:ext cx="4764088" cy="3573462"/>
          </a:xfrm>
          <a:ln/>
        </p:spPr>
      </p:sp>
      <p:sp>
        <p:nvSpPr>
          <p:cNvPr id="64516" name="Rectangle 3"/>
          <p:cNvSpPr>
            <a:spLocks noGrp="1" noChangeArrowheads="1"/>
          </p:cNvSpPr>
          <p:nvPr>
            <p:ph type="body" idx="1"/>
          </p:nvPr>
        </p:nvSpPr>
        <p:spPr>
          <a:xfrm>
            <a:off x="944563" y="4865688"/>
            <a:ext cx="5210175" cy="4306887"/>
          </a:xfrm>
          <a:noFill/>
          <a:ln/>
        </p:spPr>
        <p:txBody>
          <a:bodyPr/>
          <a:lstStyle/>
          <a:p>
            <a:pPr eaLnBrk="1" hangingPunct="1"/>
            <a:r>
              <a:rPr lang="de-DE" dirty="0"/>
              <a:t>An </a:t>
            </a:r>
            <a:r>
              <a:rPr lang="de-DE" dirty="0" err="1"/>
              <a:t>Active</a:t>
            </a:r>
            <a:r>
              <a:rPr lang="de-DE" dirty="0"/>
              <a:t> </a:t>
            </a:r>
            <a:r>
              <a:rPr lang="de-DE" dirty="0" err="1"/>
              <a:t>or</a:t>
            </a:r>
            <a:r>
              <a:rPr lang="de-DE" dirty="0"/>
              <a:t> Smart RFID Tag </a:t>
            </a:r>
            <a:r>
              <a:rPr lang="de-DE" dirty="0" err="1"/>
              <a:t>contains</a:t>
            </a:r>
            <a:r>
              <a:rPr lang="de-DE" dirty="0"/>
              <a:t> in </a:t>
            </a:r>
            <a:r>
              <a:rPr lang="de-DE" dirty="0" err="1"/>
              <a:t>addition</a:t>
            </a:r>
            <a:r>
              <a:rPr lang="de-DE" dirty="0"/>
              <a:t> a </a:t>
            </a:r>
            <a:r>
              <a:rPr lang="de-DE" dirty="0" err="1"/>
              <a:t>battery</a:t>
            </a:r>
            <a:r>
              <a:rPr lang="de-DE" dirty="0"/>
              <a:t> and </a:t>
            </a:r>
            <a:r>
              <a:rPr lang="de-DE" dirty="0" err="1"/>
              <a:t>often</a:t>
            </a:r>
            <a:r>
              <a:rPr lang="de-DE" dirty="0"/>
              <a:t> Sensors to </a:t>
            </a:r>
            <a:r>
              <a:rPr lang="de-DE" dirty="0" err="1"/>
              <a:t>measure</a:t>
            </a:r>
            <a:r>
              <a:rPr lang="de-DE" dirty="0"/>
              <a:t> </a:t>
            </a:r>
            <a:r>
              <a:rPr lang="de-DE" dirty="0" err="1"/>
              <a:t>the</a:t>
            </a:r>
            <a:r>
              <a:rPr lang="de-DE" dirty="0"/>
              <a:t> </a:t>
            </a:r>
            <a:r>
              <a:rPr lang="de-DE" dirty="0" err="1"/>
              <a:t>Temperature</a:t>
            </a:r>
            <a:r>
              <a:rPr lang="de-DE" dirty="0"/>
              <a:t>, </a:t>
            </a:r>
            <a:r>
              <a:rPr lang="de-DE" dirty="0" err="1"/>
              <a:t>Pressure</a:t>
            </a:r>
            <a:r>
              <a:rPr lang="de-DE" dirty="0"/>
              <a:t> </a:t>
            </a:r>
            <a:r>
              <a:rPr lang="de-DE" dirty="0" err="1"/>
              <a:t>or</a:t>
            </a:r>
            <a:r>
              <a:rPr lang="de-DE" dirty="0"/>
              <a:t> Vibration </a:t>
            </a:r>
            <a:r>
              <a:rPr lang="de-DE" dirty="0" err="1"/>
              <a:t>for</a:t>
            </a:r>
            <a:r>
              <a:rPr lang="de-DE" dirty="0"/>
              <a:t> </a:t>
            </a:r>
            <a:r>
              <a:rPr lang="de-DE" dirty="0" err="1"/>
              <a:t>Example</a:t>
            </a:r>
            <a:r>
              <a:rPr lang="de-DE" dirty="0"/>
              <a:t>.</a:t>
            </a:r>
          </a:p>
          <a:p>
            <a:pPr eaLnBrk="1" hangingPunct="1"/>
            <a:endParaRPr lang="de-DE" dirty="0"/>
          </a:p>
          <a:p>
            <a:pPr eaLnBrk="1" hangingPunct="1"/>
            <a:endParaRPr lang="de-DE" dirty="0"/>
          </a:p>
          <a:p>
            <a:pPr eaLnBrk="1" hangingPunct="1"/>
            <a:r>
              <a:rPr lang="de-DE" dirty="0"/>
              <a:t>Text </a:t>
            </a:r>
            <a:r>
              <a:rPr lang="de-DE" dirty="0" err="1"/>
              <a:t>for</a:t>
            </a:r>
            <a:r>
              <a:rPr lang="de-DE" dirty="0"/>
              <a:t> </a:t>
            </a:r>
            <a:r>
              <a:rPr lang="de-DE" dirty="0" err="1"/>
              <a:t>printed</a:t>
            </a:r>
            <a:r>
              <a:rPr lang="de-DE" dirty="0"/>
              <a:t> Version:</a:t>
            </a:r>
          </a:p>
          <a:p>
            <a:pPr eaLnBrk="1" hangingPunct="1"/>
            <a:endParaRPr lang="en-US" dirty="0"/>
          </a:p>
          <a:p>
            <a:pPr eaLnBrk="1" hangingPunct="1"/>
            <a:r>
              <a:rPr lang="en-US" b="1" dirty="0"/>
              <a:t>Smarter RFID Tags:</a:t>
            </a:r>
            <a:endParaRPr lang="en-US" b="1" i="1" dirty="0"/>
          </a:p>
          <a:p>
            <a:pPr eaLnBrk="1" hangingPunct="1"/>
            <a:endParaRPr lang="de-DE" b="1" dirty="0"/>
          </a:p>
          <a:p>
            <a:pPr eaLnBrk="1" hangingPunct="1"/>
            <a:r>
              <a:rPr lang="en-US" b="1" dirty="0"/>
              <a:t>Different tags for different purposes</a:t>
            </a:r>
          </a:p>
          <a:p>
            <a:pPr eaLnBrk="1" hangingPunct="1"/>
            <a:r>
              <a:rPr lang="en-US" dirty="0"/>
              <a:t>Advances in underlying technology and the creation of tags with their own power and more functions, so called “active” tags with the parts show in the Slide, will likely progress rapidly along all of the following dimensions.</a:t>
            </a:r>
          </a:p>
          <a:p>
            <a:pPr eaLnBrk="1" hangingPunct="1"/>
            <a:r>
              <a:rPr lang="en-US" dirty="0"/>
              <a:t>    </a:t>
            </a:r>
          </a:p>
          <a:p>
            <a:pPr eaLnBrk="1" hangingPunct="1"/>
            <a:r>
              <a:rPr lang="en-US" b="1" i="1" dirty="0"/>
              <a:t>Reading and Writing to More Memory </a:t>
            </a:r>
          </a:p>
          <a:p>
            <a:pPr eaLnBrk="1" hangingPunct="1"/>
            <a:r>
              <a:rPr lang="en-US" dirty="0"/>
              <a:t>    Some RFID tags can store only a fixed, pre-set ID number while others, costing more and relying on different internal circuitry, permit their internal data to be changed. An RFID reading device, in other words, can update their data on the fly, just by sending encoded radio waves that cause the tag to rewrite its onboard memory. Indeed, some rewriteable tags, as they’re called, are able to accept partial updates; their memories are divided into sections, each of which may be updated independently of the others. One potential application: members of a supply chain can read the data that upstream partners have written on an item’s tag but cannot change it. Yet, they can also only write to a pre-determined portion of the tag for the sake of downstream partners.</a:t>
            </a:r>
          </a:p>
          <a:p>
            <a:pPr eaLnBrk="1" hangingPunct="1"/>
            <a:r>
              <a:rPr lang="en-US" dirty="0"/>
              <a:t>In fact, many RFID tags have sufficient capacity to store not simply an ID number but also much additional data about the items to which they’re attached. Such a tag might record the date and location of an auto engine’s original manufacture and the customer and car-type for which it’s destined. A beverage keg’s RFID tag might record the kind of drink – beer, milk, soda – that it was used for most recently. This data might help determine, based on local health regulations, the types of beverage that that keg would be legally permitted to carry next. </a:t>
            </a:r>
          </a:p>
          <a:p>
            <a:pPr eaLnBrk="1" hangingPunct="1"/>
            <a:r>
              <a:rPr lang="en-US" dirty="0"/>
              <a:t> Some tags can actually store pages and pages of information – tens of thousands of bytes of data, that is. This capability is finding use in repair and maintenance. Instead of requiring field technicians to keep dozens of maintenance manuals on-hand, just so they’re sure to have the right one for any machine they may be called to fix, each machine can store its own manual in a “fat” RFID tag and carry a record of earlier repairs as well. To view the manual, which might even contain diagrams, workers need only bring an RFID-equipped personal digital assistant within range and call up the tag’s contents to their screen. </a:t>
            </a:r>
          </a:p>
          <a:p>
            <a:pPr eaLnBrk="1" hangingPunct="1"/>
            <a:endParaRPr lang="en-US" dirty="0"/>
          </a:p>
          <a:p>
            <a:pPr eaLnBrk="1" hangingPunct="1"/>
            <a:endParaRPr lang="en-US" dirty="0"/>
          </a:p>
          <a:p>
            <a:pPr eaLnBrk="1" hangingPunct="1"/>
            <a:r>
              <a:rPr lang="en-US" b="1" i="1" dirty="0"/>
              <a:t>More Processing Power</a:t>
            </a:r>
          </a:p>
          <a:p>
            <a:pPr eaLnBrk="1" hangingPunct="1"/>
            <a:r>
              <a:rPr lang="en-US" dirty="0"/>
              <a:t>Yet another improvement for RFID tag </a:t>
            </a:r>
            <a:r>
              <a:rPr lang="en-US" dirty="0" err="1" smtClean="0"/>
              <a:t>gös</a:t>
            </a:r>
            <a:r>
              <a:rPr lang="en-US" dirty="0" smtClean="0"/>
              <a:t> </a:t>
            </a:r>
            <a:r>
              <a:rPr lang="en-US" dirty="0"/>
              <a:t>even further by not only storing strings of data but being able to make logical decisions – to act as a tiny computer, that is. In some tags, this logic is effectively “burned” into the circuitry in a permanent, unchangeable form. In other tags, a simple microprocessor is present, capable of running small programs that can be downloaded to the tag’s internal memory. The fixed-logic tags, sometimes referred to as employing a “state machine,” have the relative advantages of simplicity, lower cost, and lower power requirements. The tags with advanced microprocessors excel in their ability to accept updates, which can give those tags a longer useful life even as conditions and requirements change. The microprocessor tags consume a good deal more power than their state-machine cousins, however, which has implications for how they get used and packaged.</a:t>
            </a:r>
            <a:endParaRPr lang="en-US" b="1" i="1" dirty="0"/>
          </a:p>
          <a:p>
            <a:pPr eaLnBrk="1" hangingPunct="1"/>
            <a:r>
              <a:rPr lang="en-US" b="1" i="1" dirty="0"/>
              <a:t>Sensors</a:t>
            </a:r>
          </a:p>
          <a:p>
            <a:pPr eaLnBrk="1" hangingPunct="1"/>
            <a:r>
              <a:rPr lang="en-US" dirty="0"/>
              <a:t>In some cases, these “smart” RFID tags can be set up to collect data from sensors such as thermometers, accelerometers, or pressure gauges. And as RFID technology advances, it’s becoming possible to build sensors directly into tags, thus lowering costs and eliminating the need for technicians to wire separate circuits together. </a:t>
            </a:r>
            <a:endParaRPr lang="en-US" b="1" i="1" dirty="0"/>
          </a:p>
          <a:p>
            <a:pPr eaLnBrk="1" hangingPunct="1"/>
            <a:r>
              <a:rPr lang="en-US" b="1" i="1" dirty="0"/>
              <a:t>Power on the Device</a:t>
            </a:r>
          </a:p>
          <a:p>
            <a:pPr eaLnBrk="1" hangingPunct="1"/>
            <a:r>
              <a:rPr lang="en-US" dirty="0"/>
              <a:t> One of the most important aspects of RFID technology is power consumption. One major category of tags is “active,” meaning that the tags have a battery onboard to provide their circuits with electricity. On-board power gives these tags the ability to transmit information across wider distances than so-called passive tags, which get their power from incoming radio waves. Active tags can also contain considerably more complex circuitry, including more logic and more sophisticated sensors. Some active tags can operate for years without a recharge, broadcasting a short blip of data, say, every five minutes. </a:t>
            </a:r>
          </a:p>
          <a:p>
            <a:pPr eaLnBrk="1" hangingPunct="1"/>
            <a:r>
              <a:rPr lang="en-US" dirty="0"/>
              <a:t>    Sooner or later, of course, every battery wears out and needs replacing or recharging, and the cost of batteries is not trivial. Indeed, when thousands of tags are to be deployed, battery costs along may be prohibitive. So, there has been a great amount of attention focused on improving the technology of passive tags. Though simpler and somewhat restricted in terms of operating distance, these tags appear to be sufficient for the great bulk of RFID applications. And future advances in technology will surely make passive tags increasingly more attractive and useful.</a:t>
            </a:r>
            <a:endParaRPr lang="en-US" b="1" i="1" dirty="0"/>
          </a:p>
          <a:p>
            <a:pPr eaLnBrk="1" hangingPunct="1"/>
            <a:r>
              <a:rPr lang="en-US" b="1" i="1" dirty="0"/>
              <a:t>Directional Sensors</a:t>
            </a:r>
          </a:p>
          <a:p>
            <a:pPr eaLnBrk="1" hangingPunct="1"/>
            <a:r>
              <a:rPr lang="en-US" dirty="0"/>
              <a:t>In some applications, it’s useful to determine in which direction a tagged object was moving when it came into range of a reader. One solution to this problem is to set up two readers near each other and monitor the order in which a particular tag moves through their fields of operation. Another solution is to use a </a:t>
            </a:r>
            <a:r>
              <a:rPr lang="en-US" dirty="0" err="1" smtClean="0"/>
              <a:t>photölectric</a:t>
            </a:r>
            <a:r>
              <a:rPr lang="en-US" dirty="0" smtClean="0"/>
              <a:t> </a:t>
            </a:r>
            <a:r>
              <a:rPr lang="en-US" dirty="0"/>
              <a:t>detector to detect the motion of the object while at the same time reading its tag to determine its </a:t>
            </a:r>
            <a:r>
              <a:rPr lang="en-US" dirty="0" err="1" smtClean="0"/>
              <a:t>uniqü</a:t>
            </a:r>
            <a:r>
              <a:rPr lang="en-US" dirty="0" smtClean="0"/>
              <a:t> </a:t>
            </a:r>
            <a:r>
              <a:rPr lang="en-US" dirty="0"/>
              <a:t>ID. </a:t>
            </a:r>
            <a:endParaRPr lang="en-US" b="1" i="1" dirty="0"/>
          </a:p>
          <a:p>
            <a:pPr eaLnBrk="1" hangingPunct="1"/>
            <a:r>
              <a:rPr lang="en-US" b="1" i="1" dirty="0" err="1" smtClean="0"/>
              <a:t>Freqüncies</a:t>
            </a:r>
            <a:r>
              <a:rPr lang="en-US" b="1" i="1" dirty="0" smtClean="0"/>
              <a:t> </a:t>
            </a:r>
            <a:endParaRPr lang="en-US" b="1" i="1" dirty="0"/>
          </a:p>
          <a:p>
            <a:pPr eaLnBrk="1" hangingPunct="1"/>
            <a:r>
              <a:rPr lang="en-US" dirty="0"/>
              <a:t> One of the key parameters affecting the capabilities of any RFID tag is the </a:t>
            </a:r>
            <a:r>
              <a:rPr lang="en-US" dirty="0" err="1" smtClean="0"/>
              <a:t>freqüncy</a:t>
            </a:r>
            <a:r>
              <a:rPr lang="en-US" dirty="0" smtClean="0"/>
              <a:t> </a:t>
            </a:r>
            <a:r>
              <a:rPr lang="en-US" dirty="0"/>
              <a:t>of the radio signals it uses. Radio signals happen to behave quite differently depending on their </a:t>
            </a:r>
            <a:r>
              <a:rPr lang="en-US" dirty="0" err="1" smtClean="0"/>
              <a:t>freqüncy</a:t>
            </a:r>
            <a:r>
              <a:rPr lang="en-US" dirty="0"/>
              <a:t>. (Consider, for example, the long distances that AM radio stations, operating at low </a:t>
            </a:r>
            <a:r>
              <a:rPr lang="en-US" dirty="0" err="1" smtClean="0"/>
              <a:t>freqüncies</a:t>
            </a:r>
            <a:r>
              <a:rPr lang="en-US" dirty="0"/>
              <a:t>, can cover – as much as 1,000 miles, at night when interference is reduced -- compared to the 50-mile range of FM and TV stations, which operate at much higher </a:t>
            </a:r>
            <a:r>
              <a:rPr lang="en-US" dirty="0" err="1" smtClean="0"/>
              <a:t>freqüncies</a:t>
            </a:r>
            <a:r>
              <a:rPr lang="en-US" dirty="0"/>
              <a:t>.) </a:t>
            </a:r>
          </a:p>
          <a:p>
            <a:pPr eaLnBrk="1" hangingPunct="1"/>
            <a:r>
              <a:rPr lang="en-US" dirty="0"/>
              <a:t>    In general, lower-</a:t>
            </a:r>
            <a:r>
              <a:rPr lang="en-US" dirty="0" err="1" smtClean="0"/>
              <a:t>freqüncy</a:t>
            </a:r>
            <a:r>
              <a:rPr lang="en-US" dirty="0" smtClean="0"/>
              <a:t> </a:t>
            </a:r>
            <a:r>
              <a:rPr lang="en-US" dirty="0"/>
              <a:t>radio waves can travel further and penetrate solid substances more effectively than higher </a:t>
            </a:r>
            <a:r>
              <a:rPr lang="en-US" dirty="0" err="1" smtClean="0"/>
              <a:t>freqüncy</a:t>
            </a:r>
            <a:r>
              <a:rPr lang="en-US" dirty="0" smtClean="0"/>
              <a:t> </a:t>
            </a:r>
            <a:r>
              <a:rPr lang="en-US" dirty="0"/>
              <a:t>signals. This can be of help in an RFID setup where it may be necessary to read tags no matter if they are situated behind a box containing some particularly dense material. It can also help extend the range of an RFID system: Low-</a:t>
            </a:r>
            <a:r>
              <a:rPr lang="en-US" dirty="0" err="1" smtClean="0"/>
              <a:t>freqüncy</a:t>
            </a:r>
            <a:r>
              <a:rPr lang="en-US" dirty="0" smtClean="0"/>
              <a:t> </a:t>
            </a:r>
            <a:r>
              <a:rPr lang="en-US" dirty="0"/>
              <a:t>signals can effectively reach about 1 meter and still deliver enough power to activate a simple passive tag. On the other hand, lower </a:t>
            </a:r>
            <a:r>
              <a:rPr lang="en-US" dirty="0" err="1" smtClean="0"/>
              <a:t>freqüncy</a:t>
            </a:r>
            <a:r>
              <a:rPr lang="en-US" dirty="0" smtClean="0"/>
              <a:t> </a:t>
            </a:r>
            <a:r>
              <a:rPr lang="en-US" dirty="0"/>
              <a:t>signals cannot carry as much information per second as those using higher </a:t>
            </a:r>
            <a:r>
              <a:rPr lang="en-US" dirty="0" err="1" smtClean="0"/>
              <a:t>freqüncies</a:t>
            </a:r>
            <a:r>
              <a:rPr lang="en-US" dirty="0"/>
              <a:t>. </a:t>
            </a:r>
          </a:p>
          <a:p>
            <a:pPr eaLnBrk="1" hangingPunct="1"/>
            <a:r>
              <a:rPr lang="en-US" dirty="0"/>
              <a:t>Demand is increasing, though, for “smarter” RFID tags, with onboard logic, and this requires higher </a:t>
            </a:r>
            <a:r>
              <a:rPr lang="en-US" dirty="0" err="1" smtClean="0"/>
              <a:t>freqüncy</a:t>
            </a:r>
            <a:r>
              <a:rPr lang="en-US" dirty="0" smtClean="0"/>
              <a:t> </a:t>
            </a:r>
            <a:r>
              <a:rPr lang="en-US" dirty="0"/>
              <a:t>radio links. Their logic may be used to perform a calculation or to compare several pieces of incoming data – collected from a thermometer, for instance – and make a decision based on the results. As noted earlier, some tags have logic burned into them while others contain a simple general-purpose microprocessor. In either case, it is the </a:t>
            </a:r>
            <a:r>
              <a:rPr lang="en-US" dirty="0" err="1" smtClean="0"/>
              <a:t>freqüncy</a:t>
            </a:r>
            <a:r>
              <a:rPr lang="en-US" dirty="0" smtClean="0"/>
              <a:t> </a:t>
            </a:r>
            <a:r>
              <a:rPr lang="en-US" dirty="0"/>
              <a:t>of incoming radio waves, sent by the RFID reader, that will determine just how quickly a tag will be able to execute its logic instructions. Just as a higher-</a:t>
            </a:r>
            <a:r>
              <a:rPr lang="en-US" dirty="0" err="1" smtClean="0"/>
              <a:t>freqüncy</a:t>
            </a:r>
            <a:r>
              <a:rPr lang="en-US" dirty="0" smtClean="0"/>
              <a:t> </a:t>
            </a:r>
            <a:r>
              <a:rPr lang="en-US" dirty="0"/>
              <a:t>personal computer (as measured in gigahertz, or billions of internal clock cycles per second) can make a video game program run faster than a slower PC higher-</a:t>
            </a:r>
            <a:r>
              <a:rPr lang="en-US" dirty="0" err="1" smtClean="0"/>
              <a:t>freqüncy</a:t>
            </a:r>
            <a:r>
              <a:rPr lang="en-US" dirty="0" smtClean="0"/>
              <a:t> </a:t>
            </a:r>
            <a:r>
              <a:rPr lang="en-US" dirty="0"/>
              <a:t>RFID tags can do more internal “work” and tackle trickier decisions each second than can lower-</a:t>
            </a:r>
            <a:r>
              <a:rPr lang="en-US" dirty="0" err="1" smtClean="0"/>
              <a:t>freqüncy</a:t>
            </a:r>
            <a:r>
              <a:rPr lang="en-US" dirty="0" smtClean="0"/>
              <a:t> </a:t>
            </a:r>
            <a:r>
              <a:rPr lang="en-US" dirty="0"/>
              <a:t>tags. Instead of using an internal clock, however, passive tags will operate at the </a:t>
            </a:r>
            <a:r>
              <a:rPr lang="en-US" dirty="0" err="1" smtClean="0"/>
              <a:t>freqüncy</a:t>
            </a:r>
            <a:r>
              <a:rPr lang="en-US" dirty="0" smtClean="0"/>
              <a:t> </a:t>
            </a:r>
            <a:r>
              <a:rPr lang="en-US" dirty="0"/>
              <a:t>provided by the radio signals that are sent their way. </a:t>
            </a:r>
          </a:p>
          <a:p>
            <a:pPr eaLnBrk="1" hangingPunct="1"/>
            <a:endParaRPr lang="en-US" b="1" i="1" dirty="0"/>
          </a:p>
          <a:p>
            <a:pPr eaLnBrk="1" hangingPunct="1"/>
            <a:r>
              <a:rPr lang="en-US" b="1" i="1" dirty="0"/>
              <a:t>Additional </a:t>
            </a:r>
            <a:r>
              <a:rPr lang="en-US" b="1" i="1" dirty="0" err="1"/>
              <a:t>Informations</a:t>
            </a:r>
            <a:r>
              <a:rPr lang="en-US" b="1" i="1" dirty="0"/>
              <a:t>:</a:t>
            </a:r>
          </a:p>
          <a:p>
            <a:pPr eaLnBrk="1" hangingPunct="1"/>
            <a:r>
              <a:rPr lang="en-US" b="1" i="1" dirty="0"/>
              <a:t>Managing Collisions</a:t>
            </a:r>
          </a:p>
          <a:p>
            <a:pPr eaLnBrk="1" hangingPunct="1"/>
            <a:r>
              <a:rPr lang="en-US" dirty="0"/>
              <a:t>   A higher radio </a:t>
            </a:r>
            <a:r>
              <a:rPr lang="en-US" dirty="0" err="1" smtClean="0"/>
              <a:t>freqüncy</a:t>
            </a:r>
            <a:r>
              <a:rPr lang="en-US" dirty="0" smtClean="0"/>
              <a:t> </a:t>
            </a:r>
            <a:r>
              <a:rPr lang="en-US" dirty="0"/>
              <a:t>can help solve one particular tricky technical problem in RFID. When more than one tag passes within range of an RFID reader of the sort at the same moment, it tends to be quite difficult to single out any particular tag and read its content and its contents only. The RFID reader’s beam of radio energy may activate many passive tags at once, causing all of them to transmit at once. With their many signals overlapping, it can be almost impossible to successfully read from or write to any single tag. </a:t>
            </a:r>
          </a:p>
          <a:p>
            <a:pPr eaLnBrk="1" hangingPunct="1"/>
            <a:r>
              <a:rPr lang="en-US" dirty="0"/>
              <a:t>To fix this problem, engineers have worked out a variety of so-called anti-collision </a:t>
            </a:r>
            <a:r>
              <a:rPr lang="en-US" dirty="0" err="1" smtClean="0"/>
              <a:t>techniqüs</a:t>
            </a:r>
            <a:r>
              <a:rPr lang="en-US" dirty="0"/>
              <a:t>. Tags may operate on different </a:t>
            </a:r>
            <a:r>
              <a:rPr lang="en-US" dirty="0" err="1" smtClean="0"/>
              <a:t>freqüncies</a:t>
            </a:r>
            <a:r>
              <a:rPr lang="en-US" dirty="0"/>
              <a:t>, for instance. Or, more compelling from the point of view of cost and practicality, the tags may pick up on some split-second timing signals sent to them by the scanner and, using their internal logic, respond in a precisely-timed, non-overlapping manner. Clearly, this kind of communications protocol requires some fairly sophisticated and extensive software, and that calls for relatively high-</a:t>
            </a:r>
            <a:r>
              <a:rPr lang="en-US" dirty="0" err="1" smtClean="0"/>
              <a:t>freqüncy</a:t>
            </a:r>
            <a:r>
              <a:rPr lang="en-US" dirty="0" smtClean="0"/>
              <a:t> </a:t>
            </a:r>
            <a:r>
              <a:rPr lang="en-US" dirty="0"/>
              <a:t>radio signals to speed the software’s execution along. </a:t>
            </a:r>
            <a:endParaRPr lang="en-US" b="1" i="1" dirty="0"/>
          </a:p>
          <a:p>
            <a:pPr eaLnBrk="1" hangingPunct="1"/>
            <a:r>
              <a:rPr lang="en-US" b="1" i="1" dirty="0" err="1" smtClean="0"/>
              <a:t>Freqüncy</a:t>
            </a:r>
            <a:r>
              <a:rPr lang="en-US" b="1" i="1" dirty="0" smtClean="0"/>
              <a:t> </a:t>
            </a:r>
            <a:r>
              <a:rPr lang="en-US" b="1" i="1" dirty="0"/>
              <a:t>Ranges </a:t>
            </a:r>
          </a:p>
          <a:p>
            <a:pPr eaLnBrk="1" hangingPunct="1"/>
            <a:r>
              <a:rPr lang="en-US" dirty="0"/>
              <a:t>Many early-generation tags have operated at the </a:t>
            </a:r>
            <a:r>
              <a:rPr lang="en-US" dirty="0" err="1" smtClean="0"/>
              <a:t>freqüncy</a:t>
            </a:r>
            <a:r>
              <a:rPr lang="en-US" dirty="0" smtClean="0"/>
              <a:t> </a:t>
            </a:r>
            <a:r>
              <a:rPr lang="en-US" dirty="0"/>
              <a:t>of 120,000 Hertz – well below the AM radio dial in the U.S. But today, one of the most popular </a:t>
            </a:r>
            <a:r>
              <a:rPr lang="en-US" dirty="0" err="1" smtClean="0"/>
              <a:t>freqüncies</a:t>
            </a:r>
            <a:r>
              <a:rPr lang="en-US" dirty="0" smtClean="0"/>
              <a:t> </a:t>
            </a:r>
            <a:r>
              <a:rPr lang="en-US" dirty="0"/>
              <a:t>for running RFID tags is 13.56 MHz, or about 13 and a half million cycles per second. This </a:t>
            </a:r>
            <a:r>
              <a:rPr lang="en-US" dirty="0" err="1" smtClean="0"/>
              <a:t>freqüncy</a:t>
            </a:r>
            <a:r>
              <a:rPr lang="en-US" dirty="0" smtClean="0"/>
              <a:t> </a:t>
            </a:r>
            <a:r>
              <a:rPr lang="en-US" dirty="0"/>
              <a:t>is high enough to make a smart tag zip through some fairly involved software routines in a reasonable amount of time. This faster logic, moreover, helps with anti-collision protocols and can make it possible to read tags reliably even as they move past a scanning station at higher speeds than was possible before. This is particular useful in logistics, where it’s in no one’s interest to retard the movement of pallets or forklift trucks. </a:t>
            </a:r>
          </a:p>
          <a:p>
            <a:pPr eaLnBrk="1" hangingPunct="1"/>
            <a:r>
              <a:rPr lang="en-US" dirty="0"/>
              <a:t> RFID systems based on so-called ultra-high-</a:t>
            </a:r>
            <a:r>
              <a:rPr lang="en-US" dirty="0" err="1" smtClean="0"/>
              <a:t>freqüncy</a:t>
            </a:r>
            <a:r>
              <a:rPr lang="en-US" dirty="0" smtClean="0"/>
              <a:t> </a:t>
            </a:r>
            <a:r>
              <a:rPr lang="en-US" dirty="0"/>
              <a:t>(UHF) </a:t>
            </a:r>
            <a:r>
              <a:rPr lang="en-US" dirty="0" err="1" smtClean="0"/>
              <a:t>freqüncies</a:t>
            </a:r>
            <a:r>
              <a:rPr lang="en-US" dirty="0" smtClean="0"/>
              <a:t> </a:t>
            </a:r>
            <a:r>
              <a:rPr lang="en-US" dirty="0"/>
              <a:t>(868 MHz in Europe and 915 MHz in the United States) offer a longer range and certain other advantages. They can communicate at distances of as much as 3 meters when used with passive tags and as much as 15 meters with active, internally-powered tags. That has obvious advantages for certain applications.</a:t>
            </a:r>
          </a:p>
          <a:p>
            <a:pPr eaLnBrk="1" hangingPunct="1"/>
            <a:r>
              <a:rPr lang="en-US" dirty="0"/>
              <a:t> Going a step further up the radio dial, we reach the 2.4GHz band, known as microwave, which offers the highest possible data transmission and processor clock rates. Microwave tags can perform quite complex calculations. Chemical containers, for instance, can be programmed to recognize each other and set off a safety alarm if they determine, autonomously, that more than, say, four containers happen to be located within a certain radius of each other. </a:t>
            </a:r>
          </a:p>
          <a:p>
            <a:pPr eaLnBrk="1" hangingPunct="1"/>
            <a:r>
              <a:rPr lang="en-US" dirty="0"/>
              <a:t>This ultra-high </a:t>
            </a:r>
            <a:r>
              <a:rPr lang="en-US" dirty="0" err="1" smtClean="0"/>
              <a:t>freqüncy</a:t>
            </a:r>
            <a:r>
              <a:rPr lang="en-US" dirty="0" smtClean="0"/>
              <a:t> </a:t>
            </a:r>
            <a:r>
              <a:rPr lang="en-US" dirty="0"/>
              <a:t>also means that tags and base stations can move quite quickly relative to each other with no loss of reliability or accuracy. Maximum speeds of as much as 400 km/h (240 mph) have been achieved in highway traffic-related applications. At this </a:t>
            </a:r>
            <a:r>
              <a:rPr lang="en-US" dirty="0" err="1" smtClean="0"/>
              <a:t>freqüncy</a:t>
            </a:r>
            <a:r>
              <a:rPr lang="en-US" dirty="0"/>
              <a:t>, however, active tags are by and large a must, </a:t>
            </a:r>
            <a:r>
              <a:rPr lang="en-US" dirty="0" err="1" smtClean="0"/>
              <a:t>dü</a:t>
            </a:r>
            <a:r>
              <a:rPr lang="en-US" dirty="0" smtClean="0"/>
              <a:t> </a:t>
            </a:r>
            <a:r>
              <a:rPr lang="en-US" dirty="0"/>
              <a:t>to high power requirements. The range of these tags is significantly greater, too: 10 to 15 meters is realistic, and even greater ranges have been achieved in the field of traffic management. Automatic toll systems on highways, for example, can use UHF signals to transfer identification data over distances of as much as 50 meters. One negative factor is that UHF signals are even weaker than 13.56MHz signal when it comes to penetrating most materials.</a:t>
            </a:r>
            <a:endParaRPr lang="en-US" b="1" i="1" dirty="0"/>
          </a:p>
          <a:p>
            <a:pPr eaLnBrk="1" hangingPunct="1"/>
            <a:r>
              <a:rPr lang="en-US" b="1" i="1" dirty="0"/>
              <a:t>Sensors </a:t>
            </a:r>
          </a:p>
          <a:p>
            <a:pPr eaLnBrk="1" hangingPunct="1"/>
            <a:r>
              <a:rPr lang="en-US" dirty="0"/>
              <a:t>Finally, with enough onboard processing power, an RFID tag can serve not only to store and report on internal data but also to collect and transmit “live” information from physical sensors, too. An entire range of sensors can be built into electronic labels, measuring such parameters as temperature, humidity, air pressure, shock, acceleration, and even light intensity and pH </a:t>
            </a:r>
            <a:r>
              <a:rPr lang="en-US" dirty="0" err="1" smtClean="0"/>
              <a:t>valüs</a:t>
            </a:r>
            <a:r>
              <a:rPr lang="en-US" dirty="0"/>
              <a:t>. So far, however, this is more theory than practice, </a:t>
            </a:r>
            <a:r>
              <a:rPr lang="en-US" dirty="0" err="1" smtClean="0"/>
              <a:t>dü</a:t>
            </a:r>
            <a:r>
              <a:rPr lang="en-US" dirty="0" smtClean="0"/>
              <a:t> </a:t>
            </a:r>
            <a:r>
              <a:rPr lang="en-US" dirty="0"/>
              <a:t>mainly to </a:t>
            </a:r>
            <a:r>
              <a:rPr lang="en-US" dirty="0" err="1" smtClean="0"/>
              <a:t>issüs</a:t>
            </a:r>
            <a:r>
              <a:rPr lang="en-US" dirty="0" smtClean="0"/>
              <a:t> </a:t>
            </a:r>
            <a:r>
              <a:rPr lang="en-US" dirty="0"/>
              <a:t>of cost. Electronic tags with built-in sensors are not used widely today because the sensors themselves tend to consume too much power. Sensors and their associated electronics in a tag can consume anywhere from 10 to 1,000 times more energy than passive RFID tags – those that take their power from incoming radio waves, that is – are able to provide. As a result, sensors have mainly been used in active systems whose tags each have their own onboard battery. </a:t>
            </a:r>
          </a:p>
          <a:p>
            <a:pPr eaLnBrk="1" hangingPunct="1"/>
            <a:r>
              <a:rPr lang="en-US" dirty="0"/>
              <a:t>In short, no matter what the requirements are for a particular application, there’s likely to be an RFID tag that’s just right. And if there isn’t, there’s a lively RFID industry emerging that’s prepared to design and produce just about any customized tag that might be needed.</a:t>
            </a:r>
          </a:p>
          <a:p>
            <a:pPr eaLnBrk="1" hangingPunct="1"/>
            <a:endParaRPr lang="en-US" dirty="0"/>
          </a:p>
          <a:p>
            <a:pPr eaLnBrk="1" hangingPunct="1"/>
            <a:r>
              <a:rPr lang="en-US" b="1" i="1" dirty="0"/>
              <a:t>RFID Data Storage</a:t>
            </a:r>
          </a:p>
          <a:p>
            <a:pPr eaLnBrk="1" hangingPunct="1"/>
            <a:r>
              <a:rPr lang="en-US" dirty="0"/>
              <a:t>Different storage technologies have different properties and, no surprise, different costs. In many RFID applications, simply being able to read the data stored in a tag is sufficient. But in some situations, it’s helpful to be able to remotely write new data to a specific tag. As a finished product leaves a factory, for instance, the date of its production may be written to the tag. </a:t>
            </a:r>
          </a:p>
          <a:p>
            <a:pPr eaLnBrk="1" hangingPunct="1"/>
            <a:r>
              <a:rPr lang="en-US" dirty="0"/>
              <a:t>Not surprisingly, a storage medium that can accept updates will be somewhat more complex and costly than one that permits reading only. To write data into a semiconductor memory, for instance, requires a certain amount of electrical energy, so writeable tags, as they’re sometimes called, must either contain a battery to supply power or use circuitry that can extract the required energy from incoming radio waves. Batteries, of course, do not last forever, so battery-powered tags have a finite lifetime – sometimes stretching to several years, given the right battery and an application that </a:t>
            </a:r>
            <a:r>
              <a:rPr lang="en-US" dirty="0" err="1" smtClean="0"/>
              <a:t>dösn’t</a:t>
            </a:r>
            <a:r>
              <a:rPr lang="en-US" dirty="0" smtClean="0"/>
              <a:t> </a:t>
            </a:r>
            <a:r>
              <a:rPr lang="en-US" dirty="0"/>
              <a:t>require the tag to be activated too often. </a:t>
            </a:r>
          </a:p>
          <a:p>
            <a:pPr eaLnBrk="1" hangingPunct="1"/>
            <a:r>
              <a:rPr lang="en-US" dirty="0"/>
              <a:t>There are several varieties of read-only semiconductor memory technologies, each of which is finding use in some corner of the RFID market:</a:t>
            </a:r>
            <a:endParaRPr lang="en-US" b="1" dirty="0"/>
          </a:p>
          <a:p>
            <a:pPr eaLnBrk="1" hangingPunct="1"/>
            <a:r>
              <a:rPr lang="en-US" b="1" dirty="0"/>
              <a:t>EEPROM:</a:t>
            </a:r>
            <a:r>
              <a:rPr lang="en-US" dirty="0"/>
              <a:t> Electrically-erasable programmable read-only memory </a:t>
            </a:r>
            <a:r>
              <a:rPr lang="en-US" dirty="0" err="1" smtClean="0"/>
              <a:t>dös</a:t>
            </a:r>
            <a:r>
              <a:rPr lang="en-US" dirty="0" smtClean="0"/>
              <a:t> </a:t>
            </a:r>
            <a:r>
              <a:rPr lang="en-US" dirty="0"/>
              <a:t>not require a continuous power supply to store data. The power required to read information from an EEPROM is quite small. . Rewriting the data within individual EEPROM cells requires significant energy, however, which limits to how far a passive EEPROM-based tag may be from a transmitter. Also, </a:t>
            </a:r>
            <a:r>
              <a:rPr lang="en-US" dirty="0" err="1"/>
              <a:t>EEPROMs</a:t>
            </a:r>
            <a:r>
              <a:rPr lang="en-US" dirty="0"/>
              <a:t> can’t be updated limitlessly. Depending on their design, they can accept a maximum of 100,000 to 1,000,000 rewrites. </a:t>
            </a:r>
            <a:endParaRPr lang="en-US" b="1" dirty="0"/>
          </a:p>
          <a:p>
            <a:pPr eaLnBrk="1" hangingPunct="1"/>
            <a:r>
              <a:rPr lang="en-US" b="1" dirty="0"/>
              <a:t>SRAM: </a:t>
            </a:r>
            <a:r>
              <a:rPr lang="en-US" dirty="0"/>
              <a:t>Static random access memory has the advantage of being able to change its contents much faster than </a:t>
            </a:r>
            <a:r>
              <a:rPr lang="en-US" dirty="0" err="1"/>
              <a:t>EEPROMs</a:t>
            </a:r>
            <a:r>
              <a:rPr lang="en-US" dirty="0"/>
              <a:t>. The downside is that they require continuous power, without which they “forget” any data they may have been storing. That means incorporating a battery in SRAM-based tags, which leads to  higher cost and weather-related limits; batteries don’t work well in extreme cold, for instance. </a:t>
            </a:r>
            <a:endParaRPr lang="en-US" b="1" dirty="0"/>
          </a:p>
          <a:p>
            <a:pPr eaLnBrk="1" hangingPunct="1"/>
            <a:r>
              <a:rPr lang="en-US" b="1" dirty="0"/>
              <a:t>FRAM: </a:t>
            </a:r>
            <a:r>
              <a:rPr lang="en-US" dirty="0"/>
              <a:t>Ferromagnetic random access memory is a comparatively new technology and as yet is little used. It combines some of the advantages of SRAM and EEPROM.</a:t>
            </a:r>
          </a:p>
          <a:p>
            <a:pPr eaLnBrk="1" hangingPunct="1"/>
            <a:r>
              <a:rPr lang="en-US" b="1" i="1" dirty="0"/>
              <a:t>Memory Capacity</a:t>
            </a:r>
          </a:p>
          <a:p>
            <a:pPr eaLnBrk="1" hangingPunct="1"/>
            <a:r>
              <a:rPr lang="en-US" dirty="0"/>
              <a:t>RFID tags vary in memory capacity from a mere 32 bits (equal to 4 bytes, or 4 characters of information) to as much as 32,000 bytes (or 32 kilobytes). In general, the less data a tag carries, the further away from a reader it can be and still be interrogated reliably</a:t>
            </a:r>
          </a:p>
          <a:p>
            <a:pPr eaLnBrk="1" hangingPunct="1"/>
            <a:r>
              <a:rPr lang="en-US" dirty="0"/>
              <a:t>Low-end tags range in capacity from just 32 to 80 bits. These low-capacity tags are designed to store only an identification number, but by using the full 80 bits of binary coding that number can range from 0 to 1.2 </a:t>
            </a:r>
            <a:r>
              <a:rPr lang="en-US" dirty="0" err="1"/>
              <a:t>x</a:t>
            </a:r>
            <a:r>
              <a:rPr lang="en-US" dirty="0"/>
              <a:t> 10^24 -- enough to give a vast number of items </a:t>
            </a:r>
            <a:r>
              <a:rPr lang="en-US" dirty="0" err="1" smtClean="0"/>
              <a:t>uniqü</a:t>
            </a:r>
            <a:r>
              <a:rPr lang="en-US" dirty="0" smtClean="0"/>
              <a:t> </a:t>
            </a:r>
            <a:r>
              <a:rPr lang="en-US" dirty="0"/>
              <a:t>IDs. </a:t>
            </a:r>
          </a:p>
          <a:p>
            <a:pPr eaLnBrk="1" hangingPunct="1"/>
            <a:r>
              <a:rPr lang="en-US" dirty="0"/>
              <a:t>Another variety of tag stores 80 to 256 bits, using primarily EEPROM and RAM memory technology. These tags can include small amounts of explicit information encoded in a sort of numerical shorthand: Just as airlines refer to the Newark, NJ, airport as EWR, for instance, these tags might use a few binary 1s and 0s to signify a lengthy product number or customer name. Only a computer with the right decoding software can make sense of such data. </a:t>
            </a:r>
          </a:p>
          <a:p>
            <a:pPr eaLnBrk="1" hangingPunct="1"/>
            <a:r>
              <a:rPr lang="en-US" dirty="0"/>
              <a:t>SRAM-based tags with 32 to 256 bytes of capacity, while FRAM technology can store as much as 32,000 bytes. These types of memory can store information as alphabetic letters as well as binary-based codes. In fact, 32 kilobytes is enough to store some 11 pages of standard, double-spaced text. Such capacity makes it possible to store in explicit form highly detailed information, such as complete maintenance instructions for a component of a larger assembly. Just like the other kinds of memory technology, however, SRAM and FRAM don’t escape the challenging technical tradeoffs between memory capacity, operating range, and power consumption.</a:t>
            </a:r>
          </a:p>
          <a:p>
            <a:pPr eaLnBrk="1" hangingPunct="1"/>
            <a:r>
              <a:rPr lang="en-US" b="1" i="1" dirty="0"/>
              <a:t>State machine vs. Microprocessor</a:t>
            </a:r>
          </a:p>
          <a:p>
            <a:pPr eaLnBrk="1" hangingPunct="1"/>
            <a:r>
              <a:rPr lang="en-US" dirty="0"/>
              <a:t>Every RFID tag contains logic circuitry whose job, at minimum, is to control the movement of data within the tag. In sophisticated tags, however, such logic can be used for sophisticated purposes: A tag may section off its total memory, permitting only readers that supply the proper passwords to update particular sections – a capability that might prove useful in a supply chain involving multiple parties. Whether it’s simple or complex, a tag’s logic may be implemented in the form of a so-called state machine or as a programmable microprocessor. Each has its pros and cons. </a:t>
            </a:r>
          </a:p>
          <a:p>
            <a:pPr eaLnBrk="1" hangingPunct="1"/>
            <a:r>
              <a:rPr lang="en-US" dirty="0"/>
              <a:t>The state machine is the most popular form of logic in today’s tags. State machine is simply a technical term for a circuit that is designed to perform some pre-set </a:t>
            </a:r>
            <a:r>
              <a:rPr lang="en-US" dirty="0" err="1" smtClean="0"/>
              <a:t>seqünce</a:t>
            </a:r>
            <a:r>
              <a:rPr lang="en-US" dirty="0" smtClean="0"/>
              <a:t> </a:t>
            </a:r>
            <a:r>
              <a:rPr lang="en-US" dirty="0"/>
              <a:t>of logical instructions – an algorithm, that is – and nothing else. The state machine uses little power and is quite efficient in operation, and in high volumes it can be produced at relatively low cost per unit of logic. Its computing power makes it useful for handling such tasks as encrypting data, controlling access to a tag’s memory via passwords, and executing the complex hand-shaking protocols that are required to prevent multiple tags from interfering with each other when they’re all scanned at once. The state machine has the distinct disadvantage, however, of being hard-wired; its logic cannot be changed after fabrication.</a:t>
            </a:r>
          </a:p>
          <a:p>
            <a:pPr eaLnBrk="1" hangingPunct="1"/>
            <a:r>
              <a:rPr lang="en-US" dirty="0"/>
              <a:t>  Enabling that kind of logic modification is exactly where the microprocessor shines. It is a general-purpose computer, in essence, that can execute any string of software instructions it is given. With a microprocessor, an RFID tag can perform fairly sophisticated tasks, such as monitoring and analyzing inputs from several outboard physical sensors. In some applications, such a tag may actually run its own tiny operating system, which could be useful in making the tag’s software, as well as its data, modifiable from afar. </a:t>
            </a:r>
            <a:r>
              <a:rPr lang="en-US" altLang="ja-JP" dirty="0">
                <a:ea typeface="MS PGothic" pitchFamily="34" charset="-128"/>
                <a:cs typeface="MS PGothic" pitchFamily="34" charset="-128"/>
              </a:rPr>
              <a:t>Tags used for tracking maintenance of equipment in hard to reach places is an excellent application of this </a:t>
            </a:r>
            <a:r>
              <a:rPr lang="en-US" altLang="ja-JP" dirty="0" err="1" smtClean="0">
                <a:ea typeface="MS PGothic" pitchFamily="34" charset="-128"/>
                <a:cs typeface="MS PGothic" pitchFamily="34" charset="-128"/>
              </a:rPr>
              <a:t>techniqü</a:t>
            </a:r>
            <a:r>
              <a:rPr lang="en-US" altLang="ja-JP" dirty="0" smtClean="0">
                <a:ea typeface="MS PGothic" pitchFamily="34" charset="-128"/>
                <a:cs typeface="MS PGothic" pitchFamily="34" charset="-128"/>
              </a:rPr>
              <a:t>. </a:t>
            </a:r>
            <a:r>
              <a:rPr lang="en-US" altLang="ja-JP" dirty="0">
                <a:ea typeface="MS PGothic" pitchFamily="34" charset="-128"/>
                <a:cs typeface="MS PGothic" pitchFamily="34" charset="-128"/>
              </a:rPr>
              <a:t>Readers can send instructions to update tags on such equipment without having to get close to them.</a:t>
            </a:r>
            <a:r>
              <a:rPr lang="en-US" altLang="ja-JP" b="1" i="1" dirty="0">
                <a:ea typeface="MS PGothic" pitchFamily="34" charset="-128"/>
                <a:cs typeface="MS PGothic" pitchFamily="34" charset="-128"/>
              </a:rPr>
              <a:t>  </a:t>
            </a:r>
            <a:r>
              <a:rPr lang="en-US" altLang="ja-JP" dirty="0">
                <a:ea typeface="MS PGothic" pitchFamily="34" charset="-128"/>
                <a:cs typeface="MS PGothic" pitchFamily="34" charset="-128"/>
              </a:rPr>
              <a:t>Microprocessor-based tags consume more energy than their state machine counterparts, however, and that can limit their ability to communicate with scanners across long distances. </a:t>
            </a:r>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4113B8DB-F1F6-5849-8B8E-17542D6FF8A6}" type="slidenum">
              <a:rPr lang="de-DE"/>
              <a:pPr/>
              <a:t>12</a:t>
            </a:fld>
            <a:endParaRPr lang="de-DE"/>
          </a:p>
        </p:txBody>
      </p:sp>
      <p:sp>
        <p:nvSpPr>
          <p:cNvPr id="66563" name="Rectangle 2"/>
          <p:cNvSpPr>
            <a:spLocks noGrp="1" noRot="1" noChangeAspect="1" noChangeArrowheads="1" noTextEdit="1"/>
          </p:cNvSpPr>
          <p:nvPr>
            <p:ph type="sldImg"/>
          </p:nvPr>
        </p:nvSpPr>
        <p:spPr>
          <a:xfrm>
            <a:off x="1171575" y="900113"/>
            <a:ext cx="4764088" cy="3573462"/>
          </a:xfrm>
          <a:ln/>
        </p:spPr>
      </p:sp>
      <p:sp>
        <p:nvSpPr>
          <p:cNvPr id="66564" name="Rectangle 3"/>
          <p:cNvSpPr>
            <a:spLocks noGrp="1" noChangeArrowheads="1"/>
          </p:cNvSpPr>
          <p:nvPr>
            <p:ph type="body" idx="1"/>
          </p:nvPr>
        </p:nvSpPr>
        <p:spPr>
          <a:xfrm>
            <a:off x="944563" y="4865688"/>
            <a:ext cx="5210175" cy="4306887"/>
          </a:xfrm>
          <a:noFill/>
          <a:ln/>
        </p:spPr>
        <p:txBody>
          <a:bodyPr/>
          <a:lstStyle/>
          <a:p>
            <a:pPr eaLnBrk="1" hangingPunct="1"/>
            <a:r>
              <a:rPr lang="de-DE" sz="1000"/>
              <a:t>This slide describes the advantages of RFID in comparison to Bar Codes. The main advantage is that RFID needs NO line of sight. In addition an RFID contains more information and you can change or write new Data many time on the tag. </a:t>
            </a:r>
          </a:p>
          <a:p>
            <a:pPr eaLnBrk="1" hangingPunct="1"/>
            <a:endParaRPr lang="de-DE" sz="1000"/>
          </a:p>
          <a:p>
            <a:pPr eaLnBrk="1" hangingPunct="1"/>
            <a:r>
              <a:rPr lang="de-DE" sz="1000"/>
              <a:t>Text for printed Version:</a:t>
            </a:r>
          </a:p>
          <a:p>
            <a:pPr eaLnBrk="1" hangingPunct="1"/>
            <a:endParaRPr lang="de-DE" sz="1000"/>
          </a:p>
          <a:p>
            <a:pPr eaLnBrk="1" hangingPunct="1"/>
            <a:r>
              <a:rPr lang="en-US" sz="1000"/>
              <a:t>Indeed, barcodes have long helped make the computer-based tracking of items possible, through every stage of the typical supply chain. And that technology is hardly about to disappear overnight. Its extremely low cost will be tough to beat in many applications. But RFID offers some quite significant advantages: To capture the data encoded on a barcode label requires that the label itself come within a certain distance and in direct line of sight of an optical reader. This is necessary because to read a barcode requires scanning its inked pattern with a focused beam of laser light. </a:t>
            </a:r>
          </a:p>
          <a:p>
            <a:pPr eaLnBrk="1" hangingPunct="1"/>
            <a:r>
              <a:rPr lang="en-US" sz="1000"/>
              <a:t>RFID tags, on the other hand, need only to be reached by radio waves for their data to be captured. And radio waves, it turns out, are effective at greater distances than the barcode scanner’s laser – at least a few feet and in some cases 10 yards or more. What’re more, radio waves can pass unobstructed through many of the common materials used to produce and to package consumer and industrial goods – paper, cardboard, plastic, styrofoam, wood, and so forth. So, in a factory or truck-loading situation, there’s much less effort required, if any, to position each object in a precise way just so its RFID tag can be read.</a:t>
            </a:r>
            <a:endParaRPr lang="de-DE" sz="1000"/>
          </a:p>
          <a:p>
            <a:pPr eaLnBrk="1" hangingPunct="1"/>
            <a:endParaRPr lang="de-DE" sz="10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E4375203-4997-E246-B8EE-546C98E91700}" type="slidenum">
              <a:rPr lang="de-DE"/>
              <a:pPr/>
              <a:t>13</a:t>
            </a:fld>
            <a:endParaRPr lang="de-DE"/>
          </a:p>
        </p:txBody>
      </p:sp>
      <p:sp>
        <p:nvSpPr>
          <p:cNvPr id="72707" name="Rectangle 2"/>
          <p:cNvSpPr>
            <a:spLocks noGrp="1" noRot="1" noChangeAspect="1" noChangeArrowheads="1" noTextEdit="1"/>
          </p:cNvSpPr>
          <p:nvPr>
            <p:ph type="sldImg"/>
          </p:nvPr>
        </p:nvSpPr>
        <p:spPr>
          <a:xfrm>
            <a:off x="1171575" y="900113"/>
            <a:ext cx="4764088" cy="3573462"/>
          </a:xfrm>
          <a:ln/>
        </p:spPr>
      </p:sp>
      <p:sp>
        <p:nvSpPr>
          <p:cNvPr id="72708" name="Rectangle 3"/>
          <p:cNvSpPr>
            <a:spLocks noGrp="1" noChangeArrowheads="1"/>
          </p:cNvSpPr>
          <p:nvPr>
            <p:ph type="body" idx="1"/>
          </p:nvPr>
        </p:nvSpPr>
        <p:spPr>
          <a:xfrm>
            <a:off x="944563" y="4865688"/>
            <a:ext cx="5210175" cy="4306887"/>
          </a:xfrm>
          <a:noFill/>
          <a:ln/>
        </p:spPr>
        <p:txBody>
          <a:bodyPr/>
          <a:lstStyle/>
          <a:p>
            <a:pPr eaLnBrk="1" hangingPunct="1">
              <a:lnSpc>
                <a:spcPct val="80000"/>
              </a:lnSpc>
            </a:pPr>
            <a:r>
              <a:rPr lang="de-DE" sz="800" dirty="0" err="1"/>
              <a:t>The</a:t>
            </a:r>
            <a:r>
              <a:rPr lang="de-DE" sz="800" dirty="0"/>
              <a:t> </a:t>
            </a:r>
            <a:r>
              <a:rPr lang="en-US" sz="800" dirty="0"/>
              <a:t>Electronic Product Code (EPC) contains of the 4 Sections. </a:t>
            </a:r>
          </a:p>
          <a:p>
            <a:pPr eaLnBrk="1" hangingPunct="1">
              <a:lnSpc>
                <a:spcPct val="80000"/>
              </a:lnSpc>
            </a:pPr>
            <a:r>
              <a:rPr lang="en-US" sz="800" dirty="0"/>
              <a:t>Here’s how the code works: Its digits are organized in four sections. </a:t>
            </a:r>
          </a:p>
          <a:p>
            <a:pPr eaLnBrk="1" hangingPunct="1">
              <a:lnSpc>
                <a:spcPct val="80000"/>
              </a:lnSpc>
            </a:pPr>
            <a:r>
              <a:rPr lang="en-US" sz="800" dirty="0"/>
              <a:t>From left to right, the first section indicates which version of the EPC specification is being used. </a:t>
            </a:r>
          </a:p>
          <a:p>
            <a:pPr eaLnBrk="1" hangingPunct="1">
              <a:lnSpc>
                <a:spcPct val="80000"/>
              </a:lnSpc>
            </a:pPr>
            <a:r>
              <a:rPr lang="en-US" sz="800" dirty="0"/>
              <a:t>Next comes a number indicating the corporation that created the tag, which is usually the same organization that produced the item to which the tag is attached. </a:t>
            </a:r>
          </a:p>
          <a:p>
            <a:pPr eaLnBrk="1" hangingPunct="1">
              <a:lnSpc>
                <a:spcPct val="80000"/>
              </a:lnSpc>
            </a:pPr>
            <a:r>
              <a:rPr lang="en-US" sz="800" dirty="0"/>
              <a:t>The third section denotes the so-called object class of the product: Here, a soda can’s tag might carry a number indicating that it’s a “Cherry Coke, 12-oz. can, U.S. version.” </a:t>
            </a:r>
          </a:p>
          <a:p>
            <a:pPr eaLnBrk="1" hangingPunct="1">
              <a:lnSpc>
                <a:spcPct val="80000"/>
              </a:lnSpc>
            </a:pPr>
            <a:r>
              <a:rPr lang="en-US" sz="800" dirty="0"/>
              <a:t>Finally, there’s a </a:t>
            </a:r>
            <a:r>
              <a:rPr lang="en-US" sz="800" dirty="0" err="1" smtClean="0"/>
              <a:t>uniqü</a:t>
            </a:r>
            <a:r>
              <a:rPr lang="en-US" sz="800" dirty="0" smtClean="0"/>
              <a:t> </a:t>
            </a:r>
            <a:r>
              <a:rPr lang="en-US" sz="800" dirty="0"/>
              <a:t>nine-digit serial number assigned to a specific can of Cherry Coke. With nine digits to work with, it’s possible to assign </a:t>
            </a:r>
            <a:r>
              <a:rPr lang="en-US" sz="800" dirty="0" err="1" smtClean="0"/>
              <a:t>uniqü</a:t>
            </a:r>
            <a:r>
              <a:rPr lang="en-US" sz="800" dirty="0" smtClean="0"/>
              <a:t> </a:t>
            </a:r>
            <a:r>
              <a:rPr lang="en-US" sz="800" dirty="0"/>
              <a:t>IDs to no less than 999,999,999 different cans.</a:t>
            </a:r>
          </a:p>
          <a:p>
            <a:pPr eaLnBrk="1" hangingPunct="1">
              <a:lnSpc>
                <a:spcPct val="80000"/>
              </a:lnSpc>
            </a:pPr>
            <a:endParaRPr lang="de-DE" sz="800" dirty="0"/>
          </a:p>
          <a:p>
            <a:pPr eaLnBrk="1" hangingPunct="1">
              <a:lnSpc>
                <a:spcPct val="80000"/>
              </a:lnSpc>
            </a:pPr>
            <a:endParaRPr lang="de-DE" sz="800" dirty="0"/>
          </a:p>
          <a:p>
            <a:pPr eaLnBrk="1" hangingPunct="1">
              <a:lnSpc>
                <a:spcPct val="80000"/>
              </a:lnSpc>
            </a:pPr>
            <a:r>
              <a:rPr lang="en-US" sz="800" dirty="0"/>
              <a:t>The Electronic Product Code (EPC). </a:t>
            </a:r>
          </a:p>
          <a:p>
            <a:pPr eaLnBrk="1" hangingPunct="1">
              <a:lnSpc>
                <a:spcPct val="80000"/>
              </a:lnSpc>
            </a:pPr>
            <a:r>
              <a:rPr lang="en-US" sz="800" dirty="0"/>
              <a:t>Building off a decade of research at MIT’s Auto-ID center and now managed by a joint venture called </a:t>
            </a:r>
            <a:r>
              <a:rPr lang="en-US" sz="800" dirty="0" err="1"/>
              <a:t>EPCglobal</a:t>
            </a:r>
            <a:r>
              <a:rPr lang="en-US" sz="800" dirty="0"/>
              <a:t>™, the EPC effort attempts to introduce a suite of coherent specifications and protocols governing both RFID hardware and software and the formats of the data that they will exchange, store, and process. Of all the standards used in the implementation of Real World Awareness technologies, EPC is perhaps the most crucial. Much as the HTML and HTTP standards enabled the World Wide Web to take off, EPC is hoped to greatly reduce incompatibilities in the RFID world and help the technology gain widespread acceptance and usage.</a:t>
            </a:r>
            <a:endParaRPr lang="en-US" sz="800" b="1" i="1" dirty="0"/>
          </a:p>
          <a:p>
            <a:pPr eaLnBrk="1" hangingPunct="1">
              <a:lnSpc>
                <a:spcPct val="80000"/>
              </a:lnSpc>
            </a:pPr>
            <a:r>
              <a:rPr lang="en-US" sz="800" dirty="0"/>
              <a:t>The Auto-ID team began with the assumption that RFID would fail to take off commercially until the cost of chips and readers fell dramatically – from 50 cents apiece to less then 5 cents for the former, and from $1,000 to around $100 for the latter. The team also resolved to create a complete standard around which all RFID makers could rally, thus creating economies of scale and driving down costs.</a:t>
            </a:r>
          </a:p>
          <a:p>
            <a:pPr eaLnBrk="1" hangingPunct="1">
              <a:lnSpc>
                <a:spcPct val="80000"/>
              </a:lnSpc>
            </a:pPr>
            <a:r>
              <a:rPr lang="en-US" sz="800" dirty="0"/>
              <a:t>The goal was to create an “Internet of things,” in which every object, at the moment of its “birth,” or production, could be imprinted with an RFID chip containing an EPC-defined ID number, or code. This EPC code itself is only a string of binary digits – a 64- or 96-bit number (future versions will be 128-bits and 256-bits in length). It merely identifies an object </a:t>
            </a:r>
            <a:r>
              <a:rPr lang="en-US" sz="800" dirty="0" err="1" smtClean="0"/>
              <a:t>uniqüly</a:t>
            </a:r>
            <a:r>
              <a:rPr lang="en-US" sz="800" dirty="0" smtClean="0"/>
              <a:t> </a:t>
            </a:r>
            <a:r>
              <a:rPr lang="en-US" sz="800" dirty="0"/>
              <a:t>and points to a database server somewhere on the Internet where data about that particular object can be found. Rather than cramming data onto the chip itself – which would increase its cost and size – the Auto-ID team’s key innovation was to offload that data onto networks where storage is cheap, plentiful, and easily accessible. Besides the code itself, the EPC framework includes specifications for tags and readers, as well as for a variety of software needed to manage billions of codes, look up information attached to them, and so forth. </a:t>
            </a:r>
          </a:p>
          <a:p>
            <a:pPr eaLnBrk="1" hangingPunct="1">
              <a:lnSpc>
                <a:spcPct val="80000"/>
              </a:lnSpc>
            </a:pPr>
            <a:r>
              <a:rPr lang="en-US" sz="800" dirty="0"/>
              <a:t>The Auto-ID team’s vision was that every object tagged this way could be found and have its status tracked remotely as it moved along the supply chain from the moment of its manufacture to the disposal of its packaging by the end user. To that end, the proposed EPC standard also includes specs for the creation of tiny, low-powered tags capable of containing only EPC codes (thus lowering the cost) and the inexpensive RFID readers needed to read them.</a:t>
            </a:r>
            <a:endParaRPr lang="de-DE" sz="800" dirty="0"/>
          </a:p>
          <a:p>
            <a:pPr eaLnBrk="1" hangingPunct="1">
              <a:lnSpc>
                <a:spcPct val="80000"/>
              </a:lnSpc>
            </a:pPr>
            <a:r>
              <a:rPr lang="en-US" sz="800" dirty="0"/>
              <a:t>The EPC itself is a 24-digit alphanumeric string (it combines numbers and letters, that is) that can be expressed inside computers as 96 bits of binary data. It alternately functions, depending on your choice of metaphors, as a license plate number, an IP address, or a super bar code designed to do two things: be </a:t>
            </a:r>
            <a:r>
              <a:rPr lang="en-US" sz="800" dirty="0" err="1" smtClean="0"/>
              <a:t>uniqü</a:t>
            </a:r>
            <a:r>
              <a:rPr lang="en-US" sz="800" dirty="0" smtClean="0"/>
              <a:t>, </a:t>
            </a:r>
            <a:r>
              <a:rPr lang="en-US" sz="800" dirty="0"/>
              <a:t>and point to a data file in a computer somewhere on the Internet. This file, sometimes referred to as metadata, contains information about the object that the code </a:t>
            </a:r>
            <a:r>
              <a:rPr lang="en-US" sz="800" dirty="0" err="1" smtClean="0"/>
              <a:t>uniqüly</a:t>
            </a:r>
            <a:r>
              <a:rPr lang="en-US" sz="800" dirty="0" smtClean="0"/>
              <a:t> </a:t>
            </a:r>
            <a:r>
              <a:rPr lang="en-US" sz="800" dirty="0"/>
              <a:t>identifies. Thus, the code and this server work hand-in-hand to provide the full capability of the </a:t>
            </a:r>
            <a:r>
              <a:rPr lang="en-US" sz="800" dirty="0" err="1"/>
              <a:t>EPCglobal</a:t>
            </a:r>
            <a:r>
              <a:rPr lang="en-US" sz="800" dirty="0"/>
              <a:t>™ scheme. The EPC code itself contains no explicit information about the object to which it is attached. </a:t>
            </a:r>
          </a:p>
          <a:p>
            <a:pPr eaLnBrk="1" hangingPunct="1">
              <a:lnSpc>
                <a:spcPct val="80000"/>
              </a:lnSpc>
            </a:pPr>
            <a:r>
              <a:rPr lang="en-US" sz="800" dirty="0"/>
              <a:t> Here’s how the code works: Its digits are organized in four sections. From left to right, the first section indicates which version of the EPC specification is being used. Next comes a number indicating the corporation that created the tag, which is usually the same organization that produced the item to which the tag is attached. The third section denotes the so-called object class of the product: Here, a soda can’s tag might carry a number indicating that it’s a “Cherry Coke, 12-oz. can, U.S. version.” Finally, there’s a </a:t>
            </a:r>
            <a:r>
              <a:rPr lang="en-US" sz="800" dirty="0" err="1" smtClean="0"/>
              <a:t>uniqü</a:t>
            </a:r>
            <a:r>
              <a:rPr lang="en-US" sz="800" dirty="0" smtClean="0"/>
              <a:t> </a:t>
            </a:r>
            <a:r>
              <a:rPr lang="en-US" sz="800" dirty="0"/>
              <a:t>nine-digit serial number assigned to a specific can of Cherry Coke. With nine digits to work with, it’s possible to assign </a:t>
            </a:r>
            <a:r>
              <a:rPr lang="en-US" sz="800" dirty="0" err="1" smtClean="0"/>
              <a:t>uniqü</a:t>
            </a:r>
            <a:r>
              <a:rPr lang="en-US" sz="800" dirty="0" smtClean="0"/>
              <a:t> </a:t>
            </a:r>
            <a:r>
              <a:rPr lang="en-US" sz="800" dirty="0"/>
              <a:t>IDs to no less than 999,999,999 different cans.</a:t>
            </a:r>
          </a:p>
          <a:p>
            <a:pPr eaLnBrk="1" hangingPunct="1">
              <a:lnSpc>
                <a:spcPct val="80000"/>
              </a:lnSpc>
            </a:pPr>
            <a:endParaRPr lang="en-US" sz="800" dirty="0"/>
          </a:p>
          <a:p>
            <a:pPr eaLnBrk="1" hangingPunct="1">
              <a:lnSpc>
                <a:spcPct val="80000"/>
              </a:lnSpc>
            </a:pPr>
            <a:r>
              <a:rPr lang="en-US" sz="800" b="1" i="1" dirty="0"/>
              <a:t>Different types of tags: class 0, class 1 gen 1 and class 1 gen 2</a:t>
            </a:r>
          </a:p>
          <a:p>
            <a:pPr eaLnBrk="1" hangingPunct="1">
              <a:lnSpc>
                <a:spcPct val="80000"/>
              </a:lnSpc>
            </a:pPr>
            <a:r>
              <a:rPr lang="en-US" sz="800" dirty="0"/>
              <a:t>The feature sets of the </a:t>
            </a:r>
            <a:r>
              <a:rPr lang="en-US" sz="800" dirty="0" err="1"/>
              <a:t>EPC’s</a:t>
            </a:r>
            <a:r>
              <a:rPr lang="en-US" sz="800" dirty="0"/>
              <a:t> RFID specs are continually evolving. The two most commonly used today are the original spec, referred to as “Class 0,” and the  more refined spec called “Class 1 Gen 1” The latter, still awaiting approval, adds several new capabilities, including the ability to instruct RFID tags to “kill” themselves.</a:t>
            </a:r>
            <a:endParaRPr lang="en-US" sz="800" b="1" dirty="0"/>
          </a:p>
          <a:p>
            <a:pPr eaLnBrk="1" hangingPunct="1">
              <a:lnSpc>
                <a:spcPct val="80000"/>
              </a:lnSpc>
            </a:pPr>
            <a:r>
              <a:rPr lang="en-US" sz="800" b="1" dirty="0"/>
              <a:t>Class 0</a:t>
            </a:r>
            <a:r>
              <a:rPr lang="en-US" sz="800" dirty="0"/>
              <a:t> tags are the </a:t>
            </a:r>
            <a:r>
              <a:rPr lang="en-US" sz="800" dirty="0" err="1"/>
              <a:t>EPC’s</a:t>
            </a:r>
            <a:r>
              <a:rPr lang="en-US" sz="800" dirty="0"/>
              <a:t> vanilla, standard-</a:t>
            </a:r>
            <a:r>
              <a:rPr lang="en-US" sz="800" dirty="0" err="1" smtClean="0"/>
              <a:t>issü</a:t>
            </a:r>
            <a:r>
              <a:rPr lang="en-US" sz="800" dirty="0" smtClean="0"/>
              <a:t> </a:t>
            </a:r>
            <a:r>
              <a:rPr lang="en-US" sz="800" dirty="0"/>
              <a:t>tags. These are tags that have been given random, non-company-specific EPC codes by their manufacturer and sold for use in a supply chain. It’s up to the each corporate customer to assign tags to its own physical products and then enter that assignment into a corporate database for tracking. It’s useful to think of Class 0 tags as a license plate </a:t>
            </a:r>
            <a:r>
              <a:rPr lang="en-US" sz="800" dirty="0" err="1" smtClean="0"/>
              <a:t>issüd</a:t>
            </a:r>
            <a:r>
              <a:rPr lang="en-US" sz="800" dirty="0" smtClean="0"/>
              <a:t> </a:t>
            </a:r>
            <a:r>
              <a:rPr lang="en-US" sz="800" dirty="0"/>
              <a:t>by a manufacturer instead of the state – the number is </a:t>
            </a:r>
            <a:r>
              <a:rPr lang="en-US" sz="800" dirty="0" err="1" smtClean="0"/>
              <a:t>uniqü</a:t>
            </a:r>
            <a:r>
              <a:rPr lang="en-US" sz="800" dirty="0" smtClean="0"/>
              <a:t>, </a:t>
            </a:r>
            <a:r>
              <a:rPr lang="en-US" sz="800" dirty="0"/>
              <a:t>but it’s up to the driver to associate it with a particular car. Until recently, EPC specs allowed for Class 0 tags to operate at either 13.56 MHz or 915 MHz, but the lower </a:t>
            </a:r>
            <a:r>
              <a:rPr lang="en-US" sz="800" dirty="0" err="1" smtClean="0"/>
              <a:t>freqüncy</a:t>
            </a:r>
            <a:r>
              <a:rPr lang="en-US" sz="800" dirty="0" smtClean="0"/>
              <a:t> </a:t>
            </a:r>
            <a:r>
              <a:rPr lang="en-US" sz="800" dirty="0"/>
              <a:t>variation has been mothballed for the foreseeable future.</a:t>
            </a:r>
            <a:endParaRPr lang="en-US" sz="800" b="1" dirty="0"/>
          </a:p>
          <a:p>
            <a:pPr eaLnBrk="1" hangingPunct="1">
              <a:lnSpc>
                <a:spcPct val="80000"/>
              </a:lnSpc>
            </a:pPr>
            <a:r>
              <a:rPr lang="en-US" sz="800" b="1" dirty="0"/>
              <a:t>Class 1 Gen 1</a:t>
            </a:r>
            <a:r>
              <a:rPr lang="en-US" sz="800" dirty="0"/>
              <a:t> tags, also referred to as Class 1.1 tags, can be thought of as license plates </a:t>
            </a:r>
            <a:r>
              <a:rPr lang="en-US" sz="800" dirty="0" err="1" smtClean="0"/>
              <a:t>issüd</a:t>
            </a:r>
            <a:r>
              <a:rPr lang="en-US" sz="800" dirty="0" smtClean="0"/>
              <a:t> </a:t>
            </a:r>
            <a:r>
              <a:rPr lang="en-US" sz="800" dirty="0"/>
              <a:t>without a number, only the official markings, thus granting the owner the opportunity to assign his own number to the plates. Class 1.1 tags can be written once and read many times via the EEPROM process, enabling companies to imprint tags with their </a:t>
            </a:r>
            <a:r>
              <a:rPr lang="en-US" sz="800" dirty="0" err="1" smtClean="0"/>
              <a:t>uniqü</a:t>
            </a:r>
            <a:r>
              <a:rPr lang="en-US" sz="800" dirty="0" smtClean="0"/>
              <a:t> </a:t>
            </a:r>
            <a:r>
              <a:rPr lang="en-US" sz="800" dirty="0"/>
              <a:t>EPC Manager IDs and otherwise map tags to physical products. </a:t>
            </a:r>
            <a:endParaRPr lang="en-US" sz="800" b="1" dirty="0"/>
          </a:p>
          <a:p>
            <a:pPr eaLnBrk="1" hangingPunct="1">
              <a:lnSpc>
                <a:spcPct val="80000"/>
              </a:lnSpc>
            </a:pPr>
            <a:r>
              <a:rPr lang="en-US" sz="800" b="1" dirty="0"/>
              <a:t>Class 1 Gen 2</a:t>
            </a:r>
            <a:r>
              <a:rPr lang="en-US" sz="800" dirty="0"/>
              <a:t> tags, or Class 1.2 tags, add the ability to rewrite each tag’s contents many times, plus several new protocols missing in earlier versions: One is the “kill” feature, in which tags may be ordered to erase their data and burn themselves out in order to prevent future reactivation and reading. Among other uses, this feature may go a long way in reassuring consumers who are wary of RFID tags’ potential threat to personal privacy – particularly concerning the idea that government agencies or marketers might surreptitiously scan individuals or their homes to learn about the products people are wearing or have taken home from the store.</a:t>
            </a:r>
            <a:endParaRPr lang="de-DE" sz="8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4" Type="http://schemas.openxmlformats.org/officeDocument/2006/relationships/oleObject" Target="../embeddings/oleObject2.bin"/><Relationship Id="rId1" Type="http://schemas.openxmlformats.org/officeDocument/2006/relationships/themeOverride" Target="../theme/themeOverride1.xml"/><Relationship Id="rId2" Type="http://schemas.openxmlformats.org/officeDocument/2006/relationships/vmlDrawing" Target="../drawings/vmlDrawing2.v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3.xml"/><Relationship Id="rId3" Type="http://schemas.openxmlformats.org/officeDocument/2006/relationships/image" Target="../media/image5.em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20" descr="hpi_logo_epicStyle"/>
          <p:cNvPicPr>
            <a:picLocks noChangeAspect="1" noChangeArrowheads="1"/>
          </p:cNvPicPr>
          <p:nvPr/>
        </p:nvPicPr>
        <p:blipFill>
          <a:blip r:embed="rId2"/>
          <a:srcRect/>
          <a:stretch>
            <a:fillRect/>
          </a:stretch>
        </p:blipFill>
        <p:spPr bwMode="auto">
          <a:xfrm>
            <a:off x="5073650" y="225425"/>
            <a:ext cx="1903413" cy="1903413"/>
          </a:xfrm>
          <a:prstGeom prst="rect">
            <a:avLst/>
          </a:prstGeom>
          <a:noFill/>
          <a:ln w="9525">
            <a:noFill/>
            <a:miter lim="800000"/>
            <a:headEnd/>
            <a:tailEnd/>
          </a:ln>
        </p:spPr>
      </p:pic>
      <p:pic>
        <p:nvPicPr>
          <p:cNvPr id="5" name="Picture 21" descr="epicLogo"/>
          <p:cNvPicPr>
            <a:picLocks noChangeAspect="1" noChangeArrowheads="1"/>
          </p:cNvPicPr>
          <p:nvPr/>
        </p:nvPicPr>
        <p:blipFill>
          <a:blip r:embed="rId3"/>
          <a:srcRect/>
          <a:stretch>
            <a:fillRect/>
          </a:stretch>
        </p:blipFill>
        <p:spPr bwMode="auto">
          <a:xfrm>
            <a:off x="2700338" y="368300"/>
            <a:ext cx="1684337" cy="1727200"/>
          </a:xfrm>
          <a:prstGeom prst="rect">
            <a:avLst/>
          </a:prstGeom>
          <a:noFill/>
          <a:ln w="9525">
            <a:noFill/>
            <a:miter lim="800000"/>
            <a:headEnd/>
            <a:tailEnd/>
          </a:ln>
        </p:spPr>
      </p:pic>
      <p:sp>
        <p:nvSpPr>
          <p:cNvPr id="51202" name="Rectangle 2"/>
          <p:cNvSpPr>
            <a:spLocks noGrp="1" noChangeArrowheads="1"/>
          </p:cNvSpPr>
          <p:nvPr>
            <p:ph type="ctrTitle"/>
          </p:nvPr>
        </p:nvSpPr>
        <p:spPr>
          <a:xfrm>
            <a:off x="3095625" y="3429000"/>
            <a:ext cx="5797550" cy="1368425"/>
          </a:xfrm>
        </p:spPr>
        <p:txBody>
          <a:bodyPr anchor="t"/>
          <a:lstStyle>
            <a:lvl1pPr>
              <a:defRPr sz="3600"/>
            </a:lvl1pPr>
          </a:lstStyle>
          <a:p>
            <a:r>
              <a:rPr lang="de-DE"/>
              <a:t>Titelmasterformat durch Klicken bearbeiten</a:t>
            </a:r>
          </a:p>
        </p:txBody>
      </p:sp>
      <p:sp>
        <p:nvSpPr>
          <p:cNvPr id="51203" name="Rectangle 3"/>
          <p:cNvSpPr>
            <a:spLocks noGrp="1" noChangeArrowheads="1"/>
          </p:cNvSpPr>
          <p:nvPr>
            <p:ph type="subTitle" idx="1"/>
          </p:nvPr>
        </p:nvSpPr>
        <p:spPr>
          <a:xfrm>
            <a:off x="3132138" y="4868863"/>
            <a:ext cx="5761037" cy="1512887"/>
          </a:xfrm>
        </p:spPr>
        <p:txBody>
          <a:bodyPr/>
          <a:lstStyle>
            <a:lvl1pPr>
              <a:lnSpc>
                <a:spcPct val="100000"/>
              </a:lnSpc>
              <a:defRPr/>
            </a:lvl1pPr>
          </a:lstStyle>
          <a:p>
            <a:r>
              <a:rPr lang="de-DE"/>
              <a:t>Formatvorlage des Untertitelmasters durch Klicken bearbeiten</a:t>
            </a:r>
          </a:p>
        </p:txBody>
      </p:sp>
      <p:sp>
        <p:nvSpPr>
          <p:cNvPr id="6" name="Rectangle 4"/>
          <p:cNvSpPr>
            <a:spLocks noGrp="1" noChangeArrowheads="1"/>
          </p:cNvSpPr>
          <p:nvPr>
            <p:ph type="ftr" sz="quarter" idx="10"/>
          </p:nvPr>
        </p:nvSpPr>
        <p:spPr>
          <a:xfrm>
            <a:off x="3124200" y="6489700"/>
            <a:ext cx="6019800" cy="296863"/>
          </a:xfrm>
        </p:spPr>
        <p:txBody>
          <a:bodyPr anchor="t"/>
          <a:lstStyle>
            <a:lvl1pPr>
              <a:defRPr sz="1800"/>
            </a:lvl1pPr>
          </a:lstStyle>
          <a:p>
            <a:r>
              <a:rPr lang="en-US" smtClean="0"/>
              <a:t>| 18. Oktober 2011 | Dr. Alexander Zeier, Martin Lorenz, Matthieu Schapranow, Jürgen Müller |</a:t>
            </a: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Footer Placeholder 3"/>
          <p:cNvSpPr>
            <a:spLocks noGrp="1"/>
          </p:cNvSpPr>
          <p:nvPr>
            <p:ph type="ftr" sz="quarter" idx="10"/>
          </p:nvPr>
        </p:nvSpPr>
        <p:spPr/>
        <p:txBody>
          <a:bodyPr/>
          <a:lstStyle>
            <a:lvl1pPr>
              <a:defRPr smtClean="0"/>
            </a:lvl1p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lvl1pPr>
              <a:defRPr smtClean="0"/>
            </a:lvl1pPr>
          </a:lstStyle>
          <a:p>
            <a:pPr>
              <a:defRPr/>
            </a:pPr>
            <a:fld id="{966FC83A-E2A6-434C-A5A7-7B6BB1DC569C}" type="slidenum">
              <a:rPr lang="de-DE"/>
              <a:pPr>
                <a:defRPr/>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0"/>
            <a:ext cx="2187575" cy="6524625"/>
          </a:xfrm>
        </p:spPr>
        <p:txBody>
          <a:bodyPr vert="eaVert"/>
          <a:lstStyle/>
          <a:p>
            <a:r>
              <a:rPr lang="de-DE" smtClean="0"/>
              <a:t>Click to edit Master title style</a:t>
            </a:r>
            <a:endParaRPr lang="de-DE"/>
          </a:p>
        </p:txBody>
      </p:sp>
      <p:sp>
        <p:nvSpPr>
          <p:cNvPr id="3" name="Vertical Text Placeholder 2"/>
          <p:cNvSpPr>
            <a:spLocks noGrp="1"/>
          </p:cNvSpPr>
          <p:nvPr>
            <p:ph type="body" orient="vert" idx="1"/>
          </p:nvPr>
        </p:nvSpPr>
        <p:spPr>
          <a:xfrm>
            <a:off x="142875" y="0"/>
            <a:ext cx="6410325" cy="6524625"/>
          </a:xfrm>
        </p:spPr>
        <p:txBody>
          <a:bodyPr vert="eaVert"/>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Footer Placeholder 3"/>
          <p:cNvSpPr>
            <a:spLocks noGrp="1"/>
          </p:cNvSpPr>
          <p:nvPr>
            <p:ph type="ftr" sz="quarter" idx="10"/>
          </p:nvPr>
        </p:nvSpPr>
        <p:spPr/>
        <p:txBody>
          <a:bodyPr/>
          <a:lstStyle>
            <a:lvl1pPr>
              <a:defRPr smtClean="0"/>
            </a:lvl1p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lvl1pPr>
              <a:defRPr smtClean="0"/>
            </a:lvl1pPr>
          </a:lstStyle>
          <a:p>
            <a:pPr>
              <a:defRPr/>
            </a:pPr>
            <a:fld id="{6E828705-2CA4-E94D-B6E9-0622B60BB4D5}" type="slidenum">
              <a:rPr lang="de-DE"/>
              <a:pPr>
                <a:defRPr/>
              </a:pPr>
              <a:t>‹#›</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Rectangle 16"/>
          <p:cNvSpPr>
            <a:spLocks noChangeArrowheads="1"/>
          </p:cNvSpPr>
          <p:nvPr/>
        </p:nvSpPr>
        <p:spPr bwMode="auto">
          <a:xfrm>
            <a:off x="2303463" y="2816225"/>
            <a:ext cx="215900" cy="4041775"/>
          </a:xfrm>
          <a:prstGeom prst="rect">
            <a:avLst/>
          </a:prstGeom>
          <a:solidFill>
            <a:schemeClr val="accent1"/>
          </a:solidFill>
          <a:ln w="9525">
            <a:noFill/>
            <a:miter lim="800000"/>
            <a:headEnd/>
            <a:tailEnd/>
          </a:ln>
          <a:effectLst/>
        </p:spPr>
        <p:txBody>
          <a:bodyPr wrap="none" anchor="ctr">
            <a:prstTxWarp prst="textNoShape">
              <a:avLst/>
            </a:prstTxWarp>
          </a:bodyPr>
          <a:lstStyle/>
          <a:p>
            <a:pPr>
              <a:defRPr/>
            </a:pPr>
            <a:endParaRPr lang="de-DE"/>
          </a:p>
        </p:txBody>
      </p:sp>
      <p:sp>
        <p:nvSpPr>
          <p:cNvPr id="5" name="Rectangle 17"/>
          <p:cNvSpPr>
            <a:spLocks noChangeArrowheads="1"/>
          </p:cNvSpPr>
          <p:nvPr/>
        </p:nvSpPr>
        <p:spPr bwMode="auto">
          <a:xfrm>
            <a:off x="0" y="2816225"/>
            <a:ext cx="2303463" cy="215900"/>
          </a:xfrm>
          <a:prstGeom prst="rect">
            <a:avLst/>
          </a:prstGeom>
          <a:solidFill>
            <a:schemeClr val="accent1"/>
          </a:solidFill>
          <a:ln w="9525">
            <a:noFill/>
            <a:miter lim="800000"/>
            <a:headEnd/>
            <a:tailEnd/>
          </a:ln>
          <a:effectLst/>
        </p:spPr>
        <p:txBody>
          <a:bodyPr wrap="none" anchor="ctr">
            <a:prstTxWarp prst="textNoShape">
              <a:avLst/>
            </a:prstTxWarp>
          </a:bodyPr>
          <a:lstStyle/>
          <a:p>
            <a:pPr>
              <a:defRPr/>
            </a:pPr>
            <a:endParaRPr lang="de-DE"/>
          </a:p>
        </p:txBody>
      </p:sp>
      <p:sp>
        <p:nvSpPr>
          <p:cNvPr id="6" name="Rectangle 14"/>
          <p:cNvSpPr>
            <a:spLocks noChangeArrowheads="1"/>
          </p:cNvSpPr>
          <p:nvPr/>
        </p:nvSpPr>
        <p:spPr bwMode="auto">
          <a:xfrm>
            <a:off x="2411413" y="0"/>
            <a:ext cx="107950" cy="2924175"/>
          </a:xfrm>
          <a:prstGeom prst="rect">
            <a:avLst/>
          </a:prstGeom>
          <a:solidFill>
            <a:schemeClr val="accent2">
              <a:alpha val="70000"/>
            </a:schemeClr>
          </a:solidFill>
          <a:ln w="9525">
            <a:noFill/>
            <a:miter lim="800000"/>
            <a:headEnd/>
            <a:tailEnd/>
          </a:ln>
          <a:effectLst/>
        </p:spPr>
        <p:txBody>
          <a:bodyPr wrap="none" anchor="ctr">
            <a:prstTxWarp prst="textNoShape">
              <a:avLst/>
            </a:prstTxWarp>
          </a:bodyPr>
          <a:lstStyle/>
          <a:p>
            <a:pPr>
              <a:defRPr/>
            </a:pPr>
            <a:endParaRPr lang="de-DE"/>
          </a:p>
        </p:txBody>
      </p:sp>
      <p:sp>
        <p:nvSpPr>
          <p:cNvPr id="7" name="Rectangle 15"/>
          <p:cNvSpPr>
            <a:spLocks noChangeArrowheads="1"/>
          </p:cNvSpPr>
          <p:nvPr/>
        </p:nvSpPr>
        <p:spPr bwMode="auto">
          <a:xfrm>
            <a:off x="2520950" y="2816225"/>
            <a:ext cx="6623050" cy="107950"/>
          </a:xfrm>
          <a:prstGeom prst="rect">
            <a:avLst/>
          </a:prstGeom>
          <a:solidFill>
            <a:schemeClr val="accent2">
              <a:alpha val="70000"/>
            </a:schemeClr>
          </a:solidFill>
          <a:ln w="9525">
            <a:noFill/>
            <a:miter lim="800000"/>
            <a:headEnd/>
            <a:tailEnd/>
          </a:ln>
          <a:effectLst/>
        </p:spPr>
        <p:txBody>
          <a:bodyPr wrap="none" anchor="ctr">
            <a:prstTxWarp prst="textNoShape">
              <a:avLst/>
            </a:prstTxWarp>
          </a:bodyPr>
          <a:lstStyle/>
          <a:p>
            <a:pPr>
              <a:defRPr/>
            </a:pPr>
            <a:endParaRPr lang="de-DE"/>
          </a:p>
        </p:txBody>
      </p:sp>
      <p:graphicFrame>
        <p:nvGraphicFramePr>
          <p:cNvPr id="8" name="Object 3"/>
          <p:cNvGraphicFramePr>
            <a:graphicFrameLocks noChangeAspect="1"/>
          </p:cNvGraphicFramePr>
          <p:nvPr/>
        </p:nvGraphicFramePr>
        <p:xfrm>
          <a:off x="4516438" y="225425"/>
          <a:ext cx="4094162" cy="2344738"/>
        </p:xfrm>
        <a:graphic>
          <a:graphicData uri="http://schemas.openxmlformats.org/presentationml/2006/ole">
            <p:oleObj spid="_x0000_s133128" name="Image" r:id="rId4" imgW="3221337" imgH="1845301" progId="">
              <p:embed/>
            </p:oleObj>
          </a:graphicData>
        </a:graphic>
      </p:graphicFrame>
      <p:sp>
        <p:nvSpPr>
          <p:cNvPr id="55298" name="Rectangle 2"/>
          <p:cNvSpPr>
            <a:spLocks noGrp="1" noChangeArrowheads="1"/>
          </p:cNvSpPr>
          <p:nvPr>
            <p:ph type="ctrTitle"/>
          </p:nvPr>
        </p:nvSpPr>
        <p:spPr>
          <a:xfrm>
            <a:off x="3095625" y="3429000"/>
            <a:ext cx="5797550" cy="1368425"/>
          </a:xfrm>
        </p:spPr>
        <p:txBody>
          <a:bodyPr anchor="t"/>
          <a:lstStyle>
            <a:lvl1pPr>
              <a:defRPr/>
            </a:lvl1pPr>
          </a:lstStyle>
          <a:p>
            <a:r>
              <a:rPr lang="de-DE"/>
              <a:t>Titelmasterformat durch Klicken bearbeiten</a:t>
            </a:r>
          </a:p>
        </p:txBody>
      </p:sp>
      <p:sp>
        <p:nvSpPr>
          <p:cNvPr id="55299" name="Rectangle 3"/>
          <p:cNvSpPr>
            <a:spLocks noGrp="1" noChangeArrowheads="1"/>
          </p:cNvSpPr>
          <p:nvPr>
            <p:ph type="subTitle" idx="1"/>
          </p:nvPr>
        </p:nvSpPr>
        <p:spPr>
          <a:xfrm>
            <a:off x="3132138" y="4868863"/>
            <a:ext cx="5761037" cy="1547812"/>
          </a:xfrm>
        </p:spPr>
        <p:txBody>
          <a:bodyPr/>
          <a:lstStyle>
            <a:lvl1pPr>
              <a:lnSpc>
                <a:spcPct val="100000"/>
              </a:lnSpc>
              <a:defRPr/>
            </a:lvl1pPr>
          </a:lstStyle>
          <a:p>
            <a:r>
              <a:rPr lang="de-DE"/>
              <a:t>Formatvorlage des Untertitelmasters durch Klicken bearbeiten</a:t>
            </a:r>
          </a:p>
        </p:txBody>
      </p:sp>
      <p:sp>
        <p:nvSpPr>
          <p:cNvPr id="9" name="Rectangle 4"/>
          <p:cNvSpPr>
            <a:spLocks noGrp="1" noChangeArrowheads="1"/>
          </p:cNvSpPr>
          <p:nvPr>
            <p:ph type="ftr" sz="quarter" idx="10"/>
          </p:nvPr>
        </p:nvSpPr>
        <p:spPr>
          <a:xfrm>
            <a:off x="3124200" y="6489700"/>
            <a:ext cx="6019800" cy="296863"/>
          </a:xfrm>
        </p:spPr>
        <p:txBody>
          <a:bodyPr/>
          <a:lstStyle>
            <a:lvl1pPr>
              <a:defRPr sz="1800">
                <a:latin typeface="Verdana" charset="0"/>
              </a:defRPr>
            </a:lvl1pPr>
          </a:lstStyle>
          <a:p>
            <a:r>
              <a:rPr lang="en-US" smtClean="0"/>
              <a:t>| 18. Oktober 2011 | Dr. Alexander Zeier, Martin Lorenz, Matthieu Schapranow, Jürgen Müller |</a:t>
            </a:r>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Content Placeholder 2"/>
          <p:cNvSpPr>
            <a:spLocks noGrp="1"/>
          </p:cNvSpPr>
          <p:nvPr>
            <p:ph idx="1"/>
          </p:nvPr>
        </p:nvSpPr>
        <p:spPr/>
        <p:txBody>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 18. Oktober 2011 | Dr. Alexander Zeier, Martin Lorenz, Matthieu Schapranow, Jürgen Müller |</a:t>
            </a:r>
            <a:endParaRPr lang="de-DE"/>
          </a:p>
        </p:txBody>
      </p:sp>
      <p:sp>
        <p:nvSpPr>
          <p:cNvPr id="5" name="Rectangle 5"/>
          <p:cNvSpPr>
            <a:spLocks noGrp="1" noChangeArrowheads="1"/>
          </p:cNvSpPr>
          <p:nvPr>
            <p:ph type="sldNum" sz="quarter" idx="11"/>
          </p:nvPr>
        </p:nvSpPr>
        <p:spPr>
          <a:ln/>
        </p:spPr>
        <p:txBody>
          <a:bodyPr/>
          <a:lstStyle>
            <a:lvl1pPr>
              <a:defRPr/>
            </a:lvl1pPr>
          </a:lstStyle>
          <a:p>
            <a:pPr>
              <a:defRPr/>
            </a:pPr>
            <a:fld id="{62D36622-833D-0B45-BA6E-3B222DC0ADDB}" type="slidenum">
              <a:rPr lang="de-DE"/>
              <a:pPr>
                <a:defRPr/>
              </a:pPr>
              <a:t>‹#›</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 18. Oktober 2011 | Dr. Alexander Zeier, Martin Lorenz, Matthieu Schapranow, Jürgen Müller |</a:t>
            </a:r>
            <a:endParaRPr lang="de-DE"/>
          </a:p>
        </p:txBody>
      </p:sp>
      <p:sp>
        <p:nvSpPr>
          <p:cNvPr id="5" name="Rectangle 5"/>
          <p:cNvSpPr>
            <a:spLocks noGrp="1" noChangeArrowheads="1"/>
          </p:cNvSpPr>
          <p:nvPr>
            <p:ph type="sldNum" sz="quarter" idx="11"/>
          </p:nvPr>
        </p:nvSpPr>
        <p:spPr>
          <a:ln/>
        </p:spPr>
        <p:txBody>
          <a:bodyPr/>
          <a:lstStyle>
            <a:lvl1pPr>
              <a:defRPr/>
            </a:lvl1pPr>
          </a:lstStyle>
          <a:p>
            <a:pPr>
              <a:defRPr/>
            </a:pPr>
            <a:fld id="{05EC460F-91D0-6242-98AA-01799375CD27}" type="slidenum">
              <a:rPr lang="de-DE"/>
              <a:pPr>
                <a:defRPr/>
              </a:pPr>
              <a:t>‹#›</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Content Placeholder 2"/>
          <p:cNvSpPr>
            <a:spLocks noGrp="1"/>
          </p:cNvSpPr>
          <p:nvPr>
            <p:ph sz="half" idx="1"/>
          </p:nvPr>
        </p:nvSpPr>
        <p:spPr>
          <a:xfrm>
            <a:off x="719138" y="1989138"/>
            <a:ext cx="4010025" cy="45354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Content Placeholder 3"/>
          <p:cNvSpPr>
            <a:spLocks noGrp="1"/>
          </p:cNvSpPr>
          <p:nvPr>
            <p:ph sz="half" idx="2"/>
          </p:nvPr>
        </p:nvSpPr>
        <p:spPr>
          <a:xfrm>
            <a:off x="4881563" y="1989138"/>
            <a:ext cx="4011612" cy="45354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 18. Oktober 2011 | Dr. Alexander Zeier, Martin Lorenz, Matthieu Schapranow, Jürgen Müller |</a:t>
            </a:r>
            <a:endParaRPr lang="de-DE"/>
          </a:p>
        </p:txBody>
      </p:sp>
      <p:sp>
        <p:nvSpPr>
          <p:cNvPr id="6" name="Rectangle 5"/>
          <p:cNvSpPr>
            <a:spLocks noGrp="1" noChangeArrowheads="1"/>
          </p:cNvSpPr>
          <p:nvPr>
            <p:ph type="sldNum" sz="quarter" idx="11"/>
          </p:nvPr>
        </p:nvSpPr>
        <p:spPr>
          <a:ln/>
        </p:spPr>
        <p:txBody>
          <a:bodyPr/>
          <a:lstStyle>
            <a:lvl1pPr>
              <a:defRPr/>
            </a:lvl1pPr>
          </a:lstStyle>
          <a:p>
            <a:pPr>
              <a:defRPr/>
            </a:pPr>
            <a:fld id="{9CD312A3-93E6-6440-8627-097C3E10B10A}" type="slidenum">
              <a:rPr lang="de-DE"/>
              <a:pPr>
                <a:defRPr/>
              </a:pPr>
              <a:t>‹#›</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 18. Oktober 2011 | Dr. Alexander Zeier, Martin Lorenz, Matthieu Schapranow, Jürgen Müller |</a:t>
            </a:r>
            <a:endParaRPr lang="de-DE"/>
          </a:p>
        </p:txBody>
      </p:sp>
      <p:sp>
        <p:nvSpPr>
          <p:cNvPr id="8" name="Rectangle 5"/>
          <p:cNvSpPr>
            <a:spLocks noGrp="1" noChangeArrowheads="1"/>
          </p:cNvSpPr>
          <p:nvPr>
            <p:ph type="sldNum" sz="quarter" idx="11"/>
          </p:nvPr>
        </p:nvSpPr>
        <p:spPr>
          <a:ln/>
        </p:spPr>
        <p:txBody>
          <a:bodyPr/>
          <a:lstStyle>
            <a:lvl1pPr>
              <a:defRPr/>
            </a:lvl1pPr>
          </a:lstStyle>
          <a:p>
            <a:pPr>
              <a:defRPr/>
            </a:pPr>
            <a:fld id="{A8AAE8B1-D404-DE40-B8B0-C63D4082965E}" type="slidenum">
              <a:rPr lang="de-DE"/>
              <a:pPr>
                <a:defRPr/>
              </a:pPr>
              <a:t>‹#›</a:t>
            </a:fld>
            <a:endParaRPr lang="de-D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 18. Oktober 2011 | Dr. Alexander Zeier, Martin Lorenz, Matthieu Schapranow, Jürgen Müller |</a:t>
            </a:r>
            <a:endParaRPr lang="de-DE"/>
          </a:p>
        </p:txBody>
      </p:sp>
      <p:sp>
        <p:nvSpPr>
          <p:cNvPr id="4" name="Rectangle 5"/>
          <p:cNvSpPr>
            <a:spLocks noGrp="1" noChangeArrowheads="1"/>
          </p:cNvSpPr>
          <p:nvPr>
            <p:ph type="sldNum" sz="quarter" idx="11"/>
          </p:nvPr>
        </p:nvSpPr>
        <p:spPr>
          <a:ln/>
        </p:spPr>
        <p:txBody>
          <a:bodyPr/>
          <a:lstStyle>
            <a:lvl1pPr>
              <a:defRPr/>
            </a:lvl1pPr>
          </a:lstStyle>
          <a:p>
            <a:pPr>
              <a:defRPr/>
            </a:pPr>
            <a:fld id="{0568ACC2-FFE3-3642-8299-8D6DD7BC735A}" type="slidenum">
              <a:rPr lang="de-DE"/>
              <a:pPr>
                <a:defRPr/>
              </a:pPr>
              <a:t>‹#›</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 18. Oktober 2011 | Dr. Alexander Zeier, Martin Lorenz, Matthieu Schapranow, Jürgen Müller |</a:t>
            </a:r>
            <a:endParaRPr lang="de-DE"/>
          </a:p>
        </p:txBody>
      </p:sp>
      <p:sp>
        <p:nvSpPr>
          <p:cNvPr id="3" name="Rectangle 5"/>
          <p:cNvSpPr>
            <a:spLocks noGrp="1" noChangeArrowheads="1"/>
          </p:cNvSpPr>
          <p:nvPr>
            <p:ph type="sldNum" sz="quarter" idx="11"/>
          </p:nvPr>
        </p:nvSpPr>
        <p:spPr>
          <a:ln/>
        </p:spPr>
        <p:txBody>
          <a:bodyPr/>
          <a:lstStyle>
            <a:lvl1pPr>
              <a:defRPr/>
            </a:lvl1pPr>
          </a:lstStyle>
          <a:p>
            <a:pPr>
              <a:defRPr/>
            </a:pPr>
            <a:fld id="{2C9E9050-67F4-334A-81D7-552E7DAA723D}" type="slidenum">
              <a:rPr lang="de-DE"/>
              <a:pPr>
                <a:defRPr/>
              </a:pPr>
              <a:t>‹#›</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de-DE"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 18. Oktober 2011 | Dr. Alexander Zeier, Martin Lorenz, Matthieu Schapranow, Jürgen Müller |</a:t>
            </a:r>
            <a:endParaRPr lang="de-DE"/>
          </a:p>
        </p:txBody>
      </p:sp>
      <p:sp>
        <p:nvSpPr>
          <p:cNvPr id="6" name="Rectangle 5"/>
          <p:cNvSpPr>
            <a:spLocks noGrp="1" noChangeArrowheads="1"/>
          </p:cNvSpPr>
          <p:nvPr>
            <p:ph type="sldNum" sz="quarter" idx="11"/>
          </p:nvPr>
        </p:nvSpPr>
        <p:spPr>
          <a:ln/>
        </p:spPr>
        <p:txBody>
          <a:bodyPr/>
          <a:lstStyle>
            <a:lvl1pPr>
              <a:defRPr/>
            </a:lvl1pPr>
          </a:lstStyle>
          <a:p>
            <a:pPr>
              <a:defRPr/>
            </a:pPr>
            <a:fld id="{125F408D-B586-6B42-AA26-789759B3ED22}" type="slidenum">
              <a:rPr lang="de-DE"/>
              <a:pPr>
                <a:defRPr/>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Content Placeholder 2"/>
          <p:cNvSpPr>
            <a:spLocks noGrp="1"/>
          </p:cNvSpPr>
          <p:nvPr>
            <p:ph idx="1"/>
          </p:nvPr>
        </p:nvSpPr>
        <p:spPr/>
        <p:txBody>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Footer Placeholder 3"/>
          <p:cNvSpPr>
            <a:spLocks noGrp="1"/>
          </p:cNvSpPr>
          <p:nvPr>
            <p:ph type="ftr" sz="quarter" idx="10"/>
          </p:nvPr>
        </p:nvSpPr>
        <p:spPr/>
        <p:txBody>
          <a:bodyPr/>
          <a:lstStyle>
            <a:lvl1pPr>
              <a:defRPr smtClean="0"/>
            </a:lvl1p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lvl1pPr>
              <a:defRPr smtClean="0"/>
            </a:lvl1pPr>
          </a:lstStyle>
          <a:p>
            <a:pPr>
              <a:defRPr/>
            </a:pPr>
            <a:fld id="{13B1CFD9-1322-D94A-BB90-1F149FBDF427}" type="slidenum">
              <a:rPr lang="de-DE"/>
              <a:pPr>
                <a:defRPr/>
              </a:pPr>
              <a:t>‹#›</a:t>
            </a:fld>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de-DE"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 18. Oktober 2011 | Dr. Alexander Zeier, Martin Lorenz, Matthieu Schapranow, Jürgen Müller |</a:t>
            </a:r>
            <a:endParaRPr lang="de-DE"/>
          </a:p>
        </p:txBody>
      </p:sp>
      <p:sp>
        <p:nvSpPr>
          <p:cNvPr id="6" name="Rectangle 5"/>
          <p:cNvSpPr>
            <a:spLocks noGrp="1" noChangeArrowheads="1"/>
          </p:cNvSpPr>
          <p:nvPr>
            <p:ph type="sldNum" sz="quarter" idx="11"/>
          </p:nvPr>
        </p:nvSpPr>
        <p:spPr>
          <a:ln/>
        </p:spPr>
        <p:txBody>
          <a:bodyPr/>
          <a:lstStyle>
            <a:lvl1pPr>
              <a:defRPr/>
            </a:lvl1pPr>
          </a:lstStyle>
          <a:p>
            <a:pPr>
              <a:defRPr/>
            </a:pPr>
            <a:fld id="{AD15DF0F-1E67-144E-B420-277621A30C16}" type="slidenum">
              <a:rPr lang="de-DE"/>
              <a:pPr>
                <a:defRPr/>
              </a:pPr>
              <a:t>‹#›</a:t>
            </a:fld>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 18. Oktober 2011 | Dr. Alexander Zeier, Martin Lorenz, Matthieu Schapranow, Jürgen Müller |</a:t>
            </a:r>
            <a:endParaRPr lang="de-DE"/>
          </a:p>
        </p:txBody>
      </p:sp>
      <p:sp>
        <p:nvSpPr>
          <p:cNvPr id="5" name="Rectangle 5"/>
          <p:cNvSpPr>
            <a:spLocks noGrp="1" noChangeArrowheads="1"/>
          </p:cNvSpPr>
          <p:nvPr>
            <p:ph type="sldNum" sz="quarter" idx="11"/>
          </p:nvPr>
        </p:nvSpPr>
        <p:spPr>
          <a:ln/>
        </p:spPr>
        <p:txBody>
          <a:bodyPr/>
          <a:lstStyle>
            <a:lvl1pPr>
              <a:defRPr/>
            </a:lvl1pPr>
          </a:lstStyle>
          <a:p>
            <a:pPr>
              <a:defRPr/>
            </a:pPr>
            <a:fld id="{D3C7FD94-FC7A-A44A-8346-231E70CAA50F}" type="slidenum">
              <a:rPr lang="de-DE"/>
              <a:pPr>
                <a:defRPr/>
              </a:pPr>
              <a:t>‹#›</a:t>
            </a:fld>
            <a:endParaRPr lang="de-D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0063" y="0"/>
            <a:ext cx="2043112" cy="6524625"/>
          </a:xfrm>
        </p:spPr>
        <p:txBody>
          <a:bodyPr vert="eaVert"/>
          <a:lstStyle/>
          <a:p>
            <a:r>
              <a:rPr lang="de-DE" smtClean="0"/>
              <a:t>Click to edit Master title style</a:t>
            </a:r>
            <a:endParaRPr lang="de-DE"/>
          </a:p>
        </p:txBody>
      </p:sp>
      <p:sp>
        <p:nvSpPr>
          <p:cNvPr id="3" name="Vertical Text Placeholder 2"/>
          <p:cNvSpPr>
            <a:spLocks noGrp="1"/>
          </p:cNvSpPr>
          <p:nvPr>
            <p:ph type="body" orient="vert" idx="1"/>
          </p:nvPr>
        </p:nvSpPr>
        <p:spPr>
          <a:xfrm>
            <a:off x="719138" y="0"/>
            <a:ext cx="5978525" cy="6524625"/>
          </a:xfrm>
        </p:spPr>
        <p:txBody>
          <a:bodyPr vert="eaVert"/>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 18. Oktober 2011 | Dr. Alexander Zeier, Martin Lorenz, Matthieu Schapranow, Jürgen Müller |</a:t>
            </a:r>
            <a:endParaRPr lang="de-DE"/>
          </a:p>
        </p:txBody>
      </p:sp>
      <p:sp>
        <p:nvSpPr>
          <p:cNvPr id="5" name="Rectangle 5"/>
          <p:cNvSpPr>
            <a:spLocks noGrp="1" noChangeArrowheads="1"/>
          </p:cNvSpPr>
          <p:nvPr>
            <p:ph type="sldNum" sz="quarter" idx="11"/>
          </p:nvPr>
        </p:nvSpPr>
        <p:spPr>
          <a:ln/>
        </p:spPr>
        <p:txBody>
          <a:bodyPr/>
          <a:lstStyle>
            <a:lvl1pPr>
              <a:defRPr/>
            </a:lvl1pPr>
          </a:lstStyle>
          <a:p>
            <a:pPr>
              <a:defRPr/>
            </a:pPr>
            <a:fld id="{7CB37DA0-158E-6047-B0DB-28D293CDC97F}" type="slidenum">
              <a:rPr lang="de-DE"/>
              <a:pPr>
                <a:defRPr/>
              </a:pPr>
              <a:t>‹#›</a:t>
            </a:fld>
            <a:endParaRPr lang="de-D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0" y="0"/>
            <a:ext cx="9180513" cy="6858000"/>
            <a:chOff x="0" y="0"/>
            <a:chExt cx="5783" cy="4320"/>
          </a:xfrm>
        </p:grpSpPr>
        <p:grpSp>
          <p:nvGrpSpPr>
            <p:cNvPr id="5" name="Group 6"/>
            <p:cNvGrpSpPr>
              <a:grpSpLocks/>
            </p:cNvGrpSpPr>
            <p:nvPr userDrawn="1"/>
          </p:nvGrpSpPr>
          <p:grpSpPr bwMode="auto">
            <a:xfrm>
              <a:off x="1451" y="0"/>
              <a:ext cx="4332" cy="1910"/>
              <a:chOff x="1451" y="0"/>
              <a:chExt cx="4332" cy="1910"/>
            </a:xfrm>
          </p:grpSpPr>
          <p:sp>
            <p:nvSpPr>
              <p:cNvPr id="9" name="Rectangle 7"/>
              <p:cNvSpPr>
                <a:spLocks noChangeArrowheads="1"/>
              </p:cNvSpPr>
              <p:nvPr/>
            </p:nvSpPr>
            <p:spPr bwMode="auto">
              <a:xfrm>
                <a:off x="1451" y="0"/>
                <a:ext cx="136" cy="1774"/>
              </a:xfrm>
              <a:prstGeom prst="rect">
                <a:avLst/>
              </a:prstGeom>
              <a:solidFill>
                <a:srgbClr val="F6A800">
                  <a:alpha val="50000"/>
                </a:srgbClr>
              </a:solidFill>
              <a:ln w="9525">
                <a:noFill/>
                <a:miter lim="800000"/>
                <a:headEnd/>
                <a:tailEnd/>
              </a:ln>
              <a:effectLst/>
            </p:spPr>
            <p:txBody>
              <a:bodyPr wrap="none" anchor="ctr">
                <a:prstTxWarp prst="textNoShape">
                  <a:avLst/>
                </a:prstTxWarp>
              </a:bodyPr>
              <a:lstStyle/>
              <a:p>
                <a:pPr>
                  <a:defRPr/>
                </a:pPr>
                <a:endParaRPr lang="de-DE"/>
              </a:p>
            </p:txBody>
          </p:sp>
          <p:sp>
            <p:nvSpPr>
              <p:cNvPr id="10" name="Rectangle 8"/>
              <p:cNvSpPr>
                <a:spLocks noChangeArrowheads="1"/>
              </p:cNvSpPr>
              <p:nvPr/>
            </p:nvSpPr>
            <p:spPr bwMode="auto">
              <a:xfrm>
                <a:off x="1451" y="1774"/>
                <a:ext cx="4332" cy="136"/>
              </a:xfrm>
              <a:prstGeom prst="rect">
                <a:avLst/>
              </a:prstGeom>
              <a:solidFill>
                <a:srgbClr val="F6A800">
                  <a:alpha val="50000"/>
                </a:srgbClr>
              </a:solidFill>
              <a:ln w="9525">
                <a:noFill/>
                <a:miter lim="800000"/>
                <a:headEnd/>
                <a:tailEnd/>
              </a:ln>
              <a:effectLst/>
            </p:spPr>
            <p:txBody>
              <a:bodyPr wrap="none" anchor="ctr">
                <a:prstTxWarp prst="textNoShape">
                  <a:avLst/>
                </a:prstTxWarp>
              </a:bodyPr>
              <a:lstStyle/>
              <a:p>
                <a:pPr>
                  <a:defRPr/>
                </a:pPr>
                <a:endParaRPr lang="de-DE"/>
              </a:p>
            </p:txBody>
          </p:sp>
        </p:grpSp>
        <p:grpSp>
          <p:nvGrpSpPr>
            <p:cNvPr id="6" name="Group 9"/>
            <p:cNvGrpSpPr>
              <a:grpSpLocks/>
            </p:cNvGrpSpPr>
            <p:nvPr userDrawn="1"/>
          </p:nvGrpSpPr>
          <p:grpSpPr bwMode="auto">
            <a:xfrm>
              <a:off x="0" y="1842"/>
              <a:ext cx="1519" cy="2478"/>
              <a:chOff x="0" y="1842"/>
              <a:chExt cx="1519" cy="2478"/>
            </a:xfrm>
          </p:grpSpPr>
          <p:sp>
            <p:nvSpPr>
              <p:cNvPr id="7" name="Rectangle 10"/>
              <p:cNvSpPr>
                <a:spLocks noChangeArrowheads="1"/>
              </p:cNvSpPr>
              <p:nvPr/>
            </p:nvSpPr>
            <p:spPr bwMode="auto">
              <a:xfrm>
                <a:off x="1451" y="1842"/>
                <a:ext cx="68" cy="2478"/>
              </a:xfrm>
              <a:prstGeom prst="rect">
                <a:avLst/>
              </a:prstGeom>
              <a:solidFill>
                <a:srgbClr val="F6A800">
                  <a:alpha val="50000"/>
                </a:srgbClr>
              </a:solidFill>
              <a:ln w="9525">
                <a:noFill/>
                <a:miter lim="800000"/>
                <a:headEnd/>
                <a:tailEnd/>
              </a:ln>
              <a:effectLst/>
            </p:spPr>
            <p:txBody>
              <a:bodyPr wrap="none" anchor="ctr">
                <a:prstTxWarp prst="textNoShape">
                  <a:avLst/>
                </a:prstTxWarp>
              </a:bodyPr>
              <a:lstStyle/>
              <a:p>
                <a:pPr>
                  <a:defRPr/>
                </a:pPr>
                <a:endParaRPr lang="de-DE"/>
              </a:p>
            </p:txBody>
          </p:sp>
          <p:sp>
            <p:nvSpPr>
              <p:cNvPr id="8" name="Rectangle 11"/>
              <p:cNvSpPr>
                <a:spLocks noChangeArrowheads="1"/>
              </p:cNvSpPr>
              <p:nvPr/>
            </p:nvSpPr>
            <p:spPr bwMode="auto">
              <a:xfrm>
                <a:off x="0" y="1843"/>
                <a:ext cx="1451" cy="68"/>
              </a:xfrm>
              <a:prstGeom prst="rect">
                <a:avLst/>
              </a:prstGeom>
              <a:solidFill>
                <a:srgbClr val="F6A800">
                  <a:alpha val="50000"/>
                </a:srgbClr>
              </a:solidFill>
              <a:ln w="9525">
                <a:noFill/>
                <a:miter lim="800000"/>
                <a:headEnd/>
                <a:tailEnd/>
              </a:ln>
              <a:effectLst/>
            </p:spPr>
            <p:txBody>
              <a:bodyPr wrap="none" anchor="ctr">
                <a:prstTxWarp prst="textNoShape">
                  <a:avLst/>
                </a:prstTxWarp>
              </a:bodyPr>
              <a:lstStyle/>
              <a:p>
                <a:pPr>
                  <a:defRPr/>
                </a:pPr>
                <a:endParaRPr lang="de-DE"/>
              </a:p>
            </p:txBody>
          </p:sp>
        </p:grpSp>
      </p:grpSp>
      <p:pic>
        <p:nvPicPr>
          <p:cNvPr id="11" name="Picture 12" descr="hpi_logo_v2_cmyk_sl1_master"/>
          <p:cNvPicPr>
            <a:picLocks noChangeAspect="1" noChangeArrowheads="1"/>
          </p:cNvPicPr>
          <p:nvPr/>
        </p:nvPicPr>
        <p:blipFill>
          <a:blip r:embed="rId3"/>
          <a:srcRect/>
          <a:stretch>
            <a:fillRect/>
          </a:stretch>
        </p:blipFill>
        <p:spPr bwMode="auto">
          <a:xfrm>
            <a:off x="4587875" y="296863"/>
            <a:ext cx="3929063" cy="2230437"/>
          </a:xfrm>
          <a:prstGeom prst="rect">
            <a:avLst/>
          </a:prstGeom>
          <a:noFill/>
          <a:ln w="9525">
            <a:noFill/>
            <a:miter lim="800000"/>
            <a:headEnd/>
            <a:tailEnd/>
          </a:ln>
        </p:spPr>
      </p:pic>
      <p:sp>
        <p:nvSpPr>
          <p:cNvPr id="243714" name="Rectangle 2"/>
          <p:cNvSpPr>
            <a:spLocks noGrp="1" noChangeArrowheads="1"/>
          </p:cNvSpPr>
          <p:nvPr>
            <p:ph type="ctrTitle"/>
          </p:nvPr>
        </p:nvSpPr>
        <p:spPr>
          <a:xfrm>
            <a:off x="2832100" y="3429000"/>
            <a:ext cx="6013450" cy="1368425"/>
          </a:xfrm>
        </p:spPr>
        <p:txBody>
          <a:bodyPr anchor="t"/>
          <a:lstStyle>
            <a:lvl1pPr>
              <a:defRPr/>
            </a:lvl1pPr>
          </a:lstStyle>
          <a:p>
            <a:r>
              <a:rPr lang="de-DE"/>
              <a:t>Titelmasterformat durch Klicken bearbeiten</a:t>
            </a:r>
          </a:p>
        </p:txBody>
      </p:sp>
      <p:sp>
        <p:nvSpPr>
          <p:cNvPr id="243715" name="Rectangle 3"/>
          <p:cNvSpPr>
            <a:spLocks noGrp="1" noChangeArrowheads="1"/>
          </p:cNvSpPr>
          <p:nvPr>
            <p:ph type="subTitle" idx="1"/>
          </p:nvPr>
        </p:nvSpPr>
        <p:spPr>
          <a:xfrm>
            <a:off x="2832100" y="4868863"/>
            <a:ext cx="6013450" cy="1511300"/>
          </a:xfrm>
        </p:spPr>
        <p:txBody>
          <a:bodyPr/>
          <a:lstStyle>
            <a:lvl1pPr>
              <a:lnSpc>
                <a:spcPct val="100000"/>
              </a:lnSpc>
              <a:defRPr/>
            </a:lvl1pPr>
          </a:lstStyle>
          <a:p>
            <a:r>
              <a:rPr lang="de-DE"/>
              <a:t>Formatvorlage des Untertitelmasters durch Klicken bearbeiten</a:t>
            </a:r>
          </a:p>
        </p:txBody>
      </p:sp>
      <p:sp>
        <p:nvSpPr>
          <p:cNvPr id="12" name="Rectangle 4"/>
          <p:cNvSpPr>
            <a:spLocks noGrp="1" noChangeArrowheads="1"/>
          </p:cNvSpPr>
          <p:nvPr>
            <p:ph type="ftr" sz="quarter" idx="10"/>
          </p:nvPr>
        </p:nvSpPr>
        <p:spPr>
          <a:xfrm>
            <a:off x="2832100" y="6597650"/>
            <a:ext cx="6013450" cy="188913"/>
          </a:xfrm>
        </p:spPr>
        <p:txBody>
          <a:bodyPr anchor="t"/>
          <a:lstStyle>
            <a:lvl1pPr>
              <a:defRPr/>
            </a:lvl1pPr>
          </a:lstStyle>
          <a:p>
            <a:r>
              <a:rPr lang="en-US" smtClean="0"/>
              <a:t>| 18. Oktober 2011 | Dr. Alexander Zeier, Martin Lorenz, Matthieu Schapranow, Jürgen Müller |</a:t>
            </a:r>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Content Placeholder 2"/>
          <p:cNvSpPr>
            <a:spLocks noGrp="1"/>
          </p:cNvSpPr>
          <p:nvPr>
            <p:ph idx="1"/>
          </p:nvPr>
        </p:nvSpPr>
        <p:spPr/>
        <p:txBody>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Footer Placeholder 3"/>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lvl1pPr>
              <a:defRPr smtClean="0"/>
            </a:lvl1pPr>
          </a:lstStyle>
          <a:p>
            <a:pPr>
              <a:defRPr/>
            </a:pPr>
            <a:fld id="{5291EF21-0597-7A4A-B451-B27313DFD1B9}" type="slidenum">
              <a:rPr lang="de-DE"/>
              <a:pPr>
                <a:defRPr/>
              </a:pPr>
              <a:t>‹#›</a:t>
            </a:fld>
            <a:endParaRPr lang="de-D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Click to edit Master text styles</a:t>
            </a:r>
          </a:p>
        </p:txBody>
      </p:sp>
      <p:sp>
        <p:nvSpPr>
          <p:cNvPr id="4" name="Footer Placeholder 3"/>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lvl1pPr>
              <a:defRPr smtClean="0"/>
            </a:lvl1pPr>
          </a:lstStyle>
          <a:p>
            <a:pPr>
              <a:defRPr/>
            </a:pPr>
            <a:fld id="{673F6A72-B620-A348-B4A4-1717AF92C8E0}" type="slidenum">
              <a:rPr lang="de-DE"/>
              <a:pPr>
                <a:defRPr/>
              </a:pPr>
              <a:t>‹#›</a:t>
            </a:fld>
            <a:endParaRPr lang="de-D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Content Placeholder 2"/>
          <p:cNvSpPr>
            <a:spLocks noGrp="1"/>
          </p:cNvSpPr>
          <p:nvPr>
            <p:ph sz="half" idx="1"/>
          </p:nvPr>
        </p:nvSpPr>
        <p:spPr>
          <a:xfrm>
            <a:off x="719138" y="1727200"/>
            <a:ext cx="4010025" cy="4797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Content Placeholder 3"/>
          <p:cNvSpPr>
            <a:spLocks noGrp="1"/>
          </p:cNvSpPr>
          <p:nvPr>
            <p:ph sz="half" idx="2"/>
          </p:nvPr>
        </p:nvSpPr>
        <p:spPr>
          <a:xfrm>
            <a:off x="4881563" y="1727200"/>
            <a:ext cx="4011612" cy="4797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5" name="Footer Placeholder 4"/>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6" name="Slide Number Placeholder 5"/>
          <p:cNvSpPr>
            <a:spLocks noGrp="1"/>
          </p:cNvSpPr>
          <p:nvPr>
            <p:ph type="sldNum" sz="quarter" idx="11"/>
          </p:nvPr>
        </p:nvSpPr>
        <p:spPr/>
        <p:txBody>
          <a:bodyPr/>
          <a:lstStyle>
            <a:lvl1pPr>
              <a:defRPr smtClean="0"/>
            </a:lvl1pPr>
          </a:lstStyle>
          <a:p>
            <a:pPr>
              <a:defRPr/>
            </a:pPr>
            <a:fld id="{1F0BFB22-F922-8B46-B71B-D5AB622F7D03}" type="slidenum">
              <a:rPr lang="de-DE"/>
              <a:pPr>
                <a:defRPr/>
              </a:pPr>
              <a:t>‹#›</a:t>
            </a:fld>
            <a:endParaRPr lang="de-D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7" name="Footer Placeholder 6"/>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8" name="Slide Number Placeholder 7"/>
          <p:cNvSpPr>
            <a:spLocks noGrp="1"/>
          </p:cNvSpPr>
          <p:nvPr>
            <p:ph type="sldNum" sz="quarter" idx="11"/>
          </p:nvPr>
        </p:nvSpPr>
        <p:spPr/>
        <p:txBody>
          <a:bodyPr/>
          <a:lstStyle>
            <a:lvl1pPr>
              <a:defRPr smtClean="0"/>
            </a:lvl1pPr>
          </a:lstStyle>
          <a:p>
            <a:pPr>
              <a:defRPr/>
            </a:pPr>
            <a:fld id="{1ACC4DDE-49A1-204A-8C6A-2FF142B07F34}" type="slidenum">
              <a:rPr lang="de-DE"/>
              <a:pPr>
                <a:defRPr/>
              </a:pPr>
              <a:t>‹#›</a:t>
            </a:fld>
            <a:endParaRPr lang="de-D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Footer Placeholder 2"/>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4" name="Slide Number Placeholder 3"/>
          <p:cNvSpPr>
            <a:spLocks noGrp="1"/>
          </p:cNvSpPr>
          <p:nvPr>
            <p:ph type="sldNum" sz="quarter" idx="11"/>
          </p:nvPr>
        </p:nvSpPr>
        <p:spPr/>
        <p:txBody>
          <a:bodyPr/>
          <a:lstStyle>
            <a:lvl1pPr>
              <a:defRPr smtClean="0"/>
            </a:lvl1pPr>
          </a:lstStyle>
          <a:p>
            <a:pPr>
              <a:defRPr/>
            </a:pPr>
            <a:fld id="{4D83E9B0-D68C-4D4A-82AE-7B1A9CF21384}" type="slidenum">
              <a:rPr lang="de-DE"/>
              <a:pPr>
                <a:defRPr/>
              </a:pPr>
              <a:t>‹#›</a:t>
            </a:fld>
            <a:endParaRPr lang="de-D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3" name="Slide Number Placeholder 2"/>
          <p:cNvSpPr>
            <a:spLocks noGrp="1"/>
          </p:cNvSpPr>
          <p:nvPr>
            <p:ph type="sldNum" sz="quarter" idx="11"/>
          </p:nvPr>
        </p:nvSpPr>
        <p:spPr/>
        <p:txBody>
          <a:bodyPr/>
          <a:lstStyle>
            <a:lvl1pPr>
              <a:defRPr smtClean="0"/>
            </a:lvl1pPr>
          </a:lstStyle>
          <a:p>
            <a:pPr>
              <a:defRPr/>
            </a:pPr>
            <a:fld id="{AA2AFEF2-C675-6245-83ED-5B5F49DC84B3}" type="slidenum">
              <a:rPr lang="de-DE"/>
              <a:pPr>
                <a:defRPr/>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Click to edit Master text styles</a:t>
            </a:r>
          </a:p>
        </p:txBody>
      </p:sp>
      <p:sp>
        <p:nvSpPr>
          <p:cNvPr id="4" name="Footer Placeholder 3"/>
          <p:cNvSpPr>
            <a:spLocks noGrp="1"/>
          </p:cNvSpPr>
          <p:nvPr>
            <p:ph type="ftr" sz="quarter" idx="10"/>
          </p:nvPr>
        </p:nvSpPr>
        <p:spPr/>
        <p:txBody>
          <a:bodyPr/>
          <a:lstStyle>
            <a:lvl1pPr>
              <a:defRPr smtClean="0"/>
            </a:lvl1p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lvl1pPr>
              <a:defRPr smtClean="0"/>
            </a:lvl1pPr>
          </a:lstStyle>
          <a:p>
            <a:pPr>
              <a:defRPr/>
            </a:pPr>
            <a:fld id="{ECD57F9D-4D0D-634D-BA63-87C29BAAB9F7}" type="slidenum">
              <a:rPr lang="de-DE"/>
              <a:pPr>
                <a:defRPr/>
              </a:pPr>
              <a:t>‹#›</a:t>
            </a:fld>
            <a:endParaRPr lang="de-D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de-DE"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Click to edit Master text styles</a:t>
            </a:r>
          </a:p>
        </p:txBody>
      </p:sp>
      <p:sp>
        <p:nvSpPr>
          <p:cNvPr id="5" name="Footer Placeholder 4"/>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6" name="Slide Number Placeholder 5"/>
          <p:cNvSpPr>
            <a:spLocks noGrp="1"/>
          </p:cNvSpPr>
          <p:nvPr>
            <p:ph type="sldNum" sz="quarter" idx="11"/>
          </p:nvPr>
        </p:nvSpPr>
        <p:spPr/>
        <p:txBody>
          <a:bodyPr/>
          <a:lstStyle>
            <a:lvl1pPr>
              <a:defRPr smtClean="0"/>
            </a:lvl1pPr>
          </a:lstStyle>
          <a:p>
            <a:pPr>
              <a:defRPr/>
            </a:pPr>
            <a:fld id="{26C35E26-3F10-5243-B6C0-6387B26834C4}" type="slidenum">
              <a:rPr lang="de-DE"/>
              <a:pPr>
                <a:defRPr/>
              </a:pPr>
              <a:t>‹#›</a:t>
            </a:fld>
            <a:endParaRPr lang="de-D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de-DE"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Click to edit Master text styles</a:t>
            </a:r>
          </a:p>
        </p:txBody>
      </p:sp>
      <p:sp>
        <p:nvSpPr>
          <p:cNvPr id="5" name="Footer Placeholder 4"/>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6" name="Slide Number Placeholder 5"/>
          <p:cNvSpPr>
            <a:spLocks noGrp="1"/>
          </p:cNvSpPr>
          <p:nvPr>
            <p:ph type="sldNum" sz="quarter" idx="11"/>
          </p:nvPr>
        </p:nvSpPr>
        <p:spPr/>
        <p:txBody>
          <a:bodyPr/>
          <a:lstStyle>
            <a:lvl1pPr>
              <a:defRPr smtClean="0"/>
            </a:lvl1pPr>
          </a:lstStyle>
          <a:p>
            <a:pPr>
              <a:defRPr/>
            </a:pPr>
            <a:fld id="{AC8432BD-C942-904B-8506-1EEF0332811C}" type="slidenum">
              <a:rPr lang="de-DE"/>
              <a:pPr>
                <a:defRPr/>
              </a:pPr>
              <a:t>‹#›</a:t>
            </a:fld>
            <a:endParaRPr lang="de-D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Footer Placeholder 3"/>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lvl1pPr>
              <a:defRPr smtClean="0"/>
            </a:lvl1pPr>
          </a:lstStyle>
          <a:p>
            <a:pPr>
              <a:defRPr/>
            </a:pPr>
            <a:fld id="{7176A032-CEB3-9A49-92C1-15E0DB75F9C2}" type="slidenum">
              <a:rPr lang="de-DE"/>
              <a:pPr>
                <a:defRPr/>
              </a:pPr>
              <a:t>‹#›</a:t>
            </a:fld>
            <a:endParaRPr lang="de-D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0063" y="0"/>
            <a:ext cx="2043112" cy="6524625"/>
          </a:xfrm>
        </p:spPr>
        <p:txBody>
          <a:bodyPr vert="eaVert"/>
          <a:lstStyle/>
          <a:p>
            <a:r>
              <a:rPr lang="de-DE" smtClean="0"/>
              <a:t>Click to edit Master title style</a:t>
            </a:r>
            <a:endParaRPr lang="de-DE"/>
          </a:p>
        </p:txBody>
      </p:sp>
      <p:sp>
        <p:nvSpPr>
          <p:cNvPr id="3" name="Vertical Text Placeholder 2"/>
          <p:cNvSpPr>
            <a:spLocks noGrp="1"/>
          </p:cNvSpPr>
          <p:nvPr>
            <p:ph type="body" orient="vert" idx="1"/>
          </p:nvPr>
        </p:nvSpPr>
        <p:spPr>
          <a:xfrm>
            <a:off x="719138" y="0"/>
            <a:ext cx="5978525" cy="6524625"/>
          </a:xfrm>
        </p:spPr>
        <p:txBody>
          <a:bodyPr vert="eaVert"/>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Footer Placeholder 3"/>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lvl1pPr>
              <a:defRPr smtClean="0"/>
            </a:lvl1pPr>
          </a:lstStyle>
          <a:p>
            <a:pPr>
              <a:defRPr/>
            </a:pPr>
            <a:fld id="{B3BE0A12-5133-4448-8893-4EEB3E46256A}" type="slidenum">
              <a:rPr lang="de-DE"/>
              <a:pPr>
                <a:defRPr/>
              </a:pPr>
              <a:t>‹#›</a:t>
            </a:fld>
            <a:endParaRPr lang="de-D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87400" y="0"/>
            <a:ext cx="6243638" cy="1008063"/>
          </a:xfrm>
        </p:spPr>
        <p:txBody>
          <a:bodyPr/>
          <a:lstStyle/>
          <a:p>
            <a:r>
              <a:rPr lang="de-DE" smtClean="0"/>
              <a:t>Click to edit Master title style</a:t>
            </a:r>
            <a:endParaRPr lang="de-DE"/>
          </a:p>
        </p:txBody>
      </p:sp>
      <p:sp>
        <p:nvSpPr>
          <p:cNvPr id="3" name="Text Placeholder 2"/>
          <p:cNvSpPr>
            <a:spLocks noGrp="1"/>
          </p:cNvSpPr>
          <p:nvPr>
            <p:ph type="body" sz="half" idx="1"/>
          </p:nvPr>
        </p:nvSpPr>
        <p:spPr>
          <a:xfrm>
            <a:off x="719138" y="1727200"/>
            <a:ext cx="4010025" cy="4797425"/>
          </a:xfrm>
        </p:spPr>
        <p:txBody>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Content Placeholder 3"/>
          <p:cNvSpPr>
            <a:spLocks noGrp="1"/>
          </p:cNvSpPr>
          <p:nvPr>
            <p:ph sz="half" idx="2"/>
          </p:nvPr>
        </p:nvSpPr>
        <p:spPr>
          <a:xfrm>
            <a:off x="4881563" y="1727200"/>
            <a:ext cx="4011612" cy="4797425"/>
          </a:xfrm>
        </p:spPr>
        <p:txBody>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5" name="Footer Placeholder 4"/>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6" name="Slide Number Placeholder 5"/>
          <p:cNvSpPr>
            <a:spLocks noGrp="1"/>
          </p:cNvSpPr>
          <p:nvPr>
            <p:ph type="sldNum" sz="quarter" idx="11"/>
          </p:nvPr>
        </p:nvSpPr>
        <p:spPr/>
        <p:txBody>
          <a:bodyPr/>
          <a:lstStyle>
            <a:lvl1pPr>
              <a:defRPr smtClean="0"/>
            </a:lvl1pPr>
          </a:lstStyle>
          <a:p>
            <a:pPr>
              <a:defRPr/>
            </a:pPr>
            <a:fld id="{0A170E3B-28F9-4E4A-94B5-84B4C852AA3D}" type="slidenum">
              <a:rPr lang="de-DE"/>
              <a:pPr>
                <a:defRPr/>
              </a:pPr>
              <a:t>‹#›</a:t>
            </a:fld>
            <a:endParaRPr lang="de-D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19138" y="0"/>
            <a:ext cx="8174037" cy="6524625"/>
          </a:xfrm>
        </p:spPr>
        <p:txBody>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3" name="Footer Placeholder 2"/>
          <p:cNvSpPr>
            <a:spLocks noGrp="1"/>
          </p:cNvSpPr>
          <p:nvPr>
            <p:ph type="ftr" sz="quarter" idx="10"/>
          </p:nvPr>
        </p:nvSpPr>
        <p:spPr/>
        <p:txBody>
          <a:bodyPr/>
          <a:lstStyle>
            <a:lvl1pPr>
              <a:defRPr smtClean="0">
                <a:latin typeface="+mn-lt"/>
              </a:defRPr>
            </a:lvl1pPr>
          </a:lstStyle>
          <a:p>
            <a:pPr>
              <a:defRPr/>
            </a:pPr>
            <a:r>
              <a:rPr lang="en-US" smtClean="0"/>
              <a:t>| 18. Oktober 2011 | Dr. Alexander Zeier, Martin Lorenz, Matthieu Schapranow, Jürgen Müller |</a:t>
            </a:r>
            <a:endParaRPr lang="de-DE"/>
          </a:p>
        </p:txBody>
      </p:sp>
      <p:sp>
        <p:nvSpPr>
          <p:cNvPr id="4" name="Slide Number Placeholder 3"/>
          <p:cNvSpPr>
            <a:spLocks noGrp="1"/>
          </p:cNvSpPr>
          <p:nvPr>
            <p:ph type="sldNum" sz="quarter" idx="11"/>
          </p:nvPr>
        </p:nvSpPr>
        <p:spPr/>
        <p:txBody>
          <a:bodyPr/>
          <a:lstStyle>
            <a:lvl1pPr>
              <a:defRPr smtClean="0"/>
            </a:lvl1pPr>
          </a:lstStyle>
          <a:p>
            <a:pPr>
              <a:defRPr/>
            </a:pPr>
            <a:fld id="{77D17F97-544A-564A-848D-11237C4A09FB}" type="slidenum">
              <a:rPr lang="de-DE"/>
              <a:pPr>
                <a:defRPr/>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Content Placeholder 2"/>
          <p:cNvSpPr>
            <a:spLocks noGrp="1"/>
          </p:cNvSpPr>
          <p:nvPr>
            <p:ph sz="half" idx="1"/>
          </p:nvPr>
        </p:nvSpPr>
        <p:spPr>
          <a:xfrm>
            <a:off x="179388" y="1592263"/>
            <a:ext cx="4279900" cy="4932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Content Placeholder 3"/>
          <p:cNvSpPr>
            <a:spLocks noGrp="1"/>
          </p:cNvSpPr>
          <p:nvPr>
            <p:ph sz="half" idx="2"/>
          </p:nvPr>
        </p:nvSpPr>
        <p:spPr>
          <a:xfrm>
            <a:off x="4611688" y="1592263"/>
            <a:ext cx="4281487" cy="4932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5" name="Footer Placeholder 4"/>
          <p:cNvSpPr>
            <a:spLocks noGrp="1"/>
          </p:cNvSpPr>
          <p:nvPr>
            <p:ph type="ftr" sz="quarter" idx="10"/>
          </p:nvPr>
        </p:nvSpPr>
        <p:spPr/>
        <p:txBody>
          <a:bodyPr/>
          <a:lstStyle>
            <a:lvl1pPr>
              <a:defRPr smtClean="0"/>
            </a:lvl1pPr>
          </a:lstStyle>
          <a:p>
            <a:pPr>
              <a:defRPr/>
            </a:pPr>
            <a:r>
              <a:rPr lang="en-US" smtClean="0"/>
              <a:t>| 18. Oktober 2011 | Dr. Alexander Zeier, Martin Lorenz, Matthieu Schapranow, Jürgen Müller |</a:t>
            </a:r>
            <a:endParaRPr lang="de-DE"/>
          </a:p>
        </p:txBody>
      </p:sp>
      <p:sp>
        <p:nvSpPr>
          <p:cNvPr id="6" name="Slide Number Placeholder 5"/>
          <p:cNvSpPr>
            <a:spLocks noGrp="1"/>
          </p:cNvSpPr>
          <p:nvPr>
            <p:ph type="sldNum" sz="quarter" idx="11"/>
          </p:nvPr>
        </p:nvSpPr>
        <p:spPr/>
        <p:txBody>
          <a:bodyPr/>
          <a:lstStyle>
            <a:lvl1pPr>
              <a:defRPr smtClean="0"/>
            </a:lvl1pPr>
          </a:lstStyle>
          <a:p>
            <a:pPr>
              <a:defRPr/>
            </a:pPr>
            <a:fld id="{5819A3DE-34C3-7140-B532-0F66C515702A}" type="slidenum">
              <a:rPr lang="de-DE"/>
              <a:pPr>
                <a:defRPr/>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7" name="Footer Placeholder 6"/>
          <p:cNvSpPr>
            <a:spLocks noGrp="1"/>
          </p:cNvSpPr>
          <p:nvPr>
            <p:ph type="ftr" sz="quarter" idx="10"/>
          </p:nvPr>
        </p:nvSpPr>
        <p:spPr/>
        <p:txBody>
          <a:bodyPr/>
          <a:lstStyle>
            <a:lvl1pPr>
              <a:defRPr smtClean="0"/>
            </a:lvl1pPr>
          </a:lstStyle>
          <a:p>
            <a:pPr>
              <a:defRPr/>
            </a:pPr>
            <a:r>
              <a:rPr lang="en-US" smtClean="0"/>
              <a:t>| 18. Oktober 2011 | Dr. Alexander Zeier, Martin Lorenz, Matthieu Schapranow, Jürgen Müller |</a:t>
            </a:r>
            <a:endParaRPr lang="de-DE"/>
          </a:p>
        </p:txBody>
      </p:sp>
      <p:sp>
        <p:nvSpPr>
          <p:cNvPr id="8" name="Slide Number Placeholder 7"/>
          <p:cNvSpPr>
            <a:spLocks noGrp="1"/>
          </p:cNvSpPr>
          <p:nvPr>
            <p:ph type="sldNum" sz="quarter" idx="11"/>
          </p:nvPr>
        </p:nvSpPr>
        <p:spPr/>
        <p:txBody>
          <a:bodyPr/>
          <a:lstStyle>
            <a:lvl1pPr>
              <a:defRPr smtClean="0"/>
            </a:lvl1pPr>
          </a:lstStyle>
          <a:p>
            <a:pPr>
              <a:defRPr/>
            </a:pPr>
            <a:fld id="{994FDBF6-7B60-A147-9375-530E8EFEB851}" type="slidenum">
              <a:rPr lang="de-DE"/>
              <a:pPr>
                <a:defRPr/>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de-DE"/>
          </a:p>
        </p:txBody>
      </p:sp>
      <p:sp>
        <p:nvSpPr>
          <p:cNvPr id="3" name="Footer Placeholder 2"/>
          <p:cNvSpPr>
            <a:spLocks noGrp="1"/>
          </p:cNvSpPr>
          <p:nvPr>
            <p:ph type="ftr" sz="quarter" idx="10"/>
          </p:nvPr>
        </p:nvSpPr>
        <p:spPr/>
        <p:txBody>
          <a:bodyPr/>
          <a:lstStyle>
            <a:lvl1pPr>
              <a:defRPr smtClean="0"/>
            </a:lvl1pPr>
          </a:lstStyle>
          <a:p>
            <a:pPr>
              <a:defRPr/>
            </a:pPr>
            <a:r>
              <a:rPr lang="en-US" smtClean="0"/>
              <a:t>| 18. Oktober 2011 | Dr. Alexander Zeier, Martin Lorenz, Matthieu Schapranow, Jürgen Müller |</a:t>
            </a:r>
            <a:endParaRPr lang="de-DE"/>
          </a:p>
        </p:txBody>
      </p:sp>
      <p:sp>
        <p:nvSpPr>
          <p:cNvPr id="4" name="Slide Number Placeholder 3"/>
          <p:cNvSpPr>
            <a:spLocks noGrp="1"/>
          </p:cNvSpPr>
          <p:nvPr>
            <p:ph type="sldNum" sz="quarter" idx="11"/>
          </p:nvPr>
        </p:nvSpPr>
        <p:spPr/>
        <p:txBody>
          <a:bodyPr/>
          <a:lstStyle>
            <a:lvl1pPr>
              <a:defRPr smtClean="0"/>
            </a:lvl1pPr>
          </a:lstStyle>
          <a:p>
            <a:pPr>
              <a:defRPr/>
            </a:pPr>
            <a:fld id="{60F41389-2717-8D41-B4E6-60531C7E6997}" type="slidenum">
              <a:rPr lang="de-DE"/>
              <a:pPr>
                <a:defRPr/>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mtClean="0"/>
            </a:lvl1pPr>
          </a:lstStyle>
          <a:p>
            <a:pPr>
              <a:defRPr/>
            </a:pPr>
            <a:r>
              <a:rPr lang="en-US" smtClean="0"/>
              <a:t>| 18. Oktober 2011 | Dr. Alexander Zeier, Martin Lorenz, Matthieu Schapranow, Jürgen Müller |</a:t>
            </a:r>
            <a:endParaRPr lang="de-DE"/>
          </a:p>
        </p:txBody>
      </p:sp>
      <p:sp>
        <p:nvSpPr>
          <p:cNvPr id="3" name="Slide Number Placeholder 2"/>
          <p:cNvSpPr>
            <a:spLocks noGrp="1"/>
          </p:cNvSpPr>
          <p:nvPr>
            <p:ph type="sldNum" sz="quarter" idx="11"/>
          </p:nvPr>
        </p:nvSpPr>
        <p:spPr/>
        <p:txBody>
          <a:bodyPr/>
          <a:lstStyle>
            <a:lvl1pPr>
              <a:defRPr smtClean="0"/>
            </a:lvl1pPr>
          </a:lstStyle>
          <a:p>
            <a:pPr>
              <a:defRPr/>
            </a:pPr>
            <a:fld id="{FDB6E02D-B3E8-9040-9D48-77CBA3F0A9EA}" type="slidenum">
              <a:rPr lang="de-DE"/>
              <a:pPr>
                <a:defRPr/>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de-DE"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smtClean="0"/>
              <a:t>| 18. Oktober 2011 | Dr. Alexander Zeier, Martin Lorenz, Matthieu Schapranow, Jürgen Müller |</a:t>
            </a:r>
            <a:endParaRPr lang="de-DE"/>
          </a:p>
        </p:txBody>
      </p:sp>
      <p:sp>
        <p:nvSpPr>
          <p:cNvPr id="6" name="Slide Number Placeholder 5"/>
          <p:cNvSpPr>
            <a:spLocks noGrp="1"/>
          </p:cNvSpPr>
          <p:nvPr>
            <p:ph type="sldNum" sz="quarter" idx="11"/>
          </p:nvPr>
        </p:nvSpPr>
        <p:spPr/>
        <p:txBody>
          <a:bodyPr/>
          <a:lstStyle>
            <a:lvl1pPr>
              <a:defRPr smtClean="0"/>
            </a:lvl1pPr>
          </a:lstStyle>
          <a:p>
            <a:pPr>
              <a:defRPr/>
            </a:pPr>
            <a:fld id="{92DEA160-152A-6A44-A19F-AD04ABE1CB92}" type="slidenum">
              <a:rPr lang="de-DE"/>
              <a:pPr>
                <a:defRPr/>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de-DE"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smtClean="0"/>
              <a:t>| 18. Oktober 2011 | Dr. Alexander Zeier, Martin Lorenz, Matthieu Schapranow, Jürgen Müller |</a:t>
            </a:r>
            <a:endParaRPr lang="de-DE"/>
          </a:p>
        </p:txBody>
      </p:sp>
      <p:sp>
        <p:nvSpPr>
          <p:cNvPr id="6" name="Slide Number Placeholder 5"/>
          <p:cNvSpPr>
            <a:spLocks noGrp="1"/>
          </p:cNvSpPr>
          <p:nvPr>
            <p:ph type="sldNum" sz="quarter" idx="11"/>
          </p:nvPr>
        </p:nvSpPr>
        <p:spPr/>
        <p:txBody>
          <a:bodyPr/>
          <a:lstStyle>
            <a:lvl1pPr>
              <a:defRPr smtClean="0"/>
            </a:lvl1pPr>
          </a:lstStyle>
          <a:p>
            <a:pPr>
              <a:defRPr/>
            </a:pPr>
            <a:fld id="{EA08BA3D-AAD4-434A-9CAD-F03C1D71A2FD}" type="slidenum">
              <a:rPr lang="de-DE"/>
              <a:pPr>
                <a:defRPr/>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vmlDrawing" Target="../drawings/vmlDrawing1.vml"/><Relationship Id="rId14" Type="http://schemas.openxmlformats.org/officeDocument/2006/relationships/oleObject" Target="../embeddings/oleObject1.bin"/><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theme" Target="../theme/theme3.xml"/><Relationship Id="rId15" Type="http://schemas.openxmlformats.org/officeDocument/2006/relationships/image" Target="../media/image5.emf"/><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179388" y="1592263"/>
            <a:ext cx="8713787" cy="49323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p:txBody>
      </p:sp>
      <p:sp>
        <p:nvSpPr>
          <p:cNvPr id="1027" name="Rectangle 3"/>
          <p:cNvSpPr>
            <a:spLocks noGrp="1" noChangeArrowheads="1"/>
          </p:cNvSpPr>
          <p:nvPr>
            <p:ph type="title"/>
          </p:nvPr>
        </p:nvSpPr>
        <p:spPr bwMode="auto">
          <a:xfrm>
            <a:off x="142875" y="0"/>
            <a:ext cx="6516688" cy="1136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de-DE"/>
              <a:t>Titelmasterformat durch Klicken bearbeiten</a:t>
            </a:r>
          </a:p>
        </p:txBody>
      </p:sp>
      <p:sp>
        <p:nvSpPr>
          <p:cNvPr id="50180" name="Rectangle 4"/>
          <p:cNvSpPr>
            <a:spLocks noGrp="1" noChangeArrowheads="1"/>
          </p:cNvSpPr>
          <p:nvPr>
            <p:ph type="ftr" sz="quarter" idx="3"/>
          </p:nvPr>
        </p:nvSpPr>
        <p:spPr bwMode="auto">
          <a:xfrm>
            <a:off x="1692275" y="6561138"/>
            <a:ext cx="7200900" cy="252412"/>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defRPr sz="1400" u="none"/>
            </a:lvl1pPr>
          </a:lstStyle>
          <a:p>
            <a:r>
              <a:rPr lang="en-US" smtClean="0"/>
              <a:t>| 18. Oktober 2011 | Dr. Alexander Zeier, Martin Lorenz, Matthieu Schapranow, Jürgen Müller |</a:t>
            </a:r>
            <a:endParaRPr lang="de-DE"/>
          </a:p>
        </p:txBody>
      </p:sp>
      <p:sp>
        <p:nvSpPr>
          <p:cNvPr id="50181" name="Rectangle 5"/>
          <p:cNvSpPr>
            <a:spLocks noGrp="1" noChangeArrowheads="1"/>
          </p:cNvSpPr>
          <p:nvPr>
            <p:ph type="sldNum" sz="quarter" idx="4"/>
          </p:nvPr>
        </p:nvSpPr>
        <p:spPr bwMode="auto">
          <a:xfrm>
            <a:off x="-206375" y="6597650"/>
            <a:ext cx="547688" cy="3333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400" u="none"/>
            </a:lvl1pPr>
          </a:lstStyle>
          <a:p>
            <a:pPr>
              <a:defRPr/>
            </a:pPr>
            <a:fld id="{0AC6C0A7-0D79-054C-B294-B548E1CB71B4}" type="slidenum">
              <a:rPr lang="de-DE"/>
              <a:pPr>
                <a:defRPr/>
              </a:pPr>
              <a:t>‹#›</a:t>
            </a:fld>
            <a:endParaRPr lang="de-DE"/>
          </a:p>
        </p:txBody>
      </p:sp>
      <p:pic>
        <p:nvPicPr>
          <p:cNvPr id="1030" name="Picture 24" descr="hpi_logo_epicStyle"/>
          <p:cNvPicPr>
            <a:picLocks noChangeAspect="1" noChangeArrowheads="1"/>
          </p:cNvPicPr>
          <p:nvPr/>
        </p:nvPicPr>
        <p:blipFill>
          <a:blip r:embed="rId13"/>
          <a:srcRect/>
          <a:stretch>
            <a:fillRect/>
          </a:stretch>
        </p:blipFill>
        <p:spPr bwMode="auto">
          <a:xfrm>
            <a:off x="7993063" y="14288"/>
            <a:ext cx="1074737" cy="1074737"/>
          </a:xfrm>
          <a:prstGeom prst="rect">
            <a:avLst/>
          </a:prstGeom>
          <a:noFill/>
          <a:ln w="9525">
            <a:noFill/>
            <a:miter lim="800000"/>
            <a:headEnd/>
            <a:tailEnd/>
          </a:ln>
        </p:spPr>
      </p:pic>
      <p:pic>
        <p:nvPicPr>
          <p:cNvPr id="1031" name="Picture 25" descr="epicLogo"/>
          <p:cNvPicPr>
            <a:picLocks noChangeAspect="1" noChangeArrowheads="1"/>
          </p:cNvPicPr>
          <p:nvPr/>
        </p:nvPicPr>
        <p:blipFill>
          <a:blip r:embed="rId14"/>
          <a:srcRect/>
          <a:stretch>
            <a:fillRect/>
          </a:stretch>
        </p:blipFill>
        <p:spPr bwMode="auto">
          <a:xfrm>
            <a:off x="6929438" y="73025"/>
            <a:ext cx="955675" cy="979488"/>
          </a:xfrm>
          <a:prstGeom prst="rect">
            <a:avLst/>
          </a:prstGeom>
          <a:noFill/>
          <a:ln w="9525">
            <a:noFill/>
            <a:miter lim="800000"/>
            <a:headEnd/>
            <a:tailEnd/>
          </a:ln>
        </p:spPr>
      </p:pic>
      <p:pic>
        <p:nvPicPr>
          <p:cNvPr id="1032" name="Picture 28" descr="underline"/>
          <p:cNvPicPr>
            <a:picLocks noChangeAspect="1" noChangeArrowheads="1"/>
          </p:cNvPicPr>
          <p:nvPr/>
        </p:nvPicPr>
        <p:blipFill>
          <a:blip r:embed="rId15"/>
          <a:srcRect r="22856"/>
          <a:stretch>
            <a:fillRect/>
          </a:stretch>
        </p:blipFill>
        <p:spPr bwMode="auto">
          <a:xfrm>
            <a:off x="-107950" y="1052513"/>
            <a:ext cx="6767513" cy="1444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iming>
    <p:tnLst>
      <p:par>
        <p:cTn id="1" dur="indefinite" restart="never" nodeType="tmRoot"/>
      </p:par>
    </p:tnLst>
  </p:timing>
  <p:hf hdr="0" dt="0"/>
  <p:txStyles>
    <p:titleStyle>
      <a:lvl1pPr algn="l" rtl="0" eaLnBrk="0" fontAlgn="base" hangingPunct="0">
        <a:spcBef>
          <a:spcPct val="0"/>
        </a:spcBef>
        <a:spcAft>
          <a:spcPct val="0"/>
        </a:spcAft>
        <a:defRPr sz="2800">
          <a:solidFill>
            <a:schemeClr val="bg1"/>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chemeClr val="bg1"/>
          </a:solidFill>
          <a:latin typeface="Yank" pitchFamily="2" charset="0"/>
          <a:ea typeface="ＭＳ Ｐゴシック" charset="-128"/>
          <a:cs typeface="ＭＳ Ｐゴシック" charset="-128"/>
        </a:defRPr>
      </a:lvl2pPr>
      <a:lvl3pPr algn="l" rtl="0" eaLnBrk="0" fontAlgn="base" hangingPunct="0">
        <a:spcBef>
          <a:spcPct val="0"/>
        </a:spcBef>
        <a:spcAft>
          <a:spcPct val="0"/>
        </a:spcAft>
        <a:defRPr sz="2800">
          <a:solidFill>
            <a:schemeClr val="bg1"/>
          </a:solidFill>
          <a:latin typeface="Yank" pitchFamily="2" charset="0"/>
          <a:ea typeface="ＭＳ Ｐゴシック" charset="-128"/>
          <a:cs typeface="ＭＳ Ｐゴシック" charset="-128"/>
        </a:defRPr>
      </a:lvl3pPr>
      <a:lvl4pPr algn="l" rtl="0" eaLnBrk="0" fontAlgn="base" hangingPunct="0">
        <a:spcBef>
          <a:spcPct val="0"/>
        </a:spcBef>
        <a:spcAft>
          <a:spcPct val="0"/>
        </a:spcAft>
        <a:defRPr sz="2800">
          <a:solidFill>
            <a:schemeClr val="bg1"/>
          </a:solidFill>
          <a:latin typeface="Yank" pitchFamily="2" charset="0"/>
          <a:ea typeface="ＭＳ Ｐゴシック" charset="-128"/>
          <a:cs typeface="ＭＳ Ｐゴシック" charset="-128"/>
        </a:defRPr>
      </a:lvl4pPr>
      <a:lvl5pPr algn="l" rtl="0" eaLnBrk="0" fontAlgn="base" hangingPunct="0">
        <a:spcBef>
          <a:spcPct val="0"/>
        </a:spcBef>
        <a:spcAft>
          <a:spcPct val="0"/>
        </a:spcAft>
        <a:defRPr sz="2800">
          <a:solidFill>
            <a:schemeClr val="bg1"/>
          </a:solidFill>
          <a:latin typeface="Yank" pitchFamily="2" charset="0"/>
          <a:ea typeface="ＭＳ Ｐゴシック" charset="-128"/>
          <a:cs typeface="ＭＳ Ｐゴシック" charset="-128"/>
        </a:defRPr>
      </a:lvl5pPr>
      <a:lvl6pPr marL="457200" algn="l" rtl="0" fontAlgn="base">
        <a:spcBef>
          <a:spcPct val="0"/>
        </a:spcBef>
        <a:spcAft>
          <a:spcPct val="0"/>
        </a:spcAft>
        <a:defRPr sz="2800">
          <a:solidFill>
            <a:schemeClr val="bg1"/>
          </a:solidFill>
          <a:latin typeface="Yank" pitchFamily="2" charset="0"/>
        </a:defRPr>
      </a:lvl6pPr>
      <a:lvl7pPr marL="914400" algn="l" rtl="0" fontAlgn="base">
        <a:spcBef>
          <a:spcPct val="0"/>
        </a:spcBef>
        <a:spcAft>
          <a:spcPct val="0"/>
        </a:spcAft>
        <a:defRPr sz="2800">
          <a:solidFill>
            <a:schemeClr val="bg1"/>
          </a:solidFill>
          <a:latin typeface="Yank" pitchFamily="2" charset="0"/>
        </a:defRPr>
      </a:lvl7pPr>
      <a:lvl8pPr marL="1371600" algn="l" rtl="0" fontAlgn="base">
        <a:spcBef>
          <a:spcPct val="0"/>
        </a:spcBef>
        <a:spcAft>
          <a:spcPct val="0"/>
        </a:spcAft>
        <a:defRPr sz="2800">
          <a:solidFill>
            <a:schemeClr val="bg1"/>
          </a:solidFill>
          <a:latin typeface="Yank" pitchFamily="2" charset="0"/>
        </a:defRPr>
      </a:lvl8pPr>
      <a:lvl9pPr marL="1828800" algn="l" rtl="0" fontAlgn="base">
        <a:spcBef>
          <a:spcPct val="0"/>
        </a:spcBef>
        <a:spcAft>
          <a:spcPct val="0"/>
        </a:spcAft>
        <a:defRPr sz="2800">
          <a:solidFill>
            <a:schemeClr val="bg1"/>
          </a:solidFill>
          <a:latin typeface="Yank" pitchFamily="2" charset="0"/>
        </a:defRPr>
      </a:lvl9pPr>
    </p:titleStyle>
    <p:bodyStyle>
      <a:lvl1pPr marL="342900" indent="-342900" algn="l" rtl="0" eaLnBrk="0" fontAlgn="base" hangingPunct="0">
        <a:lnSpc>
          <a:spcPct val="115000"/>
        </a:lnSpc>
        <a:spcBef>
          <a:spcPct val="30000"/>
        </a:spcBef>
        <a:spcAft>
          <a:spcPct val="0"/>
        </a:spcAft>
        <a:defRPr>
          <a:solidFill>
            <a:schemeClr val="bg1"/>
          </a:solidFill>
          <a:latin typeface="+mn-lt"/>
          <a:ea typeface="ＭＳ Ｐゴシック" charset="-128"/>
          <a:cs typeface="ＭＳ Ｐゴシック" charset="-128"/>
        </a:defRPr>
      </a:lvl1pPr>
      <a:lvl2pPr marL="447675" indent="-266700" algn="l" rtl="0" eaLnBrk="0" fontAlgn="base" hangingPunct="0">
        <a:lnSpc>
          <a:spcPct val="115000"/>
        </a:lnSpc>
        <a:spcBef>
          <a:spcPct val="30000"/>
        </a:spcBef>
        <a:spcAft>
          <a:spcPct val="0"/>
        </a:spcAft>
        <a:buClr>
          <a:schemeClr val="bg1"/>
        </a:buClr>
        <a:buSzPct val="120000"/>
        <a:buFont typeface="Yank" pitchFamily="2" charset="0"/>
        <a:buChar char="*"/>
        <a:defRPr>
          <a:solidFill>
            <a:schemeClr val="bg1"/>
          </a:solidFill>
          <a:latin typeface="+mn-lt"/>
          <a:ea typeface="ＭＳ Ｐゴシック" charset="-128"/>
        </a:defRPr>
      </a:lvl2pPr>
      <a:lvl3pPr marL="895350" indent="-266700" algn="l" rtl="0" eaLnBrk="0" fontAlgn="base" hangingPunct="0">
        <a:lnSpc>
          <a:spcPct val="115000"/>
        </a:lnSpc>
        <a:spcBef>
          <a:spcPct val="30000"/>
        </a:spcBef>
        <a:spcAft>
          <a:spcPct val="0"/>
        </a:spcAft>
        <a:buClr>
          <a:schemeClr val="bg1"/>
        </a:buClr>
        <a:buFont typeface="Yank" pitchFamily="2" charset="0"/>
        <a:buChar char="&gt;"/>
        <a:defRPr>
          <a:solidFill>
            <a:schemeClr val="bg1"/>
          </a:solidFill>
          <a:latin typeface="+mn-lt"/>
          <a:ea typeface="ＭＳ Ｐゴシック" charset="-128"/>
        </a:defRPr>
      </a:lvl3pPr>
      <a:lvl4pPr marL="1431925" indent="-176213" algn="l" rtl="0" eaLnBrk="0" fontAlgn="base" hangingPunct="0">
        <a:spcBef>
          <a:spcPct val="20000"/>
        </a:spcBef>
        <a:spcAft>
          <a:spcPct val="0"/>
        </a:spcAft>
        <a:buClr>
          <a:schemeClr val="accent1"/>
        </a:buClr>
        <a:buFont typeface="Arial" charset="0"/>
        <a:buChar char="□"/>
        <a:defRPr>
          <a:solidFill>
            <a:schemeClr val="tx1"/>
          </a:solidFill>
          <a:latin typeface="Verdana" charset="0"/>
          <a:ea typeface="ＭＳ Ｐゴシック" charset="-128"/>
        </a:defRPr>
      </a:lvl4pPr>
      <a:lvl5pPr marL="2112963" indent="-228600" algn="l" rtl="0" eaLnBrk="0" fontAlgn="base" hangingPunct="0">
        <a:spcBef>
          <a:spcPct val="20000"/>
        </a:spcBef>
        <a:spcAft>
          <a:spcPct val="0"/>
        </a:spcAft>
        <a:buChar char="»"/>
        <a:defRPr>
          <a:solidFill>
            <a:schemeClr val="tx1"/>
          </a:solidFill>
          <a:latin typeface="Verdana" charset="0"/>
          <a:ea typeface="ＭＳ Ｐゴシック" charset="-128"/>
        </a:defRPr>
      </a:lvl5pPr>
      <a:lvl6pPr marL="2570163" indent="-228600" algn="l" rtl="0" fontAlgn="base">
        <a:spcBef>
          <a:spcPct val="20000"/>
        </a:spcBef>
        <a:spcAft>
          <a:spcPct val="0"/>
        </a:spcAft>
        <a:buChar char="»"/>
        <a:defRPr>
          <a:solidFill>
            <a:schemeClr val="tx1"/>
          </a:solidFill>
          <a:latin typeface="Verdana" charset="0"/>
          <a:ea typeface="ＭＳ Ｐゴシック" charset="-128"/>
        </a:defRPr>
      </a:lvl6pPr>
      <a:lvl7pPr marL="3027363" indent="-228600" algn="l" rtl="0" fontAlgn="base">
        <a:spcBef>
          <a:spcPct val="20000"/>
        </a:spcBef>
        <a:spcAft>
          <a:spcPct val="0"/>
        </a:spcAft>
        <a:buChar char="»"/>
        <a:defRPr>
          <a:solidFill>
            <a:schemeClr val="tx1"/>
          </a:solidFill>
          <a:latin typeface="Verdana" charset="0"/>
          <a:ea typeface="ＭＳ Ｐゴシック" charset="-128"/>
        </a:defRPr>
      </a:lvl7pPr>
      <a:lvl8pPr marL="3484563" indent="-228600" algn="l" rtl="0" fontAlgn="base">
        <a:spcBef>
          <a:spcPct val="20000"/>
        </a:spcBef>
        <a:spcAft>
          <a:spcPct val="0"/>
        </a:spcAft>
        <a:buChar char="»"/>
        <a:defRPr>
          <a:solidFill>
            <a:schemeClr val="tx1"/>
          </a:solidFill>
          <a:latin typeface="Verdana" charset="0"/>
          <a:ea typeface="ＭＳ Ｐゴシック" charset="-128"/>
        </a:defRPr>
      </a:lvl8pPr>
      <a:lvl9pPr marL="3941763" indent="-228600" algn="l" rtl="0" fontAlgn="base">
        <a:spcBef>
          <a:spcPct val="20000"/>
        </a:spcBef>
        <a:spcAft>
          <a:spcPct val="0"/>
        </a:spcAft>
        <a:buChar char="»"/>
        <a:defRPr>
          <a:solidFill>
            <a:schemeClr val="tx1"/>
          </a:solidFill>
          <a:latin typeface="Verdana" charset="0"/>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tx1"/>
        </a:solidFill>
        <a:effectLst/>
      </p:bgPr>
    </p:bg>
    <p:spTree>
      <p:nvGrpSpPr>
        <p:cNvPr id="1" name=""/>
        <p:cNvGrpSpPr/>
        <p:nvPr/>
      </p:nvGrpSpPr>
      <p:grpSpPr>
        <a:xfrm>
          <a:off x="0" y="0"/>
          <a:ext cx="0" cy="0"/>
          <a:chOff x="0" y="0"/>
          <a:chExt cx="0" cy="0"/>
        </a:xfrm>
      </p:grpSpPr>
      <p:sp>
        <p:nvSpPr>
          <p:cNvPr id="54284" name="Rectangle 12"/>
          <p:cNvSpPr>
            <a:spLocks noChangeArrowheads="1"/>
          </p:cNvSpPr>
          <p:nvPr/>
        </p:nvSpPr>
        <p:spPr bwMode="auto">
          <a:xfrm>
            <a:off x="431800" y="0"/>
            <a:ext cx="71438" cy="1196975"/>
          </a:xfrm>
          <a:prstGeom prst="rect">
            <a:avLst/>
          </a:prstGeom>
          <a:solidFill>
            <a:srgbClr val="FFDC87"/>
          </a:solidFill>
          <a:ln w="9525">
            <a:noFill/>
            <a:miter lim="800000"/>
            <a:headEnd/>
            <a:tailEnd/>
          </a:ln>
          <a:effectLst/>
        </p:spPr>
        <p:txBody>
          <a:bodyPr wrap="none" anchor="ctr">
            <a:prstTxWarp prst="textNoShape">
              <a:avLst/>
            </a:prstTxWarp>
          </a:bodyPr>
          <a:lstStyle/>
          <a:p>
            <a:pPr>
              <a:defRPr/>
            </a:pPr>
            <a:endParaRPr lang="de-DE"/>
          </a:p>
        </p:txBody>
      </p:sp>
      <p:sp>
        <p:nvSpPr>
          <p:cNvPr id="54285" name="Rectangle 13"/>
          <p:cNvSpPr>
            <a:spLocks noChangeArrowheads="1"/>
          </p:cNvSpPr>
          <p:nvPr/>
        </p:nvSpPr>
        <p:spPr bwMode="auto">
          <a:xfrm>
            <a:off x="431800" y="1196975"/>
            <a:ext cx="8712200" cy="71438"/>
          </a:xfrm>
          <a:prstGeom prst="rect">
            <a:avLst/>
          </a:prstGeom>
          <a:solidFill>
            <a:srgbClr val="FFDC87"/>
          </a:solidFill>
          <a:ln w="9525">
            <a:noFill/>
            <a:miter lim="800000"/>
            <a:headEnd/>
            <a:tailEnd/>
          </a:ln>
          <a:effectLst/>
        </p:spPr>
        <p:txBody>
          <a:bodyPr wrap="none" anchor="ctr">
            <a:prstTxWarp prst="textNoShape">
              <a:avLst/>
            </a:prstTxWarp>
          </a:bodyPr>
          <a:lstStyle/>
          <a:p>
            <a:pPr>
              <a:defRPr/>
            </a:pPr>
            <a:endParaRPr lang="de-DE"/>
          </a:p>
        </p:txBody>
      </p:sp>
      <p:sp>
        <p:nvSpPr>
          <p:cNvPr id="13317" name="Rectangle 2"/>
          <p:cNvSpPr>
            <a:spLocks noGrp="1" noChangeArrowheads="1"/>
          </p:cNvSpPr>
          <p:nvPr>
            <p:ph type="body" idx="1"/>
          </p:nvPr>
        </p:nvSpPr>
        <p:spPr bwMode="auto">
          <a:xfrm>
            <a:off x="719138" y="1989138"/>
            <a:ext cx="8174037" cy="45354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p:txBody>
      </p:sp>
      <p:sp>
        <p:nvSpPr>
          <p:cNvPr id="13318" name="Rectangle 3"/>
          <p:cNvSpPr>
            <a:spLocks noGrp="1" noChangeArrowheads="1"/>
          </p:cNvSpPr>
          <p:nvPr>
            <p:ph type="title"/>
          </p:nvPr>
        </p:nvSpPr>
        <p:spPr bwMode="auto">
          <a:xfrm>
            <a:off x="719138" y="0"/>
            <a:ext cx="5940425" cy="1136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de-DE"/>
              <a:t>Titelmasterformat durch Klicken bearbeiten</a:t>
            </a:r>
          </a:p>
        </p:txBody>
      </p:sp>
      <p:sp>
        <p:nvSpPr>
          <p:cNvPr id="54276" name="Rectangle 4"/>
          <p:cNvSpPr>
            <a:spLocks noGrp="1" noChangeArrowheads="1"/>
          </p:cNvSpPr>
          <p:nvPr>
            <p:ph type="ftr" sz="quarter" idx="3"/>
          </p:nvPr>
        </p:nvSpPr>
        <p:spPr bwMode="auto">
          <a:xfrm>
            <a:off x="719138" y="6619875"/>
            <a:ext cx="8174037" cy="2381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400" u="none" smtClean="0">
                <a:solidFill>
                  <a:schemeClr val="bg2"/>
                </a:solidFill>
                <a:latin typeface="Arial" charset="0"/>
              </a:defRPr>
            </a:lvl1pPr>
          </a:lstStyle>
          <a:p>
            <a:pPr>
              <a:defRPr/>
            </a:pPr>
            <a:r>
              <a:rPr lang="en-US" smtClean="0"/>
              <a:t>| 18. Oktober 2011 | Dr. Alexander Zeier, Martin Lorenz, Matthieu Schapranow, Jürgen Müller |</a:t>
            </a:r>
            <a:endParaRPr lang="de-DE"/>
          </a:p>
        </p:txBody>
      </p:sp>
      <p:sp>
        <p:nvSpPr>
          <p:cNvPr id="54277" name="Rectangle 5"/>
          <p:cNvSpPr>
            <a:spLocks noGrp="1" noChangeArrowheads="1"/>
          </p:cNvSpPr>
          <p:nvPr>
            <p:ph type="sldNum" sz="quarter" idx="4"/>
          </p:nvPr>
        </p:nvSpPr>
        <p:spPr bwMode="auto">
          <a:xfrm>
            <a:off x="-206375" y="1439863"/>
            <a:ext cx="547688" cy="3333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500" u="none">
                <a:solidFill>
                  <a:schemeClr val="tx2"/>
                </a:solidFill>
                <a:latin typeface="+mn-lt"/>
              </a:defRPr>
            </a:lvl1pPr>
          </a:lstStyle>
          <a:p>
            <a:pPr>
              <a:defRPr/>
            </a:pPr>
            <a:fld id="{1DF68211-5A81-5744-AFBB-1D6E456B9B2D}" type="slidenum">
              <a:rPr lang="de-DE"/>
              <a:pPr>
                <a:defRPr/>
              </a:pPr>
              <a:t>‹#›</a:t>
            </a:fld>
            <a:endParaRPr lang="de-DE"/>
          </a:p>
        </p:txBody>
      </p:sp>
      <p:sp>
        <p:nvSpPr>
          <p:cNvPr id="54286" name="Rectangle 14"/>
          <p:cNvSpPr>
            <a:spLocks noChangeArrowheads="1"/>
          </p:cNvSpPr>
          <p:nvPr/>
        </p:nvSpPr>
        <p:spPr bwMode="auto">
          <a:xfrm>
            <a:off x="358775" y="1338263"/>
            <a:ext cx="144463" cy="5519737"/>
          </a:xfrm>
          <a:prstGeom prst="rect">
            <a:avLst/>
          </a:prstGeom>
          <a:solidFill>
            <a:schemeClr val="accent2">
              <a:alpha val="50000"/>
            </a:schemeClr>
          </a:solidFill>
          <a:ln w="9525">
            <a:noFill/>
            <a:miter lim="800000"/>
            <a:headEnd/>
            <a:tailEnd/>
          </a:ln>
          <a:effectLst/>
        </p:spPr>
        <p:txBody>
          <a:bodyPr wrap="none" anchor="ctr">
            <a:prstTxWarp prst="textNoShape">
              <a:avLst/>
            </a:prstTxWarp>
          </a:bodyPr>
          <a:lstStyle/>
          <a:p>
            <a:pPr>
              <a:defRPr/>
            </a:pPr>
            <a:endParaRPr lang="de-DE"/>
          </a:p>
        </p:txBody>
      </p:sp>
      <p:graphicFrame>
        <p:nvGraphicFramePr>
          <p:cNvPr id="13314" name="Object 2"/>
          <p:cNvGraphicFramePr>
            <a:graphicFrameLocks noChangeAspect="1"/>
          </p:cNvGraphicFramePr>
          <p:nvPr/>
        </p:nvGraphicFramePr>
        <p:xfrm>
          <a:off x="7108825" y="276225"/>
          <a:ext cx="1728788" cy="865188"/>
        </p:xfrm>
        <a:graphic>
          <a:graphicData uri="http://schemas.openxmlformats.org/presentationml/2006/ole">
            <p:oleObj spid="_x0000_s13320" name="Image" r:id="rId14" imgW="3221337" imgH="1845301" progId="">
              <p:embed/>
            </p:oleObj>
          </a:graphicData>
        </a:graphic>
      </p:graphicFrame>
      <p:sp>
        <p:nvSpPr>
          <p:cNvPr id="54287" name="Rectangle 15"/>
          <p:cNvSpPr>
            <a:spLocks noChangeArrowheads="1"/>
          </p:cNvSpPr>
          <p:nvPr/>
        </p:nvSpPr>
        <p:spPr bwMode="auto">
          <a:xfrm>
            <a:off x="0" y="1193800"/>
            <a:ext cx="503238" cy="144463"/>
          </a:xfrm>
          <a:prstGeom prst="rect">
            <a:avLst/>
          </a:prstGeom>
          <a:solidFill>
            <a:schemeClr val="accent2">
              <a:alpha val="50000"/>
            </a:schemeClr>
          </a:solidFill>
          <a:ln w="9525">
            <a:noFill/>
            <a:miter lim="800000"/>
            <a:headEnd/>
            <a:tailEnd/>
          </a:ln>
          <a:effectLst/>
        </p:spPr>
        <p:txBody>
          <a:bodyPr wrap="none" anchor="ctr">
            <a:prstTxWarp prst="textNoShape">
              <a:avLst/>
            </a:prstTxWarp>
          </a:bodyPr>
          <a:lstStyle/>
          <a:p>
            <a:pPr>
              <a:defRPr/>
            </a:pPr>
            <a:endParaRPr lang="de-DE"/>
          </a:p>
        </p:txBody>
      </p:sp>
    </p:spTree>
  </p:cSld>
  <p:clrMap bg1="lt1" tx1="dk1" bg2="lt2" tx2="dk2" accent1="accent1" accent2="accent2" accent3="accent3" accent4="accent4" accent5="accent5" accent6="accent6" hlink="hlink" folHlink="folHlink"/>
  <p:sldLayoutIdLst>
    <p:sldLayoutId id="2147483735"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iming>
    <p:tnLst>
      <p:par>
        <p:cTn id="1" dur="indefinite" restart="never" nodeType="tmRoot"/>
      </p:par>
    </p:tnLst>
  </p:timing>
  <p:hf hdr="0" dt="0"/>
  <p:txStyles>
    <p:titleStyle>
      <a:lvl1pPr algn="l" rtl="0" eaLnBrk="0" fontAlgn="base" hangingPunct="0">
        <a:spcBef>
          <a:spcPct val="0"/>
        </a:spcBef>
        <a:spcAft>
          <a:spcPct val="0"/>
        </a:spcAft>
        <a:defRPr sz="24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2400">
          <a:solidFill>
            <a:schemeClr val="tx2"/>
          </a:solidFill>
          <a:latin typeface="Verdana" charset="0"/>
          <a:ea typeface="ＭＳ Ｐゴシック" charset="-128"/>
          <a:cs typeface="ＭＳ Ｐゴシック" charset="-128"/>
        </a:defRPr>
      </a:lvl2pPr>
      <a:lvl3pPr algn="l" rtl="0" eaLnBrk="0" fontAlgn="base" hangingPunct="0">
        <a:spcBef>
          <a:spcPct val="0"/>
        </a:spcBef>
        <a:spcAft>
          <a:spcPct val="0"/>
        </a:spcAft>
        <a:defRPr sz="2400">
          <a:solidFill>
            <a:schemeClr val="tx2"/>
          </a:solidFill>
          <a:latin typeface="Verdana" charset="0"/>
          <a:ea typeface="ＭＳ Ｐゴシック" charset="-128"/>
          <a:cs typeface="ＭＳ Ｐゴシック" charset="-128"/>
        </a:defRPr>
      </a:lvl3pPr>
      <a:lvl4pPr algn="l" rtl="0" eaLnBrk="0" fontAlgn="base" hangingPunct="0">
        <a:spcBef>
          <a:spcPct val="0"/>
        </a:spcBef>
        <a:spcAft>
          <a:spcPct val="0"/>
        </a:spcAft>
        <a:defRPr sz="2400">
          <a:solidFill>
            <a:schemeClr val="tx2"/>
          </a:solidFill>
          <a:latin typeface="Verdana" charset="0"/>
          <a:ea typeface="ＭＳ Ｐゴシック" charset="-128"/>
          <a:cs typeface="ＭＳ Ｐゴシック" charset="-128"/>
        </a:defRPr>
      </a:lvl4pPr>
      <a:lvl5pPr algn="l" rtl="0" eaLnBrk="0" fontAlgn="base" hangingPunct="0">
        <a:spcBef>
          <a:spcPct val="0"/>
        </a:spcBef>
        <a:spcAft>
          <a:spcPct val="0"/>
        </a:spcAft>
        <a:defRPr sz="2400">
          <a:solidFill>
            <a:schemeClr val="tx2"/>
          </a:solidFill>
          <a:latin typeface="Verdana" charset="0"/>
          <a:ea typeface="ＭＳ Ｐゴシック" charset="-128"/>
          <a:cs typeface="ＭＳ Ｐゴシック" charset="-128"/>
        </a:defRPr>
      </a:lvl5pPr>
      <a:lvl6pPr marL="457200" algn="l" rtl="0" fontAlgn="base">
        <a:spcBef>
          <a:spcPct val="0"/>
        </a:spcBef>
        <a:spcAft>
          <a:spcPct val="0"/>
        </a:spcAft>
        <a:defRPr sz="2400">
          <a:solidFill>
            <a:schemeClr val="tx2"/>
          </a:solidFill>
          <a:latin typeface="Verdana" charset="0"/>
        </a:defRPr>
      </a:lvl6pPr>
      <a:lvl7pPr marL="914400" algn="l" rtl="0" fontAlgn="base">
        <a:spcBef>
          <a:spcPct val="0"/>
        </a:spcBef>
        <a:spcAft>
          <a:spcPct val="0"/>
        </a:spcAft>
        <a:defRPr sz="2400">
          <a:solidFill>
            <a:schemeClr val="tx2"/>
          </a:solidFill>
          <a:latin typeface="Verdana" charset="0"/>
        </a:defRPr>
      </a:lvl7pPr>
      <a:lvl8pPr marL="1371600" algn="l" rtl="0" fontAlgn="base">
        <a:spcBef>
          <a:spcPct val="0"/>
        </a:spcBef>
        <a:spcAft>
          <a:spcPct val="0"/>
        </a:spcAft>
        <a:defRPr sz="2400">
          <a:solidFill>
            <a:schemeClr val="tx2"/>
          </a:solidFill>
          <a:latin typeface="Verdana" charset="0"/>
        </a:defRPr>
      </a:lvl8pPr>
      <a:lvl9pPr marL="1828800" algn="l" rtl="0" fontAlgn="base">
        <a:spcBef>
          <a:spcPct val="0"/>
        </a:spcBef>
        <a:spcAft>
          <a:spcPct val="0"/>
        </a:spcAft>
        <a:defRPr sz="2400">
          <a:solidFill>
            <a:schemeClr val="tx2"/>
          </a:solidFill>
          <a:latin typeface="Verdana" charset="0"/>
        </a:defRPr>
      </a:lvl9pPr>
    </p:titleStyle>
    <p:bodyStyle>
      <a:lvl1pPr marL="342900" indent="-342900" algn="l" rtl="0" eaLnBrk="0" fontAlgn="base" hangingPunct="0">
        <a:lnSpc>
          <a:spcPct val="115000"/>
        </a:lnSpc>
        <a:spcBef>
          <a:spcPct val="30000"/>
        </a:spcBef>
        <a:spcAft>
          <a:spcPct val="0"/>
        </a:spcAft>
        <a:defRPr>
          <a:solidFill>
            <a:schemeClr val="tx1"/>
          </a:solidFill>
          <a:latin typeface="+mn-lt"/>
          <a:ea typeface="ＭＳ Ｐゴシック" charset="-128"/>
          <a:cs typeface="ＭＳ Ｐゴシック" charset="-128"/>
        </a:defRPr>
      </a:lvl1pPr>
      <a:lvl2pPr marL="442913" indent="-263525" algn="l" rtl="0" eaLnBrk="0" fontAlgn="base" hangingPunct="0">
        <a:lnSpc>
          <a:spcPct val="115000"/>
        </a:lnSpc>
        <a:spcBef>
          <a:spcPct val="30000"/>
        </a:spcBef>
        <a:spcAft>
          <a:spcPct val="0"/>
        </a:spcAft>
        <a:buClr>
          <a:schemeClr val="accent1"/>
        </a:buClr>
        <a:buFont typeface="Arial" charset="0"/>
        <a:buChar char="■"/>
        <a:defRPr>
          <a:solidFill>
            <a:schemeClr val="tx1"/>
          </a:solidFill>
          <a:latin typeface="+mn-lt"/>
          <a:ea typeface="ＭＳ Ｐゴシック" charset="-128"/>
        </a:defRPr>
      </a:lvl2pPr>
      <a:lvl3pPr marL="893763" indent="-261938" algn="l" rtl="0" eaLnBrk="0" fontAlgn="base" hangingPunct="0">
        <a:lnSpc>
          <a:spcPct val="115000"/>
        </a:lnSpc>
        <a:spcBef>
          <a:spcPct val="30000"/>
        </a:spcBef>
        <a:spcAft>
          <a:spcPct val="0"/>
        </a:spcAft>
        <a:buClr>
          <a:schemeClr val="accent1"/>
        </a:buClr>
        <a:buFont typeface="Arial" charset="0"/>
        <a:buChar char="□"/>
        <a:defRPr>
          <a:solidFill>
            <a:schemeClr val="tx1"/>
          </a:solidFill>
          <a:latin typeface="+mn-lt"/>
          <a:ea typeface="ＭＳ Ｐゴシック" charset="-128"/>
        </a:defRPr>
      </a:lvl3pPr>
      <a:lvl4pPr marL="1643063" indent="-228600" algn="l" rtl="0" eaLnBrk="0" fontAlgn="base" hangingPunct="0">
        <a:spcBef>
          <a:spcPct val="20000"/>
        </a:spcBef>
        <a:spcAft>
          <a:spcPct val="0"/>
        </a:spcAft>
        <a:buChar char="–"/>
        <a:defRPr>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charset="-128"/>
        </a:defRPr>
      </a:lvl5pPr>
      <a:lvl6pPr marL="2514600" indent="-228600" algn="l" rtl="0" fontAlgn="base">
        <a:spcBef>
          <a:spcPct val="20000"/>
        </a:spcBef>
        <a:spcAft>
          <a:spcPct val="0"/>
        </a:spcAft>
        <a:buChar char="»"/>
        <a:defRPr>
          <a:solidFill>
            <a:schemeClr val="tx1"/>
          </a:solidFill>
          <a:latin typeface="+mn-lt"/>
          <a:ea typeface="ＭＳ Ｐゴシック" charset="-128"/>
        </a:defRPr>
      </a:lvl6pPr>
      <a:lvl7pPr marL="2971800" indent="-228600" algn="l" rtl="0" fontAlgn="base">
        <a:spcBef>
          <a:spcPct val="20000"/>
        </a:spcBef>
        <a:spcAft>
          <a:spcPct val="0"/>
        </a:spcAft>
        <a:buChar char="»"/>
        <a:defRPr>
          <a:solidFill>
            <a:schemeClr val="tx1"/>
          </a:solidFill>
          <a:latin typeface="+mn-lt"/>
          <a:ea typeface="ＭＳ Ｐゴシック" charset="-128"/>
        </a:defRPr>
      </a:lvl7pPr>
      <a:lvl8pPr marL="3429000" indent="-228600" algn="l" rtl="0" fontAlgn="base">
        <a:spcBef>
          <a:spcPct val="20000"/>
        </a:spcBef>
        <a:spcAft>
          <a:spcPct val="0"/>
        </a:spcAft>
        <a:buChar char="»"/>
        <a:defRPr>
          <a:solidFill>
            <a:schemeClr val="tx1"/>
          </a:solidFill>
          <a:latin typeface="+mn-lt"/>
          <a:ea typeface="ＭＳ Ｐゴシック" charset="-128"/>
        </a:defRPr>
      </a:lvl8pPr>
      <a:lvl9pPr marL="3886200" indent="-228600" algn="l" rtl="0" fontAlgn="base">
        <a:spcBef>
          <a:spcPct val="20000"/>
        </a:spcBef>
        <a:spcAft>
          <a:spcPct val="0"/>
        </a:spcAft>
        <a:buChar char="»"/>
        <a:defRPr>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bwMode="auto">
          <a:xfrm>
            <a:off x="719138" y="1727200"/>
            <a:ext cx="8174037" cy="47974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25603" name="Rectangle 3"/>
          <p:cNvSpPr>
            <a:spLocks noGrp="1" noChangeArrowheads="1"/>
          </p:cNvSpPr>
          <p:nvPr>
            <p:ph type="title"/>
          </p:nvPr>
        </p:nvSpPr>
        <p:spPr bwMode="auto">
          <a:xfrm>
            <a:off x="787400" y="0"/>
            <a:ext cx="6243638" cy="1008063"/>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de-DE"/>
              <a:t>Titelmasterformat durch Klicken bearbeiten</a:t>
            </a:r>
          </a:p>
        </p:txBody>
      </p:sp>
      <p:sp>
        <p:nvSpPr>
          <p:cNvPr id="242692" name="Rectangle 4"/>
          <p:cNvSpPr>
            <a:spLocks noGrp="1" noChangeArrowheads="1"/>
          </p:cNvSpPr>
          <p:nvPr>
            <p:ph type="ftr" sz="quarter" idx="3"/>
          </p:nvPr>
        </p:nvSpPr>
        <p:spPr bwMode="auto">
          <a:xfrm>
            <a:off x="719138" y="6559550"/>
            <a:ext cx="8174037" cy="252413"/>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defRPr sz="1200" u="none">
                <a:solidFill>
                  <a:schemeClr val="bg2"/>
                </a:solidFill>
                <a:latin typeface="Verdana" charset="0"/>
              </a:defRPr>
            </a:lvl1pPr>
          </a:lstStyle>
          <a:p>
            <a:r>
              <a:rPr lang="en-US" smtClean="0"/>
              <a:t>| 18. Oktober 2011 | Dr. Alexander Zeier, Martin Lorenz, Matthieu Schapranow, Jürgen Müller |</a:t>
            </a:r>
            <a:endParaRPr lang="de-DE"/>
          </a:p>
        </p:txBody>
      </p:sp>
      <p:grpSp>
        <p:nvGrpSpPr>
          <p:cNvPr id="25605" name="Group 5"/>
          <p:cNvGrpSpPr>
            <a:grpSpLocks/>
          </p:cNvGrpSpPr>
          <p:nvPr/>
        </p:nvGrpSpPr>
        <p:grpSpPr bwMode="auto">
          <a:xfrm>
            <a:off x="0" y="0"/>
            <a:ext cx="9145588" cy="6858000"/>
            <a:chOff x="0" y="0"/>
            <a:chExt cx="5761" cy="4320"/>
          </a:xfrm>
        </p:grpSpPr>
        <p:grpSp>
          <p:nvGrpSpPr>
            <p:cNvPr id="25608" name="Group 6"/>
            <p:cNvGrpSpPr>
              <a:grpSpLocks/>
            </p:cNvGrpSpPr>
            <p:nvPr userDrawn="1"/>
          </p:nvGrpSpPr>
          <p:grpSpPr bwMode="auto">
            <a:xfrm>
              <a:off x="273" y="0"/>
              <a:ext cx="5488" cy="845"/>
              <a:chOff x="273" y="0"/>
              <a:chExt cx="5488" cy="845"/>
            </a:xfrm>
          </p:grpSpPr>
          <p:sp>
            <p:nvSpPr>
              <p:cNvPr id="242695" name="Rectangle 7"/>
              <p:cNvSpPr>
                <a:spLocks noChangeArrowheads="1"/>
              </p:cNvSpPr>
              <p:nvPr/>
            </p:nvSpPr>
            <p:spPr bwMode="auto">
              <a:xfrm>
                <a:off x="273" y="0"/>
                <a:ext cx="91" cy="754"/>
              </a:xfrm>
              <a:prstGeom prst="rect">
                <a:avLst/>
              </a:prstGeom>
              <a:solidFill>
                <a:srgbClr val="F6A800">
                  <a:alpha val="50000"/>
                </a:srgbClr>
              </a:solidFill>
              <a:ln w="9525">
                <a:noFill/>
                <a:miter lim="800000"/>
                <a:headEnd/>
                <a:tailEnd/>
              </a:ln>
              <a:effectLst/>
            </p:spPr>
            <p:txBody>
              <a:bodyPr wrap="none" anchor="ctr">
                <a:prstTxWarp prst="textNoShape">
                  <a:avLst/>
                </a:prstTxWarp>
              </a:bodyPr>
              <a:lstStyle/>
              <a:p>
                <a:pPr>
                  <a:defRPr/>
                </a:pPr>
                <a:endParaRPr lang="de-DE"/>
              </a:p>
            </p:txBody>
          </p:sp>
          <p:sp>
            <p:nvSpPr>
              <p:cNvPr id="242696" name="Rectangle 8"/>
              <p:cNvSpPr>
                <a:spLocks noChangeArrowheads="1"/>
              </p:cNvSpPr>
              <p:nvPr/>
            </p:nvSpPr>
            <p:spPr bwMode="auto">
              <a:xfrm>
                <a:off x="273" y="754"/>
                <a:ext cx="5488" cy="91"/>
              </a:xfrm>
              <a:prstGeom prst="rect">
                <a:avLst/>
              </a:prstGeom>
              <a:solidFill>
                <a:srgbClr val="F6A800">
                  <a:alpha val="50000"/>
                </a:srgbClr>
              </a:solidFill>
              <a:ln w="9525">
                <a:noFill/>
                <a:miter lim="800000"/>
                <a:headEnd/>
                <a:tailEnd/>
              </a:ln>
              <a:effectLst/>
            </p:spPr>
            <p:txBody>
              <a:bodyPr wrap="none" anchor="ctr">
                <a:prstTxWarp prst="textNoShape">
                  <a:avLst/>
                </a:prstTxWarp>
              </a:bodyPr>
              <a:lstStyle/>
              <a:p>
                <a:pPr>
                  <a:defRPr/>
                </a:pPr>
                <a:endParaRPr lang="de-DE"/>
              </a:p>
            </p:txBody>
          </p:sp>
        </p:grpSp>
        <p:grpSp>
          <p:nvGrpSpPr>
            <p:cNvPr id="25609" name="Group 9"/>
            <p:cNvGrpSpPr>
              <a:grpSpLocks/>
            </p:cNvGrpSpPr>
            <p:nvPr userDrawn="1"/>
          </p:nvGrpSpPr>
          <p:grpSpPr bwMode="auto">
            <a:xfrm>
              <a:off x="0" y="800"/>
              <a:ext cx="318" cy="3520"/>
              <a:chOff x="0" y="800"/>
              <a:chExt cx="318" cy="3520"/>
            </a:xfrm>
          </p:grpSpPr>
          <p:sp>
            <p:nvSpPr>
              <p:cNvPr id="242698" name="Rectangle 10"/>
              <p:cNvSpPr>
                <a:spLocks noChangeArrowheads="1"/>
              </p:cNvSpPr>
              <p:nvPr/>
            </p:nvSpPr>
            <p:spPr bwMode="auto">
              <a:xfrm>
                <a:off x="273" y="845"/>
                <a:ext cx="45" cy="3475"/>
              </a:xfrm>
              <a:prstGeom prst="rect">
                <a:avLst/>
              </a:prstGeom>
              <a:solidFill>
                <a:srgbClr val="F6A800">
                  <a:alpha val="50000"/>
                </a:srgbClr>
              </a:solidFill>
              <a:ln w="9525">
                <a:noFill/>
                <a:miter lim="800000"/>
                <a:headEnd/>
                <a:tailEnd/>
              </a:ln>
              <a:effectLst/>
            </p:spPr>
            <p:txBody>
              <a:bodyPr wrap="none" anchor="ctr">
                <a:prstTxWarp prst="textNoShape">
                  <a:avLst/>
                </a:prstTxWarp>
              </a:bodyPr>
              <a:lstStyle/>
              <a:p>
                <a:pPr>
                  <a:defRPr/>
                </a:pPr>
                <a:endParaRPr lang="de-DE"/>
              </a:p>
            </p:txBody>
          </p:sp>
          <p:sp>
            <p:nvSpPr>
              <p:cNvPr id="242699" name="Rectangle 11"/>
              <p:cNvSpPr>
                <a:spLocks noChangeArrowheads="1"/>
              </p:cNvSpPr>
              <p:nvPr/>
            </p:nvSpPr>
            <p:spPr bwMode="auto">
              <a:xfrm>
                <a:off x="0" y="800"/>
                <a:ext cx="317" cy="45"/>
              </a:xfrm>
              <a:prstGeom prst="rect">
                <a:avLst/>
              </a:prstGeom>
              <a:solidFill>
                <a:srgbClr val="F6A800">
                  <a:alpha val="50000"/>
                </a:srgbClr>
              </a:solidFill>
              <a:ln w="9525">
                <a:noFill/>
                <a:miter lim="800000"/>
                <a:headEnd/>
                <a:tailEnd/>
              </a:ln>
              <a:effectLst/>
            </p:spPr>
            <p:txBody>
              <a:bodyPr wrap="none" anchor="ctr">
                <a:prstTxWarp prst="textNoShape">
                  <a:avLst/>
                </a:prstTxWarp>
              </a:bodyPr>
              <a:lstStyle/>
              <a:p>
                <a:pPr>
                  <a:defRPr/>
                </a:pPr>
                <a:endParaRPr lang="de-DE"/>
              </a:p>
            </p:txBody>
          </p:sp>
        </p:grpSp>
      </p:grpSp>
      <p:sp>
        <p:nvSpPr>
          <p:cNvPr id="242700" name="Rectangle 12"/>
          <p:cNvSpPr>
            <a:spLocks noGrp="1" noChangeArrowheads="1"/>
          </p:cNvSpPr>
          <p:nvPr>
            <p:ph type="sldNum" sz="quarter" idx="4"/>
          </p:nvPr>
        </p:nvSpPr>
        <p:spPr bwMode="auto">
          <a:xfrm>
            <a:off x="-166688" y="1439863"/>
            <a:ext cx="547688" cy="3333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400" u="none">
                <a:solidFill>
                  <a:schemeClr val="tx2"/>
                </a:solidFill>
                <a:latin typeface="+mn-lt"/>
              </a:defRPr>
            </a:lvl1pPr>
          </a:lstStyle>
          <a:p>
            <a:pPr>
              <a:defRPr/>
            </a:pPr>
            <a:fld id="{068F8285-D87B-A742-A043-4FB5DCA71136}" type="slidenum">
              <a:rPr lang="de-DE"/>
              <a:pPr>
                <a:defRPr/>
              </a:pPr>
              <a:t>‹#›</a:t>
            </a:fld>
            <a:endParaRPr lang="de-DE"/>
          </a:p>
        </p:txBody>
      </p:sp>
      <p:pic>
        <p:nvPicPr>
          <p:cNvPr id="25607" name="Picture 13" descr="hpi_logo_v2_cmyk_sl1_master"/>
          <p:cNvPicPr>
            <a:picLocks noChangeAspect="1" noChangeArrowheads="1"/>
          </p:cNvPicPr>
          <p:nvPr/>
        </p:nvPicPr>
        <p:blipFill>
          <a:blip r:embed="rId15"/>
          <a:srcRect b="14662"/>
          <a:stretch>
            <a:fillRect/>
          </a:stretch>
        </p:blipFill>
        <p:spPr bwMode="auto">
          <a:xfrm>
            <a:off x="7588250" y="319088"/>
            <a:ext cx="1190625" cy="577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Lst>
  <p:timing>
    <p:tnLst>
      <p:par>
        <p:cTn id="1" dur="indefinite" restart="never" nodeType="tmRoot"/>
      </p:par>
    </p:tnLst>
  </p:timing>
  <p:hf hdr="0" dt="0"/>
  <p:txStyles>
    <p:titleStyle>
      <a:lvl1pPr algn="l" rtl="0" eaLnBrk="0" fontAlgn="base" hangingPunct="0">
        <a:spcBef>
          <a:spcPct val="0"/>
        </a:spcBef>
        <a:spcAft>
          <a:spcPct val="0"/>
        </a:spcAft>
        <a:defRPr sz="24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2400">
          <a:solidFill>
            <a:schemeClr val="tx2"/>
          </a:solidFill>
          <a:latin typeface="Verdana" charset="0"/>
          <a:ea typeface="ＭＳ Ｐゴシック" charset="-128"/>
          <a:cs typeface="ＭＳ Ｐゴシック" charset="-128"/>
        </a:defRPr>
      </a:lvl2pPr>
      <a:lvl3pPr algn="l" rtl="0" eaLnBrk="0" fontAlgn="base" hangingPunct="0">
        <a:spcBef>
          <a:spcPct val="0"/>
        </a:spcBef>
        <a:spcAft>
          <a:spcPct val="0"/>
        </a:spcAft>
        <a:defRPr sz="2400">
          <a:solidFill>
            <a:schemeClr val="tx2"/>
          </a:solidFill>
          <a:latin typeface="Verdana" charset="0"/>
          <a:ea typeface="ＭＳ Ｐゴシック" charset="-128"/>
          <a:cs typeface="ＭＳ Ｐゴシック" charset="-128"/>
        </a:defRPr>
      </a:lvl3pPr>
      <a:lvl4pPr algn="l" rtl="0" eaLnBrk="0" fontAlgn="base" hangingPunct="0">
        <a:spcBef>
          <a:spcPct val="0"/>
        </a:spcBef>
        <a:spcAft>
          <a:spcPct val="0"/>
        </a:spcAft>
        <a:defRPr sz="2400">
          <a:solidFill>
            <a:schemeClr val="tx2"/>
          </a:solidFill>
          <a:latin typeface="Verdana" charset="0"/>
          <a:ea typeface="ＭＳ Ｐゴシック" charset="-128"/>
          <a:cs typeface="ＭＳ Ｐゴシック" charset="-128"/>
        </a:defRPr>
      </a:lvl4pPr>
      <a:lvl5pPr algn="l" rtl="0" eaLnBrk="0" fontAlgn="base" hangingPunct="0">
        <a:spcBef>
          <a:spcPct val="0"/>
        </a:spcBef>
        <a:spcAft>
          <a:spcPct val="0"/>
        </a:spcAft>
        <a:defRPr sz="2400">
          <a:solidFill>
            <a:schemeClr val="tx2"/>
          </a:solidFill>
          <a:latin typeface="Verdana" charset="0"/>
          <a:ea typeface="ＭＳ Ｐゴシック" charset="-128"/>
          <a:cs typeface="ＭＳ Ｐゴシック" charset="-128"/>
        </a:defRPr>
      </a:lvl5pPr>
      <a:lvl6pPr marL="457200" algn="l" rtl="0" fontAlgn="base">
        <a:spcBef>
          <a:spcPct val="0"/>
        </a:spcBef>
        <a:spcAft>
          <a:spcPct val="0"/>
        </a:spcAft>
        <a:defRPr sz="2400">
          <a:solidFill>
            <a:schemeClr val="tx2"/>
          </a:solidFill>
          <a:latin typeface="Verdana" charset="0"/>
        </a:defRPr>
      </a:lvl6pPr>
      <a:lvl7pPr marL="914400" algn="l" rtl="0" fontAlgn="base">
        <a:spcBef>
          <a:spcPct val="0"/>
        </a:spcBef>
        <a:spcAft>
          <a:spcPct val="0"/>
        </a:spcAft>
        <a:defRPr sz="2400">
          <a:solidFill>
            <a:schemeClr val="tx2"/>
          </a:solidFill>
          <a:latin typeface="Verdana" charset="0"/>
        </a:defRPr>
      </a:lvl7pPr>
      <a:lvl8pPr marL="1371600" algn="l" rtl="0" fontAlgn="base">
        <a:spcBef>
          <a:spcPct val="0"/>
        </a:spcBef>
        <a:spcAft>
          <a:spcPct val="0"/>
        </a:spcAft>
        <a:defRPr sz="2400">
          <a:solidFill>
            <a:schemeClr val="tx2"/>
          </a:solidFill>
          <a:latin typeface="Verdana" charset="0"/>
        </a:defRPr>
      </a:lvl8pPr>
      <a:lvl9pPr marL="1828800" algn="l" rtl="0" fontAlgn="base">
        <a:spcBef>
          <a:spcPct val="0"/>
        </a:spcBef>
        <a:spcAft>
          <a:spcPct val="0"/>
        </a:spcAft>
        <a:defRPr sz="2400">
          <a:solidFill>
            <a:schemeClr val="tx2"/>
          </a:solidFill>
          <a:latin typeface="Verdana" charset="0"/>
        </a:defRPr>
      </a:lvl9pPr>
    </p:titleStyle>
    <p:bodyStyle>
      <a:lvl1pPr marL="342900" indent="-342900" algn="l" rtl="0" eaLnBrk="0" fontAlgn="base" hangingPunct="0">
        <a:lnSpc>
          <a:spcPct val="115000"/>
        </a:lnSpc>
        <a:spcBef>
          <a:spcPct val="30000"/>
        </a:spcBef>
        <a:spcAft>
          <a:spcPct val="0"/>
        </a:spcAft>
        <a:buClr>
          <a:schemeClr val="accent1"/>
        </a:buClr>
        <a:buFont typeface="Arial" charset="0"/>
        <a:defRPr>
          <a:solidFill>
            <a:schemeClr val="tx1"/>
          </a:solidFill>
          <a:latin typeface="+mn-lt"/>
          <a:ea typeface="ＭＳ Ｐゴシック" charset="-128"/>
          <a:cs typeface="ＭＳ Ｐゴシック" charset="-128"/>
        </a:defRPr>
      </a:lvl1pPr>
      <a:lvl2pPr marL="441325" indent="-260350" algn="l" rtl="0" eaLnBrk="0" fontAlgn="base" hangingPunct="0">
        <a:lnSpc>
          <a:spcPct val="115000"/>
        </a:lnSpc>
        <a:spcBef>
          <a:spcPct val="30000"/>
        </a:spcBef>
        <a:spcAft>
          <a:spcPct val="0"/>
        </a:spcAft>
        <a:buClr>
          <a:schemeClr val="accent1"/>
        </a:buClr>
        <a:buFont typeface="Arial" charset="0"/>
        <a:buChar char="■"/>
        <a:defRPr>
          <a:solidFill>
            <a:schemeClr val="tx1"/>
          </a:solidFill>
          <a:latin typeface="+mn-lt"/>
          <a:ea typeface="ＭＳ Ｐゴシック" charset="-128"/>
        </a:defRPr>
      </a:lvl2pPr>
      <a:lvl3pPr marL="896938" indent="-276225" algn="l" rtl="0" eaLnBrk="0" fontAlgn="base" hangingPunct="0">
        <a:lnSpc>
          <a:spcPct val="115000"/>
        </a:lnSpc>
        <a:spcBef>
          <a:spcPct val="30000"/>
        </a:spcBef>
        <a:spcAft>
          <a:spcPct val="0"/>
        </a:spcAft>
        <a:buClr>
          <a:schemeClr val="accent1"/>
        </a:buClr>
        <a:buFont typeface="Arial" charset="0"/>
        <a:buChar char="□"/>
        <a:defRPr>
          <a:solidFill>
            <a:schemeClr val="tx1"/>
          </a:solidFill>
          <a:latin typeface="+mn-lt"/>
          <a:ea typeface="ＭＳ Ｐゴシック" charset="-128"/>
        </a:defRPr>
      </a:lvl3pPr>
      <a:lvl4pPr marL="1343025" indent="-266700" algn="l" rtl="0" eaLnBrk="0" fontAlgn="base" hangingPunct="0">
        <a:spcBef>
          <a:spcPct val="30000"/>
        </a:spcBef>
        <a:spcAft>
          <a:spcPct val="0"/>
        </a:spcAft>
        <a:buClr>
          <a:schemeClr val="accent1"/>
        </a:buClr>
        <a:buFont typeface="Verdana" charset="0"/>
        <a:buChar char="◊"/>
        <a:defRPr>
          <a:solidFill>
            <a:schemeClr val="tx1"/>
          </a:solidFill>
          <a:latin typeface="+mn-lt"/>
          <a:ea typeface="ＭＳ Ｐゴシック" charset="-128"/>
        </a:defRPr>
      </a:lvl4pPr>
      <a:lvl5pPr marL="1793875" indent="-271463" algn="l" rtl="0" eaLnBrk="0" fontAlgn="base" hangingPunct="0">
        <a:spcBef>
          <a:spcPct val="30000"/>
        </a:spcBef>
        <a:spcAft>
          <a:spcPct val="0"/>
        </a:spcAft>
        <a:buClr>
          <a:schemeClr val="accent1"/>
        </a:buClr>
        <a:buFont typeface="Verdana" charset="0"/>
        <a:buChar char="●"/>
        <a:defRPr>
          <a:solidFill>
            <a:schemeClr val="tx1"/>
          </a:solidFill>
          <a:latin typeface="+mn-lt"/>
          <a:ea typeface="ＭＳ Ｐゴシック" charset="-128"/>
        </a:defRPr>
      </a:lvl5pPr>
      <a:lvl6pPr marL="2251075" indent="-271463" algn="l" rtl="0" fontAlgn="base">
        <a:spcBef>
          <a:spcPct val="30000"/>
        </a:spcBef>
        <a:spcAft>
          <a:spcPct val="0"/>
        </a:spcAft>
        <a:buClr>
          <a:schemeClr val="accent1"/>
        </a:buClr>
        <a:buFont typeface="Verdana" charset="0"/>
        <a:buChar char="●"/>
        <a:defRPr>
          <a:solidFill>
            <a:schemeClr val="tx1"/>
          </a:solidFill>
          <a:latin typeface="+mn-lt"/>
          <a:ea typeface="ＭＳ Ｐゴシック" charset="-128"/>
        </a:defRPr>
      </a:lvl6pPr>
      <a:lvl7pPr marL="2708275" indent="-271463" algn="l" rtl="0" fontAlgn="base">
        <a:spcBef>
          <a:spcPct val="30000"/>
        </a:spcBef>
        <a:spcAft>
          <a:spcPct val="0"/>
        </a:spcAft>
        <a:buClr>
          <a:schemeClr val="accent1"/>
        </a:buClr>
        <a:buFont typeface="Verdana" charset="0"/>
        <a:buChar char="●"/>
        <a:defRPr>
          <a:solidFill>
            <a:schemeClr val="tx1"/>
          </a:solidFill>
          <a:latin typeface="+mn-lt"/>
          <a:ea typeface="ＭＳ Ｐゴシック" charset="-128"/>
        </a:defRPr>
      </a:lvl7pPr>
      <a:lvl8pPr marL="3165475" indent="-271463" algn="l" rtl="0" fontAlgn="base">
        <a:spcBef>
          <a:spcPct val="30000"/>
        </a:spcBef>
        <a:spcAft>
          <a:spcPct val="0"/>
        </a:spcAft>
        <a:buClr>
          <a:schemeClr val="accent1"/>
        </a:buClr>
        <a:buFont typeface="Verdana" charset="0"/>
        <a:buChar char="●"/>
        <a:defRPr>
          <a:solidFill>
            <a:schemeClr val="tx1"/>
          </a:solidFill>
          <a:latin typeface="+mn-lt"/>
          <a:ea typeface="ＭＳ Ｐゴシック" charset="-128"/>
        </a:defRPr>
      </a:lvl8pPr>
      <a:lvl9pPr marL="3622675" indent="-271463" algn="l" rtl="0" fontAlgn="base">
        <a:spcBef>
          <a:spcPct val="30000"/>
        </a:spcBef>
        <a:spcAft>
          <a:spcPct val="0"/>
        </a:spcAft>
        <a:buClr>
          <a:schemeClr val="accent1"/>
        </a:buClr>
        <a:buFont typeface="Verdana" charset="0"/>
        <a:buChar char="●"/>
        <a:defRPr>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7.png"/><Relationship Id="rId5" Type="http://schemas.openxmlformats.org/officeDocument/2006/relationships/image" Target="../media/image10.png"/><Relationship Id="rId6" Type="http://schemas.openxmlformats.org/officeDocument/2006/relationships/image" Target="../media/image11.png"/><Relationship Id="rId1" Type="http://schemas.openxmlformats.org/officeDocument/2006/relationships/slideLayout" Target="../slideLayouts/slideLayout2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6.xml"/><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image" Target="../media/image1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4"/>
          <p:cNvSpPr>
            <a:spLocks noGrp="1" noChangeArrowheads="1"/>
          </p:cNvSpPr>
          <p:nvPr>
            <p:ph type="ftr" sz="quarter" idx="10"/>
          </p:nvPr>
        </p:nvSpPr>
        <p:spPr>
          <a:xfrm>
            <a:off x="2514600" y="6597650"/>
            <a:ext cx="6553200" cy="260350"/>
          </a:xfrm>
        </p:spPr>
        <p:txBody>
          <a:bodyPr/>
          <a:lstStyle/>
          <a:p>
            <a:r>
              <a:rPr lang="en-US" sz="1050" smtClean="0"/>
              <a:t>| 18. Oktober 2011 | Dr. Alexander Zeier, Martin Lorenz, Matthieu Schapranow, Jürgen Müller |</a:t>
            </a:r>
            <a:endParaRPr lang="de-DE" sz="1050" dirty="0"/>
          </a:p>
        </p:txBody>
      </p:sp>
      <p:sp>
        <p:nvSpPr>
          <p:cNvPr id="41987" name="Rectangle 11"/>
          <p:cNvSpPr>
            <a:spLocks noGrp="1" noChangeArrowheads="1"/>
          </p:cNvSpPr>
          <p:nvPr>
            <p:ph type="ctrTitle"/>
          </p:nvPr>
        </p:nvSpPr>
        <p:spPr/>
        <p:txBody>
          <a:bodyPr/>
          <a:lstStyle/>
          <a:p>
            <a:pPr eaLnBrk="1" hangingPunct="1"/>
            <a:r>
              <a:rPr lang="de-DE" sz="1200" dirty="0"/>
              <a:t>Seminar</a:t>
            </a:r>
            <a:r>
              <a:rPr lang="de-DE" sz="2000" dirty="0"/>
              <a:t> </a:t>
            </a:r>
            <a:r>
              <a:rPr lang="de-DE" sz="2000" dirty="0" smtClean="0"/>
              <a:t/>
            </a:r>
            <a:br>
              <a:rPr lang="de-DE" sz="2000" dirty="0" smtClean="0"/>
            </a:br>
            <a:r>
              <a:rPr lang="de-DE" sz="2000" dirty="0" err="1" smtClean="0"/>
              <a:t>In-Memory</a:t>
            </a:r>
            <a:r>
              <a:rPr lang="de-DE" sz="2000" dirty="0" smtClean="0"/>
              <a:t> </a:t>
            </a:r>
            <a:r>
              <a:rPr lang="de-DE" sz="2000" dirty="0" err="1" smtClean="0"/>
              <a:t>Applications</a:t>
            </a:r>
            <a:r>
              <a:rPr lang="de-DE" sz="2000" dirty="0" smtClean="0"/>
              <a:t> </a:t>
            </a:r>
            <a:r>
              <a:rPr lang="de-DE" sz="2000" dirty="0" err="1" smtClean="0"/>
              <a:t>for</a:t>
            </a:r>
            <a:r>
              <a:rPr lang="de-DE" sz="2000" dirty="0" smtClean="0"/>
              <a:t> RFID Data </a:t>
            </a:r>
            <a:r>
              <a:rPr lang="de-DE" sz="2000" dirty="0" err="1" smtClean="0"/>
              <a:t>Processing</a:t>
            </a:r>
            <a:endParaRPr lang="de-DE" sz="2000" dirty="0"/>
          </a:p>
        </p:txBody>
      </p:sp>
      <p:sp>
        <p:nvSpPr>
          <p:cNvPr id="41988" name="Rectangle 12"/>
          <p:cNvSpPr>
            <a:spLocks noGrp="1" noChangeArrowheads="1"/>
          </p:cNvSpPr>
          <p:nvPr>
            <p:ph type="subTitle" idx="1"/>
          </p:nvPr>
        </p:nvSpPr>
        <p:spPr>
          <a:xfrm>
            <a:off x="2832100" y="5084763"/>
            <a:ext cx="6013450" cy="1295400"/>
          </a:xfrm>
        </p:spPr>
        <p:txBody>
          <a:bodyPr/>
          <a:lstStyle/>
          <a:p>
            <a:pPr marL="0" indent="0" eaLnBrk="1" hangingPunct="1"/>
            <a:r>
              <a:rPr lang="en-US" dirty="0" err="1"/>
              <a:t>Organisatorisches</a:t>
            </a:r>
            <a:r>
              <a:rPr lang="en-US" dirty="0"/>
              <a:t>, </a:t>
            </a:r>
            <a:r>
              <a:rPr lang="en-US" dirty="0" err="1" smtClean="0"/>
              <a:t>Einführung</a:t>
            </a:r>
            <a:r>
              <a:rPr lang="en-US" dirty="0" smtClean="0"/>
              <a:t> </a:t>
            </a:r>
            <a:r>
              <a:rPr lang="en-US" dirty="0"/>
              <a:t>in die </a:t>
            </a:r>
            <a:r>
              <a:rPr lang="en-US" dirty="0" err="1"/>
              <a:t>Thematik</a:t>
            </a:r>
            <a:r>
              <a:rPr lang="en-US" dirty="0"/>
              <a:t> und </a:t>
            </a:r>
            <a:r>
              <a:rPr lang="en-US" dirty="0" err="1"/>
              <a:t>Vorstellung</a:t>
            </a:r>
            <a:r>
              <a:rPr lang="en-US" dirty="0"/>
              <a:t> </a:t>
            </a:r>
            <a:r>
              <a:rPr lang="en-US" dirty="0" err="1"/>
              <a:t>der</a:t>
            </a:r>
            <a:r>
              <a:rPr lang="en-US" dirty="0"/>
              <a:t> </a:t>
            </a:r>
            <a:r>
              <a:rPr lang="en-US" dirty="0" err="1"/>
              <a:t>Projektseminarthemen</a:t>
            </a:r>
            <a:endParaRPr lang="de-DE"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pPr>
              <a:defRPr/>
            </a:pPr>
            <a:r>
              <a:rPr lang="en-US" smtClean="0"/>
              <a:t>| 18. Oktober 2011 | Dr. Alexander Zeier, Martin Lorenz, Matthieu Schapranow, Jürgen Müller |</a:t>
            </a:r>
            <a:endParaRPr lang="en-US"/>
          </a:p>
        </p:txBody>
      </p:sp>
      <p:pic>
        <p:nvPicPr>
          <p:cNvPr id="8" name="Inhaltsplatzhalter 6" descr="rfid-logo.jpg"/>
          <p:cNvPicPr>
            <a:picLocks noGrp="1" noChangeAspect="1"/>
          </p:cNvPicPr>
          <p:nvPr>
            <p:ph/>
          </p:nvPr>
        </p:nvPicPr>
        <p:blipFill>
          <a:blip r:embed="rId2"/>
          <a:srcRect/>
          <a:stretch>
            <a:fillRect/>
          </a:stretch>
        </p:blipFill>
        <p:spPr>
          <a:xfrm>
            <a:off x="3581400" y="2859932"/>
            <a:ext cx="2209800" cy="2702668"/>
          </a:xfrm>
        </p:spPr>
      </p:pic>
      <p:sp>
        <p:nvSpPr>
          <p:cNvPr id="4" name="Slide Number Placeholder 3"/>
          <p:cNvSpPr>
            <a:spLocks noGrp="1"/>
          </p:cNvSpPr>
          <p:nvPr>
            <p:ph type="sldNum" sz="quarter" idx="11"/>
          </p:nvPr>
        </p:nvSpPr>
        <p:spPr/>
        <p:txBody>
          <a:bodyPr/>
          <a:lstStyle/>
          <a:p>
            <a:pPr>
              <a:defRPr/>
            </a:pPr>
            <a:fld id="{77D17F97-544A-564A-848D-11237C4A09FB}" type="slidenum">
              <a:rPr lang="en-US" smtClean="0"/>
              <a:pPr>
                <a:defRPr/>
              </a:pPr>
              <a:t>9</a:t>
            </a:fld>
            <a:endParaRPr lang="en-US"/>
          </a:p>
        </p:txBody>
      </p:sp>
      <p:sp>
        <p:nvSpPr>
          <p:cNvPr id="6" name="TextBox 5"/>
          <p:cNvSpPr txBox="1"/>
          <p:nvPr/>
        </p:nvSpPr>
        <p:spPr>
          <a:xfrm>
            <a:off x="1066800" y="1447800"/>
            <a:ext cx="7391400" cy="954107"/>
          </a:xfrm>
          <a:prstGeom prst="rect">
            <a:avLst/>
          </a:prstGeom>
          <a:noFill/>
        </p:spPr>
        <p:txBody>
          <a:bodyPr wrap="square" rtlCol="0">
            <a:spAutoFit/>
          </a:bodyPr>
          <a:lstStyle/>
          <a:p>
            <a:pPr algn="ctr"/>
            <a:r>
              <a:rPr lang="en-US" i="1" u="none" smtClean="0">
                <a:solidFill>
                  <a:srgbClr val="000000"/>
                </a:solidFill>
              </a:rPr>
              <a:t>Flexibility is the ability to respond, or react, to change</a:t>
            </a:r>
            <a:endParaRPr lang="en-US" i="1" u="none">
              <a:solidFill>
                <a:srgbClr val="000000"/>
              </a:solidFill>
            </a:endParaRPr>
          </a:p>
        </p:txBody>
      </p:sp>
      <p:sp>
        <p:nvSpPr>
          <p:cNvPr id="7" name="Rectangle 2"/>
          <p:cNvSpPr txBox="1">
            <a:spLocks noChangeArrowheads="1"/>
          </p:cNvSpPr>
          <p:nvPr/>
        </p:nvSpPr>
        <p:spPr bwMode="auto">
          <a:xfrm>
            <a:off x="787400" y="0"/>
            <a:ext cx="6243638" cy="1008063"/>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400" u="none" kern="0" smtClean="0">
                <a:solidFill>
                  <a:schemeClr val="tx2"/>
                </a:solidFill>
                <a:latin typeface="+mj-lt"/>
                <a:ea typeface="ＭＳ Ｐゴシック" charset="-128"/>
                <a:cs typeface="ＭＳ Ｐゴシック" charset="-128"/>
              </a:rPr>
              <a:t>How to implement Flexibility in SCM?</a:t>
            </a:r>
            <a:endParaRPr kumimoji="0" lang="en-US" sz="2400" b="0" i="0" u="none" strike="noStrike" kern="0" cap="none" spc="0" normalizeH="0" baseline="0">
              <a:ln>
                <a:noFill/>
              </a:ln>
              <a:solidFill>
                <a:schemeClr val="tx2"/>
              </a:solidFill>
              <a:effectLst/>
              <a:uLnTx/>
              <a:uFillTx/>
              <a:latin typeface="+mj-lt"/>
              <a:ea typeface="ＭＳ Ｐゴシック" charset="-128"/>
              <a:cs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61444" name="Rectangle 2"/>
          <p:cNvSpPr>
            <a:spLocks noGrp="1" noChangeArrowheads="1"/>
          </p:cNvSpPr>
          <p:nvPr>
            <p:ph type="title"/>
          </p:nvPr>
        </p:nvSpPr>
        <p:spPr/>
        <p:txBody>
          <a:bodyPr/>
          <a:lstStyle/>
          <a:p>
            <a:pPr eaLnBrk="1" hangingPunct="1"/>
            <a:r>
              <a:rPr lang="en-US" dirty="0"/>
              <a:t>Basic RFID Tag (Passive Tag) </a:t>
            </a:r>
          </a:p>
        </p:txBody>
      </p:sp>
      <p:pic>
        <p:nvPicPr>
          <p:cNvPr id="61445" name="Picture 3" descr="RFID_FIG_CH03_09"/>
          <p:cNvPicPr>
            <a:picLocks noChangeAspect="1" noChangeArrowheads="1"/>
          </p:cNvPicPr>
          <p:nvPr/>
        </p:nvPicPr>
        <p:blipFill>
          <a:blip r:embed="rId3"/>
          <a:srcRect/>
          <a:stretch>
            <a:fillRect/>
          </a:stretch>
        </p:blipFill>
        <p:spPr bwMode="auto">
          <a:xfrm>
            <a:off x="762000" y="1406525"/>
            <a:ext cx="7940675" cy="5146675"/>
          </a:xfrm>
          <a:prstGeom prst="rect">
            <a:avLst/>
          </a:prstGeom>
          <a:noFill/>
          <a:ln w="9525">
            <a:noFill/>
            <a:miter lim="800000"/>
            <a:headEnd/>
            <a:tailEnd/>
          </a:ln>
        </p:spPr>
      </p:pic>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10</a:t>
            </a:fld>
            <a:endParaRPr lang="de-DE"/>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63492" name="Rectangle 2"/>
          <p:cNvSpPr>
            <a:spLocks noGrp="1" noChangeArrowheads="1"/>
          </p:cNvSpPr>
          <p:nvPr>
            <p:ph type="title"/>
          </p:nvPr>
        </p:nvSpPr>
        <p:spPr/>
        <p:txBody>
          <a:bodyPr/>
          <a:lstStyle/>
          <a:p>
            <a:pPr eaLnBrk="1" hangingPunct="1"/>
            <a:r>
              <a:rPr lang="en-US"/>
              <a:t>Smarter RFID Tag (Active Sensor Tag) </a:t>
            </a:r>
          </a:p>
        </p:txBody>
      </p:sp>
      <p:pic>
        <p:nvPicPr>
          <p:cNvPr id="63493" name="Picture 3" descr="RFID_FIG_CH03_10"/>
          <p:cNvPicPr>
            <a:picLocks noChangeAspect="1" noChangeArrowheads="1"/>
          </p:cNvPicPr>
          <p:nvPr/>
        </p:nvPicPr>
        <p:blipFill>
          <a:blip r:embed="rId3"/>
          <a:srcRect/>
          <a:stretch>
            <a:fillRect/>
          </a:stretch>
        </p:blipFill>
        <p:spPr bwMode="auto">
          <a:xfrm>
            <a:off x="685799" y="1482724"/>
            <a:ext cx="8246801" cy="4918075"/>
          </a:xfrm>
          <a:prstGeom prst="rect">
            <a:avLst/>
          </a:prstGeom>
          <a:noFill/>
          <a:ln w="9525">
            <a:noFill/>
            <a:miter lim="800000"/>
            <a:headEnd/>
            <a:tailEnd/>
          </a:ln>
        </p:spPr>
      </p:pic>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11</a:t>
            </a:fld>
            <a:endParaRPr lang="de-DE"/>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65540" name="Rectangle 2"/>
          <p:cNvSpPr>
            <a:spLocks noGrp="1" noChangeArrowheads="1"/>
          </p:cNvSpPr>
          <p:nvPr>
            <p:ph type="title"/>
          </p:nvPr>
        </p:nvSpPr>
        <p:spPr/>
        <p:txBody>
          <a:bodyPr/>
          <a:lstStyle/>
          <a:p>
            <a:pPr eaLnBrk="1" hangingPunct="1"/>
            <a:r>
              <a:rPr lang="en-US" dirty="0"/>
              <a:t>Bar Codes Versus RFID Tags </a:t>
            </a:r>
          </a:p>
        </p:txBody>
      </p:sp>
      <p:pic>
        <p:nvPicPr>
          <p:cNvPr id="65541" name="Picture 3" descr="RFID_FIG_CH03_04"/>
          <p:cNvPicPr>
            <a:picLocks noChangeAspect="1" noChangeArrowheads="1"/>
          </p:cNvPicPr>
          <p:nvPr/>
        </p:nvPicPr>
        <p:blipFill>
          <a:blip r:embed="rId3"/>
          <a:srcRect/>
          <a:stretch>
            <a:fillRect/>
          </a:stretch>
        </p:blipFill>
        <p:spPr bwMode="auto">
          <a:xfrm>
            <a:off x="571500" y="1484313"/>
            <a:ext cx="8537575" cy="4446587"/>
          </a:xfrm>
          <a:prstGeom prst="rect">
            <a:avLst/>
          </a:prstGeom>
          <a:noFill/>
          <a:ln w="9525">
            <a:noFill/>
            <a:miter lim="800000"/>
            <a:headEnd/>
            <a:tailEnd/>
          </a:ln>
        </p:spPr>
      </p:pic>
      <p:pic>
        <p:nvPicPr>
          <p:cNvPr id="65542" name="Picture 4" descr="RFID_FIG_CH03_09"/>
          <p:cNvPicPr>
            <a:picLocks noChangeAspect="1" noChangeArrowheads="1"/>
          </p:cNvPicPr>
          <p:nvPr/>
        </p:nvPicPr>
        <p:blipFill>
          <a:blip r:embed="rId4"/>
          <a:srcRect l="24350" t="27020" r="28668" b="24614"/>
          <a:stretch>
            <a:fillRect/>
          </a:stretch>
        </p:blipFill>
        <p:spPr bwMode="auto">
          <a:xfrm>
            <a:off x="2814638" y="1490663"/>
            <a:ext cx="989012" cy="660400"/>
          </a:xfrm>
          <a:prstGeom prst="rect">
            <a:avLst/>
          </a:prstGeom>
          <a:noFill/>
          <a:ln w="9525">
            <a:noFill/>
            <a:miter lim="800000"/>
            <a:headEnd/>
            <a:tailEnd/>
          </a:ln>
        </p:spPr>
      </p:pic>
      <p:pic>
        <p:nvPicPr>
          <p:cNvPr id="65543" name="Picture 5"/>
          <p:cNvPicPr>
            <a:picLocks noChangeAspect="1" noChangeArrowheads="1"/>
          </p:cNvPicPr>
          <p:nvPr/>
        </p:nvPicPr>
        <p:blipFill>
          <a:blip r:embed="rId5"/>
          <a:srcRect/>
          <a:stretch>
            <a:fillRect/>
          </a:stretch>
        </p:blipFill>
        <p:spPr bwMode="gray">
          <a:xfrm>
            <a:off x="7038975" y="1524000"/>
            <a:ext cx="823913" cy="619125"/>
          </a:xfrm>
          <a:prstGeom prst="rect">
            <a:avLst/>
          </a:prstGeom>
          <a:noFill/>
          <a:ln w="9525">
            <a:noFill/>
            <a:miter lim="800000"/>
            <a:headEnd/>
            <a:tailEnd/>
          </a:ln>
        </p:spPr>
      </p:pic>
      <p:pic>
        <p:nvPicPr>
          <p:cNvPr id="65544" name="Picture 6"/>
          <p:cNvPicPr>
            <a:picLocks noChangeAspect="1" noChangeArrowheads="1"/>
          </p:cNvPicPr>
          <p:nvPr/>
        </p:nvPicPr>
        <p:blipFill>
          <a:blip r:embed="rId6"/>
          <a:srcRect/>
          <a:stretch>
            <a:fillRect/>
          </a:stretch>
        </p:blipFill>
        <p:spPr bwMode="gray">
          <a:xfrm>
            <a:off x="7953375" y="1514475"/>
            <a:ext cx="638175" cy="638175"/>
          </a:xfrm>
          <a:prstGeom prst="rect">
            <a:avLst/>
          </a:prstGeom>
          <a:noFill/>
          <a:ln w="9525">
            <a:noFill/>
            <a:miter lim="800000"/>
            <a:headEnd/>
            <a:tailEnd/>
          </a:ln>
        </p:spPr>
      </p:pic>
      <p:sp>
        <p:nvSpPr>
          <p:cNvPr id="8" name="Slide Number Placeholder 7"/>
          <p:cNvSpPr>
            <a:spLocks noGrp="1"/>
          </p:cNvSpPr>
          <p:nvPr>
            <p:ph type="sldNum" sz="quarter" idx="11"/>
          </p:nvPr>
        </p:nvSpPr>
        <p:spPr/>
        <p:txBody>
          <a:bodyPr/>
          <a:lstStyle/>
          <a:p>
            <a:pPr>
              <a:defRPr/>
            </a:pPr>
            <a:fld id="{5291EF21-0597-7A4A-B451-B27313DFD1B9}" type="slidenum">
              <a:rPr lang="de-DE" smtClean="0"/>
              <a:pPr>
                <a:defRPr/>
              </a:pPr>
              <a:t>12</a:t>
            </a:fld>
            <a:endParaRPr lang="de-DE"/>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71684" name="Rectangle 2"/>
          <p:cNvSpPr>
            <a:spLocks noGrp="1" noChangeArrowheads="1"/>
          </p:cNvSpPr>
          <p:nvPr>
            <p:ph type="title"/>
          </p:nvPr>
        </p:nvSpPr>
        <p:spPr bwMode="gray">
          <a:noFill/>
        </p:spPr>
        <p:txBody>
          <a:bodyPr anchor="b"/>
          <a:lstStyle/>
          <a:p>
            <a:pPr eaLnBrk="1" hangingPunct="1"/>
            <a:r>
              <a:rPr lang="en-US" dirty="0"/>
              <a:t>”Electronic Product Code“ (EPC</a:t>
            </a:r>
            <a:r>
              <a:rPr lang="en-US" dirty="0" smtClean="0"/>
              <a:t>)</a:t>
            </a:r>
            <a:endParaRPr lang="en-US" dirty="0"/>
          </a:p>
        </p:txBody>
      </p:sp>
      <p:pic>
        <p:nvPicPr>
          <p:cNvPr id="71685" name="Picture 3" descr="EPC"/>
          <p:cNvPicPr>
            <a:picLocks noChangeAspect="1" noChangeArrowheads="1"/>
          </p:cNvPicPr>
          <p:nvPr/>
        </p:nvPicPr>
        <p:blipFill>
          <a:blip r:embed="rId3"/>
          <a:srcRect/>
          <a:stretch>
            <a:fillRect/>
          </a:stretch>
        </p:blipFill>
        <p:spPr bwMode="auto">
          <a:xfrm>
            <a:off x="592138" y="2878138"/>
            <a:ext cx="8299450" cy="1630362"/>
          </a:xfrm>
          <a:prstGeom prst="rect">
            <a:avLst/>
          </a:prstGeom>
          <a:noFill/>
          <a:ln w="9525">
            <a:noFill/>
            <a:miter lim="800000"/>
            <a:headEnd/>
            <a:tailEnd/>
          </a:ln>
        </p:spPr>
      </p:pic>
      <p:sp>
        <p:nvSpPr>
          <p:cNvPr id="71686" name="Text Box 5"/>
          <p:cNvSpPr txBox="1">
            <a:spLocks noChangeArrowheads="1"/>
          </p:cNvSpPr>
          <p:nvPr/>
        </p:nvSpPr>
        <p:spPr bwMode="auto">
          <a:xfrm>
            <a:off x="504825" y="695325"/>
            <a:ext cx="184150" cy="336550"/>
          </a:xfrm>
          <a:prstGeom prst="rect">
            <a:avLst/>
          </a:prstGeom>
          <a:noFill/>
          <a:ln w="12700">
            <a:noFill/>
            <a:miter lim="800000"/>
            <a:headEnd/>
            <a:tailEnd/>
          </a:ln>
        </p:spPr>
        <p:txBody>
          <a:bodyPr wrap="none">
            <a:prstTxWarp prst="textNoShape">
              <a:avLst/>
            </a:prstTxWarp>
            <a:spAutoFit/>
          </a:bodyPr>
          <a:lstStyle/>
          <a:p>
            <a:endParaRPr lang="en-US" sz="1600" b="1" u="none">
              <a:solidFill>
                <a:srgbClr val="333333"/>
              </a:solidFill>
              <a:latin typeface="Arial" charset="0"/>
              <a:ea typeface="MS PGothic" pitchFamily="34" charset="-128"/>
              <a:cs typeface="MS PGothic" pitchFamily="34" charset="-128"/>
            </a:endParaRPr>
          </a:p>
        </p:txBody>
      </p:sp>
      <p:sp>
        <p:nvSpPr>
          <p:cNvPr id="6" name="Slide Number Placeholder 5"/>
          <p:cNvSpPr>
            <a:spLocks noGrp="1"/>
          </p:cNvSpPr>
          <p:nvPr>
            <p:ph type="sldNum" sz="quarter" idx="11"/>
          </p:nvPr>
        </p:nvSpPr>
        <p:spPr/>
        <p:txBody>
          <a:bodyPr/>
          <a:lstStyle/>
          <a:p>
            <a:pPr>
              <a:defRPr/>
            </a:pPr>
            <a:fld id="{4D83E9B0-D68C-4D4A-82AE-7B1A9CF21384}" type="slidenum">
              <a:rPr lang="de-DE" smtClean="0"/>
              <a:pPr>
                <a:defRPr/>
              </a:pPr>
              <a:t>13</a:t>
            </a:fld>
            <a:endParaRPr lang="de-DE"/>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EPCglobal</a:t>
            </a:r>
            <a:r>
              <a:rPr lang="de-DE" dirty="0" smtClean="0"/>
              <a:t> </a:t>
            </a:r>
            <a:r>
              <a:rPr lang="de-DE" dirty="0" err="1" smtClean="0"/>
              <a:t>Network</a:t>
            </a:r>
            <a:r>
              <a:rPr lang="de-DE" dirty="0" smtClean="0"/>
              <a:t> </a:t>
            </a:r>
            <a:r>
              <a:rPr lang="de-DE" dirty="0" err="1" smtClean="0"/>
              <a:t>Architecture</a:t>
            </a:r>
            <a:r>
              <a:rPr lang="de-DE" dirty="0" smtClean="0"/>
              <a:t> I / II</a:t>
            </a:r>
            <a:endParaRPr lang="de-DE" dirty="0"/>
          </a:p>
        </p:txBody>
      </p:sp>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dirty="0"/>
          </a:p>
        </p:txBody>
      </p:sp>
      <p:sp>
        <p:nvSpPr>
          <p:cNvPr id="6" name="Inhaltsplatzhalter 2"/>
          <p:cNvSpPr>
            <a:spLocks noGrp="1"/>
          </p:cNvSpPr>
          <p:nvPr>
            <p:ph idx="1"/>
          </p:nvPr>
        </p:nvSpPr>
        <p:spPr>
          <a:xfrm>
            <a:off x="4060818" y="1989138"/>
            <a:ext cx="4965768" cy="4535487"/>
          </a:xfrm>
        </p:spPr>
        <p:txBody>
          <a:bodyPr/>
          <a:lstStyle/>
          <a:p>
            <a:pPr lvl="1"/>
            <a:r>
              <a:rPr lang="en-US" sz="1600" dirty="0" smtClean="0"/>
              <a:t>Issues</a:t>
            </a:r>
          </a:p>
          <a:p>
            <a:pPr lvl="2"/>
            <a:r>
              <a:rPr lang="en-US" sz="1600" dirty="0" smtClean="0"/>
              <a:t>Interfaces to other external companies</a:t>
            </a:r>
          </a:p>
          <a:p>
            <a:pPr lvl="2"/>
            <a:r>
              <a:rPr lang="en-US" sz="1600" dirty="0" smtClean="0"/>
              <a:t>Additional IT components</a:t>
            </a:r>
          </a:p>
          <a:p>
            <a:pPr lvl="2"/>
            <a:r>
              <a:rPr lang="en-US" sz="1600" dirty="0" smtClean="0"/>
              <a:t>Security of infrastructure</a:t>
            </a:r>
          </a:p>
          <a:p>
            <a:pPr lvl="2"/>
            <a:r>
              <a:rPr lang="en-US" sz="1600" dirty="0" smtClean="0"/>
              <a:t>Tremendous volume of incoming data</a:t>
            </a:r>
          </a:p>
          <a:p>
            <a:pPr lvl="2"/>
            <a:r>
              <a:rPr lang="en-US" sz="1600" dirty="0" smtClean="0"/>
              <a:t>Capacity limits of</a:t>
            </a:r>
          </a:p>
          <a:p>
            <a:pPr lvl="3"/>
            <a:r>
              <a:rPr lang="en-US" sz="1600" dirty="0" smtClean="0"/>
              <a:t>Network links</a:t>
            </a:r>
          </a:p>
          <a:p>
            <a:pPr lvl="3"/>
            <a:r>
              <a:rPr lang="en-US" sz="1600" dirty="0" smtClean="0"/>
              <a:t>Database systems</a:t>
            </a:r>
          </a:p>
          <a:p>
            <a:pPr lvl="3"/>
            <a:r>
              <a:rPr lang="en-US" sz="1600" dirty="0" smtClean="0"/>
              <a:t>Processing power</a:t>
            </a:r>
          </a:p>
          <a:p>
            <a:pPr lvl="3"/>
            <a:r>
              <a:rPr lang="en-US" sz="1600" dirty="0" smtClean="0"/>
              <a:t>ERP system</a:t>
            </a:r>
          </a:p>
        </p:txBody>
      </p:sp>
      <p:pic>
        <p:nvPicPr>
          <p:cNvPr id="8" name="Inhaltsplatzhalter 4" descr="company.png"/>
          <p:cNvPicPr>
            <a:picLocks noChangeAspect="1"/>
          </p:cNvPicPr>
          <p:nvPr/>
        </p:nvPicPr>
        <p:blipFill>
          <a:blip r:embed="rId2" cstate="print"/>
          <a:stretch>
            <a:fillRect/>
          </a:stretch>
        </p:blipFill>
        <p:spPr bwMode="auto">
          <a:xfrm>
            <a:off x="774648" y="1384272"/>
            <a:ext cx="3267595" cy="5210000"/>
          </a:xfrm>
          <a:prstGeom prst="rect">
            <a:avLst/>
          </a:prstGeom>
          <a:noFill/>
          <a:ln w="9525">
            <a:noFill/>
            <a:miter lim="800000"/>
            <a:headEnd/>
            <a:tailEnd/>
          </a:ln>
          <a:effectLst/>
        </p:spPr>
      </p:pic>
      <p:sp>
        <p:nvSpPr>
          <p:cNvPr id="7" name="Slide Number Placeholder 6"/>
          <p:cNvSpPr>
            <a:spLocks noGrp="1"/>
          </p:cNvSpPr>
          <p:nvPr>
            <p:ph type="sldNum" sz="quarter" idx="11"/>
          </p:nvPr>
        </p:nvSpPr>
        <p:spPr/>
        <p:txBody>
          <a:bodyPr/>
          <a:lstStyle/>
          <a:p>
            <a:pPr>
              <a:defRPr/>
            </a:pPr>
            <a:fld id="{5291EF21-0597-7A4A-B451-B27313DFD1B9}" type="slidenum">
              <a:rPr lang="de-DE" smtClean="0"/>
              <a:pPr>
                <a:defRPr/>
              </a:pPr>
              <a:t>14</a:t>
            </a:fld>
            <a:endParaRPr lang="de-D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txBox="1">
            <a:spLocks/>
          </p:cNvSpPr>
          <p:nvPr/>
        </p:nvSpPr>
        <p:spPr bwMode="auto">
          <a:xfrm>
            <a:off x="787400" y="0"/>
            <a:ext cx="6243638" cy="1008063"/>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400" b="0" i="0" u="none" strike="noStrike" kern="0" cap="none" spc="0" normalizeH="0" baseline="0" noProof="0" dirty="0" err="1" smtClean="0">
                <a:ln>
                  <a:noFill/>
                </a:ln>
                <a:solidFill>
                  <a:schemeClr val="tx2"/>
                </a:solidFill>
                <a:effectLst/>
                <a:uLnTx/>
                <a:uFillTx/>
                <a:latin typeface="+mj-lt"/>
                <a:ea typeface="ＭＳ Ｐゴシック" charset="-128"/>
                <a:cs typeface="ＭＳ Ｐゴシック" charset="-128"/>
              </a:rPr>
              <a:t>EPCglobal</a:t>
            </a:r>
            <a:r>
              <a:rPr kumimoji="0" lang="de-DE" sz="24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 </a:t>
            </a:r>
            <a:r>
              <a:rPr kumimoji="0" lang="de-DE" sz="2400" b="0" i="0" u="none" strike="noStrike" kern="0" cap="none" spc="0" normalizeH="0" baseline="0" noProof="0" dirty="0" err="1" smtClean="0">
                <a:ln>
                  <a:noFill/>
                </a:ln>
                <a:solidFill>
                  <a:schemeClr val="tx2"/>
                </a:solidFill>
                <a:effectLst/>
                <a:uLnTx/>
                <a:uFillTx/>
                <a:latin typeface="+mj-lt"/>
                <a:ea typeface="ＭＳ Ｐゴシック" charset="-128"/>
                <a:cs typeface="ＭＳ Ｐゴシック" charset="-128"/>
              </a:rPr>
              <a:t>Network</a:t>
            </a:r>
            <a:r>
              <a:rPr kumimoji="0" lang="de-DE" sz="24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 </a:t>
            </a:r>
            <a:r>
              <a:rPr kumimoji="0" lang="de-DE" sz="2400" b="0" i="0" u="none" strike="noStrike" kern="0" cap="none" spc="0" normalizeH="0" baseline="0" noProof="0" dirty="0" err="1" smtClean="0">
                <a:ln>
                  <a:noFill/>
                </a:ln>
                <a:solidFill>
                  <a:schemeClr val="tx2"/>
                </a:solidFill>
                <a:effectLst/>
                <a:uLnTx/>
                <a:uFillTx/>
                <a:latin typeface="+mj-lt"/>
                <a:ea typeface="ＭＳ Ｐゴシック" charset="-128"/>
                <a:cs typeface="ＭＳ Ｐゴシック" charset="-128"/>
              </a:rPr>
              <a:t>Architecture</a:t>
            </a:r>
            <a:r>
              <a:rPr kumimoji="0" lang="de-DE" sz="24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 II / II</a:t>
            </a:r>
            <a:endParaRPr kumimoji="0" lang="de-DE" sz="24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pic>
        <p:nvPicPr>
          <p:cNvPr id="6" name="Picture 2" descr="E:\Uni\Master\1. Semester\RFID\Repo\Documentation\EPC-network.JPG"/>
          <p:cNvPicPr>
            <a:picLocks noChangeAspect="1" noChangeArrowheads="1"/>
          </p:cNvPicPr>
          <p:nvPr/>
        </p:nvPicPr>
        <p:blipFill>
          <a:blip r:embed="rId2" cstate="print"/>
          <a:srcRect b="3390"/>
          <a:stretch>
            <a:fillRect/>
          </a:stretch>
        </p:blipFill>
        <p:spPr bwMode="auto">
          <a:xfrm>
            <a:off x="490665" y="1493811"/>
            <a:ext cx="4119930" cy="5038152"/>
          </a:xfrm>
          <a:prstGeom prst="rect">
            <a:avLst/>
          </a:prstGeom>
          <a:noFill/>
        </p:spPr>
      </p:pic>
      <p:sp>
        <p:nvSpPr>
          <p:cNvPr id="12" name="Footer Placeholder 3"/>
          <p:cNvSpPr>
            <a:spLocks noGrp="1"/>
          </p:cNvSpPr>
          <p:nvPr>
            <p:ph type="ftr" sz="quarter" idx="10"/>
          </p:nvPr>
        </p:nvSpPr>
        <p:spPr>
          <a:xfrm>
            <a:off x="719138" y="6559550"/>
            <a:ext cx="8174037" cy="252413"/>
          </a:xfrm>
        </p:spPr>
        <p:txBody>
          <a:bodyPr/>
          <a:lstStyle/>
          <a:p>
            <a:pPr>
              <a:defRPr/>
            </a:pPr>
            <a:r>
              <a:rPr lang="en-US" smtClean="0"/>
              <a:t>| 18. Oktober 2011 | Dr. Alexander Zeier, Martin Lorenz, Matthieu Schapranow, Jürgen Müller |</a:t>
            </a:r>
            <a:endParaRPr lang="de-DE" dirty="0"/>
          </a:p>
        </p:txBody>
      </p:sp>
      <p:sp>
        <p:nvSpPr>
          <p:cNvPr id="13" name="Inhaltsplatzhalter 2"/>
          <p:cNvSpPr txBox="1">
            <a:spLocks/>
          </p:cNvSpPr>
          <p:nvPr/>
        </p:nvSpPr>
        <p:spPr bwMode="auto">
          <a:xfrm>
            <a:off x="4343400" y="1371600"/>
            <a:ext cx="4800600" cy="45354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41325" marR="0" lvl="1" indent="-260350" algn="l" defTabSz="914400" rtl="0" eaLnBrk="0" fontAlgn="base" latinLnBrk="0" hangingPunct="0">
              <a:lnSpc>
                <a:spcPct val="115000"/>
              </a:lnSpc>
              <a:spcBef>
                <a:spcPct val="30000"/>
              </a:spcBef>
              <a:spcAft>
                <a:spcPct val="0"/>
              </a:spcAft>
              <a:buClr>
                <a:schemeClr val="accent1"/>
              </a:buClr>
              <a:buSzTx/>
              <a:tabLst/>
              <a:defRPr/>
            </a:pPr>
            <a:endParaRPr kumimoji="0" lang="en-US" sz="1600" b="0" i="0" u="none" strike="noStrike" kern="0" cap="none" spc="0" normalizeH="0" baseline="0" noProof="0" dirty="0" smtClean="0">
              <a:ln>
                <a:noFill/>
              </a:ln>
              <a:solidFill>
                <a:schemeClr val="tx1"/>
              </a:solidFill>
              <a:effectLst/>
              <a:uLnTx/>
              <a:uFillTx/>
              <a:latin typeface="+mn-lt"/>
              <a:ea typeface="ＭＳ Ｐゴシック" charset="-128"/>
            </a:endParaRPr>
          </a:p>
          <a:p>
            <a:pPr marL="441325" marR="0" lvl="1" indent="-260350" algn="l" defTabSz="914400" rtl="0" eaLnBrk="0" fontAlgn="base" latinLnBrk="0" hangingPunct="0">
              <a:lnSpc>
                <a:spcPct val="115000"/>
              </a:lnSpc>
              <a:spcBef>
                <a:spcPct val="30000"/>
              </a:spcBef>
              <a:spcAft>
                <a:spcPct val="0"/>
              </a:spcAft>
              <a:buClr>
                <a:schemeClr val="accent1"/>
              </a:buClr>
              <a:buSzTx/>
              <a:buFont typeface="Arial" charset="0"/>
              <a:buChar char="■"/>
              <a:tabLst/>
              <a:defRPr/>
            </a:pPr>
            <a:r>
              <a:rPr kumimoji="0" lang="en-US" sz="1600" b="0" i="0" u="none" strike="noStrike" kern="0" cap="none" spc="0" normalizeH="0" baseline="0" noProof="0" dirty="0" smtClean="0">
                <a:ln>
                  <a:noFill/>
                </a:ln>
                <a:solidFill>
                  <a:schemeClr val="tx1"/>
                </a:solidFill>
                <a:effectLst/>
                <a:uLnTx/>
                <a:uFillTx/>
                <a:latin typeface="+mn-lt"/>
                <a:ea typeface="ＭＳ Ｐゴシック" charset="-128"/>
              </a:rPr>
              <a:t>Issues</a:t>
            </a:r>
          </a:p>
          <a:p>
            <a:pPr marL="896938" marR="0" lvl="2" indent="-276225" algn="l" defTabSz="914400" rtl="0" eaLnBrk="0" fontAlgn="base" latinLnBrk="0" hangingPunct="0">
              <a:lnSpc>
                <a:spcPct val="115000"/>
              </a:lnSpc>
              <a:spcBef>
                <a:spcPct val="30000"/>
              </a:spcBef>
              <a:spcAft>
                <a:spcPct val="0"/>
              </a:spcAft>
              <a:buClr>
                <a:schemeClr val="accent1"/>
              </a:buClr>
              <a:buSzTx/>
              <a:buFont typeface="Arial" charset="0"/>
              <a:buChar char="□"/>
              <a:tabLst/>
              <a:defRPr/>
            </a:pPr>
            <a:r>
              <a:rPr kumimoji="0" lang="en-US" sz="1600" b="0" i="0" u="none" strike="noStrike" kern="0" cap="none" spc="0" normalizeH="0" baseline="0" noProof="0" dirty="0" smtClean="0">
                <a:ln>
                  <a:noFill/>
                </a:ln>
                <a:solidFill>
                  <a:schemeClr val="tx1"/>
                </a:solidFill>
                <a:effectLst/>
                <a:uLnTx/>
                <a:uFillTx/>
                <a:latin typeface="+mn-lt"/>
                <a:ea typeface="ＭＳ Ｐゴシック" charset="-128"/>
              </a:rPr>
              <a:t>Data exchange between</a:t>
            </a:r>
            <a:r>
              <a:rPr kumimoji="0" lang="en-US" sz="1600" b="0" i="0" u="none" strike="noStrike" kern="0" cap="none" spc="0" normalizeH="0" noProof="0" dirty="0" smtClean="0">
                <a:ln>
                  <a:noFill/>
                </a:ln>
                <a:solidFill>
                  <a:schemeClr val="tx1"/>
                </a:solidFill>
                <a:effectLst/>
                <a:uLnTx/>
                <a:uFillTx/>
                <a:latin typeface="+mn-lt"/>
                <a:ea typeface="ＭＳ Ｐゴシック" charset="-128"/>
              </a:rPr>
              <a:t> supply chain parties</a:t>
            </a:r>
            <a:endParaRPr kumimoji="0" lang="en-US" sz="1600" b="0" i="0" u="none" strike="noStrike" kern="0" cap="none" spc="0" normalizeH="0" baseline="0" noProof="0" dirty="0" smtClean="0">
              <a:ln>
                <a:noFill/>
              </a:ln>
              <a:solidFill>
                <a:schemeClr val="tx1"/>
              </a:solidFill>
              <a:effectLst/>
              <a:uLnTx/>
              <a:uFillTx/>
              <a:latin typeface="+mn-lt"/>
              <a:ea typeface="ＭＳ Ｐゴシック" charset="-128"/>
            </a:endParaRPr>
          </a:p>
          <a:p>
            <a:pPr marL="896938" marR="0" lvl="2" indent="-276225" algn="l" defTabSz="914400" rtl="0" eaLnBrk="0" fontAlgn="base" latinLnBrk="0" hangingPunct="0">
              <a:lnSpc>
                <a:spcPct val="115000"/>
              </a:lnSpc>
              <a:spcBef>
                <a:spcPct val="30000"/>
              </a:spcBef>
              <a:spcAft>
                <a:spcPct val="0"/>
              </a:spcAft>
              <a:buClr>
                <a:schemeClr val="accent1"/>
              </a:buClr>
              <a:buSzTx/>
              <a:buFont typeface="Arial" charset="0"/>
              <a:buChar char="□"/>
              <a:tabLst/>
              <a:defRPr/>
            </a:pPr>
            <a:r>
              <a:rPr kumimoji="0" lang="en-US" sz="1600" b="0" i="0" u="none" strike="noStrike" kern="0" cap="none" spc="0" normalizeH="0" baseline="0" noProof="0" dirty="0" smtClean="0">
                <a:ln>
                  <a:noFill/>
                </a:ln>
                <a:solidFill>
                  <a:schemeClr val="tx1"/>
                </a:solidFill>
                <a:effectLst/>
                <a:uLnTx/>
                <a:uFillTx/>
                <a:latin typeface="+mn-lt"/>
                <a:ea typeface="ＭＳ Ｐゴシック" charset="-128"/>
              </a:rPr>
              <a:t>Information retrieval from unknown </a:t>
            </a:r>
            <a:r>
              <a:rPr lang="en-US" sz="1600" u="none" kern="0" dirty="0" smtClean="0">
                <a:solidFill>
                  <a:schemeClr val="tx1"/>
                </a:solidFill>
                <a:latin typeface="+mn-lt"/>
                <a:ea typeface="ＭＳ Ｐゴシック" charset="-128"/>
              </a:rPr>
              <a:t>resources</a:t>
            </a:r>
            <a:endParaRPr kumimoji="0" lang="en-US" sz="1600" b="0" i="0" u="none" strike="noStrike" kern="0" cap="none" spc="0" normalizeH="0" baseline="0" noProof="0" dirty="0" smtClean="0">
              <a:ln>
                <a:noFill/>
              </a:ln>
              <a:solidFill>
                <a:schemeClr val="tx1"/>
              </a:solidFill>
              <a:effectLst/>
              <a:uLnTx/>
              <a:uFillTx/>
              <a:latin typeface="+mn-lt"/>
              <a:ea typeface="ＭＳ Ｐゴシック" charset="-128"/>
            </a:endParaRPr>
          </a:p>
          <a:p>
            <a:pPr marL="896938" marR="0" lvl="2" indent="-276225" algn="l" defTabSz="914400" rtl="0" eaLnBrk="0" fontAlgn="base" latinLnBrk="0" hangingPunct="0">
              <a:lnSpc>
                <a:spcPct val="115000"/>
              </a:lnSpc>
              <a:spcBef>
                <a:spcPct val="30000"/>
              </a:spcBef>
              <a:spcAft>
                <a:spcPct val="0"/>
              </a:spcAft>
              <a:buClr>
                <a:schemeClr val="accent1"/>
              </a:buClr>
              <a:buSzTx/>
              <a:buFont typeface="Arial" charset="0"/>
              <a:buChar char="□"/>
              <a:tabLst/>
              <a:defRPr/>
            </a:pPr>
            <a:r>
              <a:rPr kumimoji="0" lang="en-US" sz="1600" b="0" i="0" u="none" strike="noStrike" kern="0" cap="none" spc="0" normalizeH="0" baseline="0" noProof="0" dirty="0" smtClean="0">
                <a:ln>
                  <a:noFill/>
                </a:ln>
                <a:solidFill>
                  <a:schemeClr val="tx1"/>
                </a:solidFill>
                <a:effectLst/>
                <a:uLnTx/>
                <a:uFillTx/>
                <a:latin typeface="+mn-lt"/>
                <a:ea typeface="ＭＳ Ｐゴシック" charset="-128"/>
              </a:rPr>
              <a:t>Dynamic trust relations</a:t>
            </a:r>
          </a:p>
        </p:txBody>
      </p:sp>
      <p:sp>
        <p:nvSpPr>
          <p:cNvPr id="7" name="Slide Number Placeholder 6"/>
          <p:cNvSpPr>
            <a:spLocks noGrp="1"/>
          </p:cNvSpPr>
          <p:nvPr>
            <p:ph type="sldNum" sz="quarter" idx="11"/>
          </p:nvPr>
        </p:nvSpPr>
        <p:spPr/>
        <p:txBody>
          <a:bodyPr/>
          <a:lstStyle/>
          <a:p>
            <a:pPr>
              <a:defRPr/>
            </a:pPr>
            <a:fld id="{AA2AFEF2-C675-6245-83ED-5B5F49DC84B3}" type="slidenum">
              <a:rPr lang="de-DE" smtClean="0"/>
              <a:pPr>
                <a:defRPr/>
              </a:pPr>
              <a:t>15</a:t>
            </a:fld>
            <a:endParaRPr lang="de-DE"/>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 does RFID support Flexibility?</a:t>
            </a:r>
            <a:endParaRPr lang="en-US"/>
          </a:p>
        </p:txBody>
      </p:sp>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en-US"/>
          </a:p>
        </p:txBody>
      </p:sp>
      <p:sp>
        <p:nvSpPr>
          <p:cNvPr id="5" name="Slide Number Placeholder 4"/>
          <p:cNvSpPr>
            <a:spLocks noGrp="1"/>
          </p:cNvSpPr>
          <p:nvPr>
            <p:ph type="sldNum" sz="quarter" idx="11"/>
          </p:nvPr>
        </p:nvSpPr>
        <p:spPr/>
        <p:txBody>
          <a:bodyPr/>
          <a:lstStyle/>
          <a:p>
            <a:pPr>
              <a:defRPr/>
            </a:pPr>
            <a:fld id="{5291EF21-0597-7A4A-B451-B27313DFD1B9}" type="slidenum">
              <a:rPr lang="en-US" smtClean="0"/>
              <a:pPr>
                <a:defRPr/>
              </a:pPr>
              <a:t>16</a:t>
            </a:fld>
            <a:endParaRPr lang="en-US"/>
          </a:p>
        </p:txBody>
      </p:sp>
      <p:sp>
        <p:nvSpPr>
          <p:cNvPr id="6" name="Inhaltsplatzhalter 2"/>
          <p:cNvSpPr>
            <a:spLocks noGrp="1"/>
          </p:cNvSpPr>
          <p:nvPr>
            <p:ph idx="4294967295"/>
          </p:nvPr>
        </p:nvSpPr>
        <p:spPr>
          <a:xfrm>
            <a:off x="609600" y="1524000"/>
            <a:ext cx="8416986" cy="5000625"/>
          </a:xfrm>
          <a:prstGeom prst="rect">
            <a:avLst/>
          </a:prstGeom>
        </p:spPr>
        <p:txBody>
          <a:bodyPr/>
          <a:lstStyle/>
          <a:p>
            <a:pPr lvl="1">
              <a:spcAft>
                <a:spcPts val="0"/>
              </a:spcAft>
              <a:buNone/>
            </a:pPr>
            <a:r>
              <a:rPr lang="en-US" sz="1600" dirty="0" smtClean="0"/>
              <a:t>RFID bridges the gab between physical and digital world</a:t>
            </a:r>
          </a:p>
          <a:p>
            <a:pPr lvl="1">
              <a:spcAft>
                <a:spcPts val="0"/>
              </a:spcAft>
            </a:pPr>
            <a:r>
              <a:rPr lang="en-US" sz="1600" dirty="0" smtClean="0"/>
              <a:t>Real-time awareness</a:t>
            </a:r>
          </a:p>
          <a:p>
            <a:pPr lvl="2">
              <a:spcAft>
                <a:spcPts val="0"/>
              </a:spcAft>
            </a:pPr>
            <a:r>
              <a:rPr lang="en-US" sz="1600" dirty="0" smtClean="0"/>
              <a:t>Transparency throughout the supply chain</a:t>
            </a:r>
          </a:p>
          <a:p>
            <a:pPr lvl="2">
              <a:spcAft>
                <a:spcPts val="0"/>
              </a:spcAft>
            </a:pPr>
            <a:r>
              <a:rPr lang="en-US" sz="1600" dirty="0" smtClean="0"/>
              <a:t>Real-time control of object flow</a:t>
            </a:r>
          </a:p>
          <a:p>
            <a:pPr lvl="1">
              <a:spcAft>
                <a:spcPts val="0"/>
              </a:spcAft>
            </a:pPr>
            <a:r>
              <a:rPr lang="en-US" sz="1600" dirty="0" smtClean="0"/>
              <a:t>Data capture</a:t>
            </a:r>
          </a:p>
          <a:p>
            <a:pPr lvl="2">
              <a:spcAft>
                <a:spcPts val="0"/>
              </a:spcAft>
            </a:pPr>
            <a:r>
              <a:rPr lang="en-US" sz="1600" dirty="0" smtClean="0"/>
              <a:t>Higher quality, accuracy</a:t>
            </a:r>
          </a:p>
          <a:p>
            <a:pPr lvl="2">
              <a:spcAft>
                <a:spcPts val="0"/>
              </a:spcAft>
            </a:pPr>
            <a:r>
              <a:rPr lang="en-US" sz="1600" dirty="0" smtClean="0"/>
              <a:t>Higher quantity</a:t>
            </a:r>
          </a:p>
          <a:p>
            <a:pPr lvl="1">
              <a:spcAft>
                <a:spcPts val="0"/>
              </a:spcAft>
            </a:pPr>
            <a:r>
              <a:rPr lang="en-US" sz="1600" dirty="0" smtClean="0"/>
              <a:t>Higher degree of integration</a:t>
            </a:r>
          </a:p>
          <a:p>
            <a:pPr lvl="2">
              <a:spcAft>
                <a:spcPts val="0"/>
              </a:spcAft>
            </a:pPr>
            <a:r>
              <a:rPr lang="en-US" sz="1600" dirty="0" smtClean="0"/>
              <a:t>Automatic integration of enterprise information systems</a:t>
            </a:r>
          </a:p>
          <a:p>
            <a:pPr lvl="2">
              <a:spcAft>
                <a:spcPts val="0"/>
              </a:spcAft>
            </a:pPr>
            <a:r>
              <a:rPr lang="en-US" sz="1600" dirty="0" smtClean="0"/>
              <a:t>Integration of new, innovative information systems</a:t>
            </a:r>
          </a:p>
          <a:p>
            <a:pPr lvl="1">
              <a:spcAft>
                <a:spcPts val="0"/>
              </a:spcAft>
            </a:pPr>
            <a:r>
              <a:rPr lang="en-US" sz="1600" dirty="0" smtClean="0"/>
              <a:t>Higher degree of automation</a:t>
            </a:r>
          </a:p>
          <a:p>
            <a:pPr lvl="2">
              <a:spcAft>
                <a:spcPts val="0"/>
              </a:spcAft>
            </a:pPr>
            <a:r>
              <a:rPr lang="en-US" sz="1600" dirty="0" smtClean="0"/>
              <a:t>Data capture without the line of sight</a:t>
            </a:r>
          </a:p>
          <a:p>
            <a:pPr lvl="2">
              <a:spcAft>
                <a:spcPts val="0"/>
              </a:spcAft>
            </a:pPr>
            <a:r>
              <a:rPr lang="en-US" sz="1600" dirty="0" smtClean="0"/>
              <a:t>Automatic triggering of business processes</a:t>
            </a:r>
          </a:p>
          <a:p>
            <a:pPr lvl="3">
              <a:spcAft>
                <a:spcPts val="0"/>
              </a:spcAft>
            </a:pPr>
            <a:endParaRPr lang="en-US" sz="1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84996" name="Rectangle 2"/>
          <p:cNvSpPr>
            <a:spLocks noGrp="1" noChangeArrowheads="1"/>
          </p:cNvSpPr>
          <p:nvPr>
            <p:ph type="title"/>
          </p:nvPr>
        </p:nvSpPr>
        <p:spPr/>
        <p:txBody>
          <a:bodyPr/>
          <a:lstStyle/>
          <a:p>
            <a:pPr eaLnBrk="1" hangingPunct="1"/>
            <a:endParaRPr lang="en-US"/>
          </a:p>
        </p:txBody>
      </p:sp>
      <p:sp>
        <p:nvSpPr>
          <p:cNvPr id="84997" name="Rectangle 3"/>
          <p:cNvSpPr>
            <a:spLocks noGrp="1" noChangeArrowheads="1"/>
          </p:cNvSpPr>
          <p:nvPr>
            <p:ph type="body" idx="1"/>
          </p:nvPr>
        </p:nvSpPr>
        <p:spPr/>
        <p:txBody>
          <a:bodyPr/>
          <a:lstStyle/>
          <a:p>
            <a:pPr marL="0" indent="0" algn="ctr" eaLnBrk="1" hangingPunct="1"/>
            <a:endParaRPr lang="en-US" sz="2800" b="1" dirty="0"/>
          </a:p>
          <a:p>
            <a:pPr marL="0" indent="0" algn="ctr" eaLnBrk="1" hangingPunct="1"/>
            <a:r>
              <a:rPr lang="en-US" sz="2800" b="1" dirty="0" err="1"/>
              <a:t>Vielen</a:t>
            </a:r>
            <a:r>
              <a:rPr lang="en-US" sz="2800" b="1" dirty="0"/>
              <a:t> Dank </a:t>
            </a:r>
            <a:r>
              <a:rPr lang="en-US" sz="2800" b="1" dirty="0" err="1" smtClean="0"/>
              <a:t>für</a:t>
            </a:r>
            <a:r>
              <a:rPr lang="en-US" sz="2800" b="1" dirty="0" smtClean="0"/>
              <a:t> </a:t>
            </a:r>
            <a:r>
              <a:rPr lang="en-US" sz="2800" b="1" dirty="0"/>
              <a:t>die </a:t>
            </a:r>
            <a:r>
              <a:rPr lang="en-US" sz="2800" b="1" dirty="0" err="1"/>
              <a:t>Aufmerksamkeit</a:t>
            </a:r>
            <a:r>
              <a:rPr lang="en-US" sz="2800" b="1" dirty="0"/>
              <a:t>!</a:t>
            </a:r>
          </a:p>
          <a:p>
            <a:pPr marL="0" indent="0" algn="ctr" eaLnBrk="1" hangingPunct="1"/>
            <a:endParaRPr lang="en-US" sz="2800" b="1" dirty="0"/>
          </a:p>
          <a:p>
            <a:pPr marL="0" indent="0" algn="ctr" eaLnBrk="1" hangingPunct="1"/>
            <a:r>
              <a:rPr lang="en-US" sz="2800" b="1" dirty="0" err="1"/>
              <a:t>Fragen</a:t>
            </a:r>
            <a:r>
              <a:rPr lang="en-US" sz="2800" b="1" dirty="0"/>
              <a:t>?</a:t>
            </a:r>
          </a:p>
          <a:p>
            <a:pPr marL="0" indent="0" algn="ctr" eaLnBrk="1" hangingPunct="1"/>
            <a:endParaRPr lang="en-US" sz="2800" b="1" dirty="0"/>
          </a:p>
          <a:p>
            <a:pPr marL="0" indent="0" algn="ctr" eaLnBrk="1" hangingPunct="1"/>
            <a:r>
              <a:rPr lang="en-US" sz="2800" b="1" dirty="0" err="1"/>
              <a:t>Weitere</a:t>
            </a:r>
            <a:r>
              <a:rPr lang="en-US" sz="2800" b="1" dirty="0"/>
              <a:t> </a:t>
            </a:r>
            <a:r>
              <a:rPr lang="en-US" sz="2800" b="1" dirty="0" err="1"/>
              <a:t>Informationen</a:t>
            </a:r>
            <a:r>
              <a:rPr lang="en-US" sz="2800" b="1" dirty="0"/>
              <a:t> auf </a:t>
            </a:r>
            <a:r>
              <a:rPr lang="en-US" sz="2800" b="1" dirty="0" smtClean="0"/>
              <a:t/>
            </a:r>
            <a:br>
              <a:rPr lang="en-US" sz="2800" b="1" dirty="0" smtClean="0"/>
            </a:br>
            <a:r>
              <a:rPr lang="en-US" sz="2000" b="1" dirty="0" smtClean="0"/>
              <a:t>http://epic.hpi.uni-potsdam.de/Home/RFIDDataProcessing2011</a:t>
            </a:r>
          </a:p>
          <a:p>
            <a:pPr marL="0" indent="0" algn="ctr" eaLnBrk="1" hangingPunct="1"/>
            <a:r>
              <a:rPr lang="en-US" sz="1600" b="1" dirty="0" smtClean="0"/>
              <a:t>(</a:t>
            </a:r>
            <a:r>
              <a:rPr lang="en-US" sz="1600" b="1" dirty="0"/>
              <a:t>EPIC --&gt; Teaching --&gt;</a:t>
            </a:r>
            <a:r>
              <a:rPr lang="en-US" sz="1600" b="1" dirty="0" smtClean="0"/>
              <a:t> Master Curriculum Winter Term 2011/12)</a:t>
            </a:r>
            <a:endParaRPr lang="en-US" sz="1600" b="1" dirty="0"/>
          </a:p>
          <a:p>
            <a:pPr marL="0" indent="0" algn="ctr" eaLnBrk="1" hangingPunct="1"/>
            <a:r>
              <a:rPr lang="en-US" sz="2000" b="1" dirty="0"/>
              <a:t> </a:t>
            </a:r>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17</a:t>
            </a:fld>
            <a:endParaRPr lang="de-DE"/>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78852" name="Rectangle 2"/>
          <p:cNvSpPr>
            <a:spLocks noGrp="1" noChangeArrowheads="1"/>
          </p:cNvSpPr>
          <p:nvPr>
            <p:ph type="title"/>
          </p:nvPr>
        </p:nvSpPr>
        <p:spPr/>
        <p:txBody>
          <a:bodyPr/>
          <a:lstStyle/>
          <a:p>
            <a:pPr eaLnBrk="1" hangingPunct="1"/>
            <a:endParaRPr lang="en-US"/>
          </a:p>
        </p:txBody>
      </p:sp>
      <p:sp>
        <p:nvSpPr>
          <p:cNvPr id="78853" name="Rectangle 3"/>
          <p:cNvSpPr>
            <a:spLocks noGrp="1" noChangeArrowheads="1"/>
          </p:cNvSpPr>
          <p:nvPr>
            <p:ph type="body" idx="1"/>
          </p:nvPr>
        </p:nvSpPr>
        <p:spPr/>
        <p:txBody>
          <a:bodyPr/>
          <a:lstStyle/>
          <a:p>
            <a:pPr marL="0" indent="0" algn="ctr" eaLnBrk="1" hangingPunct="1"/>
            <a:endParaRPr lang="en-US" sz="2800" b="1" dirty="0"/>
          </a:p>
          <a:p>
            <a:pPr marL="0" indent="0" algn="ctr" eaLnBrk="1" hangingPunct="1"/>
            <a:r>
              <a:rPr lang="en-US" sz="2800" b="1" dirty="0" err="1"/>
              <a:t>Soviel</a:t>
            </a:r>
            <a:r>
              <a:rPr lang="en-US" sz="2800" b="1" dirty="0"/>
              <a:t> </a:t>
            </a:r>
            <a:r>
              <a:rPr lang="en-US" sz="2800" b="1" dirty="0" err="1"/>
              <a:t>zur</a:t>
            </a:r>
            <a:r>
              <a:rPr lang="en-US" sz="2800" b="1" dirty="0"/>
              <a:t> </a:t>
            </a:r>
            <a:r>
              <a:rPr lang="en-US" sz="2800" b="1" dirty="0" err="1" smtClean="0"/>
              <a:t>Einführung</a:t>
            </a:r>
            <a:r>
              <a:rPr lang="en-US" sz="2800" b="1" dirty="0" smtClean="0"/>
              <a:t> </a:t>
            </a:r>
            <a:r>
              <a:rPr lang="en-US" sz="2800" b="1" dirty="0"/>
              <a:t>in die </a:t>
            </a:r>
            <a:r>
              <a:rPr lang="en-US" sz="2800" b="1" dirty="0" err="1"/>
              <a:t>Thematik</a:t>
            </a:r>
            <a:r>
              <a:rPr lang="en-US" sz="2800" b="1" dirty="0"/>
              <a:t>!</a:t>
            </a:r>
          </a:p>
          <a:p>
            <a:pPr marL="0" indent="0" algn="ctr" eaLnBrk="1" hangingPunct="1"/>
            <a:endParaRPr lang="en-US" sz="2800" b="1" dirty="0"/>
          </a:p>
          <a:p>
            <a:pPr marL="0" indent="0" algn="ctr" eaLnBrk="1" hangingPunct="1"/>
            <a:r>
              <a:rPr lang="en-US" sz="2800" b="1" dirty="0" err="1"/>
              <a:t>Fragen</a:t>
            </a:r>
            <a:r>
              <a:rPr lang="en-US" sz="2800" b="1" dirty="0"/>
              <a:t>?</a:t>
            </a:r>
          </a:p>
          <a:p>
            <a:pPr marL="0" indent="0" algn="ctr" eaLnBrk="1" hangingPunct="1"/>
            <a:endParaRPr lang="en-US" sz="2800" b="1" dirty="0"/>
          </a:p>
          <a:p>
            <a:pPr marL="0" indent="0" algn="ctr" eaLnBrk="1" hangingPunct="1"/>
            <a:r>
              <a:rPr lang="en-US" sz="2800" b="1" dirty="0"/>
              <a:t>Nun </a:t>
            </a:r>
            <a:r>
              <a:rPr lang="en-US" sz="2800" b="1" dirty="0" err="1"/>
              <a:t>zur</a:t>
            </a:r>
            <a:r>
              <a:rPr lang="en-US" sz="2800" b="1" dirty="0"/>
              <a:t> </a:t>
            </a:r>
            <a:r>
              <a:rPr lang="en-US" sz="2800" b="1" dirty="0" err="1"/>
              <a:t>Vorstellung</a:t>
            </a:r>
            <a:r>
              <a:rPr lang="en-US" sz="2800" b="1" dirty="0"/>
              <a:t> </a:t>
            </a:r>
            <a:r>
              <a:rPr lang="en-US" sz="2800" b="1" dirty="0" err="1"/>
              <a:t>der</a:t>
            </a:r>
            <a:r>
              <a:rPr lang="en-US" sz="2800" b="1" dirty="0"/>
              <a:t> </a:t>
            </a:r>
            <a:r>
              <a:rPr lang="en-US" sz="2800" b="1" dirty="0" err="1"/>
              <a:t>Projektseminarthemen</a:t>
            </a:r>
            <a:r>
              <a:rPr lang="en-US" sz="2800" b="1" dirty="0"/>
              <a:t>... </a:t>
            </a:r>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18</a:t>
            </a:fld>
            <a:endParaRPr lang="de-DE"/>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44036" name="Rectangle 2"/>
          <p:cNvSpPr>
            <a:spLocks noGrp="1" noChangeArrowheads="1"/>
          </p:cNvSpPr>
          <p:nvPr>
            <p:ph type="title"/>
          </p:nvPr>
        </p:nvSpPr>
        <p:spPr/>
        <p:txBody>
          <a:bodyPr/>
          <a:lstStyle/>
          <a:p>
            <a:pPr eaLnBrk="1" hangingPunct="1"/>
            <a:r>
              <a:rPr lang="en-US"/>
              <a:t>Agenda</a:t>
            </a:r>
          </a:p>
        </p:txBody>
      </p:sp>
      <p:sp>
        <p:nvSpPr>
          <p:cNvPr id="44037" name="Rectangle 3"/>
          <p:cNvSpPr>
            <a:spLocks noGrp="1" noChangeArrowheads="1"/>
          </p:cNvSpPr>
          <p:nvPr>
            <p:ph type="body" idx="1"/>
          </p:nvPr>
        </p:nvSpPr>
        <p:spPr/>
        <p:txBody>
          <a:bodyPr/>
          <a:lstStyle/>
          <a:p>
            <a:pPr lvl="1" eaLnBrk="1" hangingPunct="1"/>
            <a:r>
              <a:rPr lang="en-US" b="1" dirty="0" err="1"/>
              <a:t>Organisatorisches</a:t>
            </a:r>
            <a:endParaRPr lang="en-US" b="1" dirty="0"/>
          </a:p>
          <a:p>
            <a:pPr lvl="2" eaLnBrk="1" hangingPunct="1"/>
            <a:r>
              <a:rPr lang="en-US" dirty="0" err="1"/>
              <a:t>Rahmenbedingungen</a:t>
            </a:r>
            <a:endParaRPr lang="en-US" dirty="0"/>
          </a:p>
          <a:p>
            <a:pPr lvl="2" eaLnBrk="1" hangingPunct="1"/>
            <a:r>
              <a:rPr lang="en-US" dirty="0" err="1"/>
              <a:t>Ziele</a:t>
            </a:r>
            <a:r>
              <a:rPr lang="en-US" dirty="0"/>
              <a:t> des </a:t>
            </a:r>
            <a:r>
              <a:rPr lang="en-US" dirty="0" err="1"/>
              <a:t>Projektseminars</a:t>
            </a:r>
            <a:endParaRPr lang="en-US" dirty="0"/>
          </a:p>
          <a:p>
            <a:pPr lvl="2" eaLnBrk="1" hangingPunct="1"/>
            <a:r>
              <a:rPr lang="en-US" dirty="0" err="1"/>
              <a:t>Inhalte</a:t>
            </a:r>
            <a:r>
              <a:rPr lang="en-US" dirty="0"/>
              <a:t> des </a:t>
            </a:r>
            <a:r>
              <a:rPr lang="en-US" dirty="0" err="1" smtClean="0"/>
              <a:t>Projektseminar</a:t>
            </a:r>
            <a:endParaRPr lang="en-US" dirty="0" smtClean="0"/>
          </a:p>
          <a:p>
            <a:pPr lvl="2" eaLnBrk="1" hangingPunct="1"/>
            <a:r>
              <a:rPr lang="en-US" dirty="0" err="1"/>
              <a:t>Auswahlprozess</a:t>
            </a:r>
            <a:r>
              <a:rPr lang="en-US" dirty="0"/>
              <a:t> </a:t>
            </a:r>
            <a:r>
              <a:rPr lang="en-US" dirty="0" err="1"/>
              <a:t>für</a:t>
            </a:r>
            <a:r>
              <a:rPr lang="en-US" dirty="0"/>
              <a:t> die </a:t>
            </a:r>
            <a:r>
              <a:rPr lang="en-US" dirty="0" err="1"/>
              <a:t>Projektseminarthemen</a:t>
            </a:r>
            <a:endParaRPr lang="en-US" dirty="0"/>
          </a:p>
          <a:p>
            <a:pPr lvl="1" eaLnBrk="1" hangingPunct="1"/>
            <a:r>
              <a:rPr lang="en-US" dirty="0" err="1" smtClean="0"/>
              <a:t>Einführung</a:t>
            </a:r>
            <a:r>
              <a:rPr lang="en-US" dirty="0" smtClean="0"/>
              <a:t> </a:t>
            </a:r>
            <a:r>
              <a:rPr lang="en-US" dirty="0"/>
              <a:t>in die </a:t>
            </a:r>
            <a:r>
              <a:rPr lang="en-US" dirty="0" err="1" smtClean="0"/>
              <a:t>Thematik</a:t>
            </a:r>
            <a:endParaRPr lang="en-US" dirty="0" smtClean="0"/>
          </a:p>
          <a:p>
            <a:pPr lvl="1" eaLnBrk="1" hangingPunct="1"/>
            <a:endParaRPr lang="en-US" dirty="0"/>
          </a:p>
          <a:p>
            <a:pPr lvl="1" eaLnBrk="1" hangingPunct="1"/>
            <a:endParaRPr lang="en-US" dirty="0"/>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1</a:t>
            </a:fld>
            <a:endParaRPr lang="de-DE"/>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79876" name="Rectangle 2"/>
          <p:cNvSpPr>
            <a:spLocks noGrp="1" noChangeArrowheads="1"/>
          </p:cNvSpPr>
          <p:nvPr>
            <p:ph type="title"/>
          </p:nvPr>
        </p:nvSpPr>
        <p:spPr/>
        <p:txBody>
          <a:bodyPr/>
          <a:lstStyle/>
          <a:p>
            <a:pPr eaLnBrk="1" hangingPunct="1"/>
            <a:r>
              <a:rPr lang="de-DE" dirty="0" smtClean="0"/>
              <a:t>Seminar Topics</a:t>
            </a:r>
            <a:endParaRPr lang="de-DE" dirty="0"/>
          </a:p>
        </p:txBody>
      </p:sp>
      <p:sp>
        <p:nvSpPr>
          <p:cNvPr id="79877" name="Rectangle 3"/>
          <p:cNvSpPr>
            <a:spLocks noGrp="1" noChangeArrowheads="1"/>
          </p:cNvSpPr>
          <p:nvPr>
            <p:ph type="body" idx="1"/>
          </p:nvPr>
        </p:nvSpPr>
        <p:spPr>
          <a:xfrm>
            <a:off x="719138" y="1447801"/>
            <a:ext cx="8174037" cy="4849439"/>
          </a:xfrm>
        </p:spPr>
        <p:txBody>
          <a:bodyPr wrap="square">
            <a:normAutofit lnSpcReduction="10000"/>
          </a:bodyPr>
          <a:lstStyle/>
          <a:p>
            <a:pPr eaLnBrk="1" hangingPunct="1">
              <a:lnSpc>
                <a:spcPct val="150000"/>
              </a:lnSpc>
              <a:spcAft>
                <a:spcPts val="0"/>
              </a:spcAft>
            </a:pPr>
            <a:r>
              <a:rPr lang="en-US" sz="1600" b="1" dirty="0" smtClean="0"/>
              <a:t>Responsible: Martin, </a:t>
            </a:r>
            <a:r>
              <a:rPr lang="en-US" sz="1600" b="1" dirty="0" err="1" smtClean="0"/>
              <a:t>Jürgen</a:t>
            </a:r>
            <a:endParaRPr lang="en-US" sz="1600" b="1" dirty="0" smtClean="0"/>
          </a:p>
          <a:p>
            <a:pPr lvl="1" eaLnBrk="1" hangingPunct="1">
              <a:lnSpc>
                <a:spcPct val="150000"/>
              </a:lnSpc>
              <a:spcAft>
                <a:spcPts val="0"/>
              </a:spcAft>
              <a:buFont typeface="Arial" charset="0"/>
              <a:buAutoNum type="arabicPeriod"/>
            </a:pPr>
            <a:r>
              <a:rPr lang="en-US" sz="1600" b="1" dirty="0" smtClean="0"/>
              <a:t> </a:t>
            </a:r>
            <a:r>
              <a:rPr lang="en-US" sz="1600" b="1" dirty="0" err="1" smtClean="0"/>
              <a:t>GraphML</a:t>
            </a:r>
            <a:r>
              <a:rPr lang="en-US" sz="1600" b="1" dirty="0" smtClean="0"/>
              <a:t> for modeling complex supply chains</a:t>
            </a:r>
          </a:p>
          <a:p>
            <a:pPr lvl="1" eaLnBrk="1" hangingPunct="1">
              <a:lnSpc>
                <a:spcPct val="150000"/>
              </a:lnSpc>
              <a:spcAft>
                <a:spcPts val="0"/>
              </a:spcAft>
              <a:buFont typeface="Arial" charset="0"/>
              <a:buAutoNum type="arabicPeriod"/>
            </a:pPr>
            <a:r>
              <a:rPr lang="en-US" sz="1600" b="1" dirty="0" smtClean="0"/>
              <a:t> SAP OER on </a:t>
            </a:r>
            <a:r>
              <a:rPr lang="en-US" sz="1600" b="1" dirty="0" err="1" smtClean="0"/>
              <a:t>NewDB</a:t>
            </a:r>
            <a:endParaRPr lang="en-US" sz="1600" b="1" dirty="0" smtClean="0"/>
          </a:p>
          <a:p>
            <a:pPr lvl="1" eaLnBrk="1" hangingPunct="1">
              <a:lnSpc>
                <a:spcPct val="150000"/>
              </a:lnSpc>
              <a:spcAft>
                <a:spcPts val="0"/>
              </a:spcAft>
              <a:buFont typeface="Arial" charset="0"/>
              <a:buAutoNum type="arabicPeriod"/>
            </a:pPr>
            <a:r>
              <a:rPr lang="en-US" sz="1600" b="1" dirty="0" smtClean="0"/>
              <a:t> Parallel distributed supply chain simulation</a:t>
            </a:r>
          </a:p>
          <a:p>
            <a:pPr lvl="1" eaLnBrk="1" hangingPunct="1">
              <a:lnSpc>
                <a:spcPct val="150000"/>
              </a:lnSpc>
              <a:spcAft>
                <a:spcPts val="0"/>
              </a:spcAft>
              <a:buFont typeface="Arial" charset="0"/>
              <a:buAutoNum type="arabicPeriod"/>
            </a:pPr>
            <a:r>
              <a:rPr lang="en-US" sz="1600" b="1" dirty="0" smtClean="0"/>
              <a:t> Tracing and Filtering Algorithms on </a:t>
            </a:r>
            <a:r>
              <a:rPr lang="en-US" sz="1600" b="1" dirty="0" err="1" smtClean="0"/>
              <a:t>NewDB</a:t>
            </a:r>
            <a:endParaRPr lang="en-US" sz="1600" b="1" dirty="0" smtClean="0"/>
          </a:p>
          <a:p>
            <a:pPr eaLnBrk="1" hangingPunct="1">
              <a:lnSpc>
                <a:spcPct val="150000"/>
              </a:lnSpc>
              <a:spcAft>
                <a:spcPts val="0"/>
              </a:spcAft>
            </a:pPr>
            <a:r>
              <a:rPr lang="en-US" sz="1600" b="1" dirty="0" smtClean="0"/>
              <a:t>Responsible: </a:t>
            </a:r>
            <a:r>
              <a:rPr lang="en-US" sz="1600" b="1" dirty="0" err="1" smtClean="0"/>
              <a:t>Matthieu</a:t>
            </a:r>
            <a:endParaRPr lang="en-US" sz="1600" b="1" dirty="0" smtClean="0"/>
          </a:p>
          <a:p>
            <a:pPr marL="523875" lvl="1" indent="-342900" eaLnBrk="1" hangingPunct="1">
              <a:lnSpc>
                <a:spcPct val="150000"/>
              </a:lnSpc>
              <a:spcAft>
                <a:spcPts val="0"/>
              </a:spcAft>
              <a:buFont typeface="+mj-lt"/>
              <a:buAutoNum type="arabicPeriod" startAt="5"/>
            </a:pPr>
            <a:r>
              <a:rPr lang="en-US" sz="1600" b="1" dirty="0" smtClean="0"/>
              <a:t>Management of fine-grained authentication details in EPC information service</a:t>
            </a:r>
          </a:p>
          <a:p>
            <a:pPr marL="523875" lvl="1" indent="-342900" eaLnBrk="1" hangingPunct="1">
              <a:lnSpc>
                <a:spcPct val="150000"/>
              </a:lnSpc>
              <a:spcAft>
                <a:spcPts val="0"/>
              </a:spcAft>
              <a:buFont typeface="+mj-lt"/>
              <a:buAutoNum type="arabicPeriod" startAt="5"/>
            </a:pPr>
            <a:r>
              <a:rPr lang="en-US" sz="1600" b="1" dirty="0" smtClean="0"/>
              <a:t>Policy Administration with History-based Access Control for EPC Information Services</a:t>
            </a:r>
          </a:p>
          <a:p>
            <a:pPr marL="82550" indent="0" eaLnBrk="1" hangingPunct="1">
              <a:lnSpc>
                <a:spcPct val="150000"/>
              </a:lnSpc>
              <a:spcAft>
                <a:spcPts val="0"/>
              </a:spcAft>
            </a:pPr>
            <a:r>
              <a:rPr lang="en-US" sz="1600" b="1" dirty="0" smtClean="0"/>
              <a:t>Responsible: Christian</a:t>
            </a:r>
          </a:p>
          <a:p>
            <a:pPr marL="523875" lvl="1" indent="-342900" eaLnBrk="1" hangingPunct="1">
              <a:lnSpc>
                <a:spcPct val="150000"/>
              </a:lnSpc>
              <a:spcAft>
                <a:spcPts val="0"/>
              </a:spcAft>
              <a:buFont typeface="+mj-lt"/>
              <a:buAutoNum type="arabicPeriod" startAt="7"/>
            </a:pPr>
            <a:r>
              <a:rPr lang="en-US" sz="1600" b="1" dirty="0" smtClean="0"/>
              <a:t>Track </a:t>
            </a:r>
            <a:r>
              <a:rPr lang="en-US" sz="1600" b="1" dirty="0"/>
              <a:t>and Trace RFID Data on </a:t>
            </a:r>
            <a:r>
              <a:rPr lang="en-US" sz="1600" b="1" dirty="0" err="1"/>
              <a:t>RAMCloud</a:t>
            </a:r>
            <a:endParaRPr lang="en-US" sz="1600" b="1" dirty="0"/>
          </a:p>
          <a:p>
            <a:pPr marL="523875" lvl="1" indent="-342900" eaLnBrk="1" hangingPunct="1">
              <a:lnSpc>
                <a:spcPct val="150000"/>
              </a:lnSpc>
              <a:spcAft>
                <a:spcPts val="0"/>
              </a:spcAft>
              <a:buFont typeface="+mj-lt"/>
              <a:buAutoNum type="arabicPeriod" startAt="7"/>
            </a:pPr>
            <a:endParaRPr lang="en-US" sz="1600" b="1" dirty="0" smtClean="0"/>
          </a:p>
          <a:p>
            <a:pPr marL="0" indent="0" eaLnBrk="1" hangingPunct="1">
              <a:lnSpc>
                <a:spcPct val="150000"/>
              </a:lnSpc>
              <a:spcAft>
                <a:spcPts val="0"/>
              </a:spcAft>
            </a:pPr>
            <a:endParaRPr lang="en-US" sz="1600" b="1" dirty="0" smtClean="0"/>
          </a:p>
          <a:p>
            <a:pPr lvl="1" eaLnBrk="1" hangingPunct="1">
              <a:lnSpc>
                <a:spcPct val="150000"/>
              </a:lnSpc>
              <a:spcAft>
                <a:spcPts val="0"/>
              </a:spcAft>
              <a:buNone/>
            </a:pPr>
            <a:endParaRPr lang="en-US" sz="1600" b="1" dirty="0" smtClean="0"/>
          </a:p>
          <a:p>
            <a:pPr eaLnBrk="1" hangingPunct="1">
              <a:lnSpc>
                <a:spcPct val="150000"/>
              </a:lnSpc>
              <a:spcAft>
                <a:spcPts val="0"/>
              </a:spcAft>
              <a:buFont typeface="Arial" charset="0"/>
              <a:buAutoNum type="arabicPeriod"/>
            </a:pPr>
            <a:endParaRPr lang="en-US" b="1" dirty="0" smtClean="0"/>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19</a:t>
            </a:fld>
            <a:endParaRPr lang="de-DE"/>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Topic 1</a:t>
            </a:r>
            <a:endParaRPr lang="de-DE" dirty="0"/>
          </a:p>
        </p:txBody>
      </p:sp>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20</a:t>
            </a:fld>
            <a:endParaRPr lang="de-DE"/>
          </a:p>
        </p:txBody>
      </p:sp>
      <p:sp>
        <p:nvSpPr>
          <p:cNvPr id="6" name="Content Placeholder 2"/>
          <p:cNvSpPr>
            <a:spLocks noGrp="1"/>
          </p:cNvSpPr>
          <p:nvPr>
            <p:ph idx="1"/>
          </p:nvPr>
        </p:nvSpPr>
        <p:spPr>
          <a:xfrm>
            <a:off x="719138" y="1727200"/>
            <a:ext cx="8174037" cy="4797425"/>
          </a:xfrm>
        </p:spPr>
        <p:txBody>
          <a:bodyPr/>
          <a:lstStyle/>
          <a:p>
            <a:pPr marL="342900" lvl="1" indent="-342900">
              <a:buNone/>
            </a:pPr>
            <a:r>
              <a:rPr lang="en-US" b="1" dirty="0" err="1" smtClean="0"/>
              <a:t>GraphML</a:t>
            </a:r>
            <a:r>
              <a:rPr lang="en-US" b="1" dirty="0" smtClean="0"/>
              <a:t> for modeling complex supply chains</a:t>
            </a:r>
          </a:p>
          <a:p>
            <a:pPr>
              <a:buFont typeface="Arial"/>
              <a:buChar char="•"/>
            </a:pPr>
            <a:r>
              <a:rPr lang="en-US" sz="1400" b="1" dirty="0" smtClean="0"/>
              <a:t>Problem</a:t>
            </a:r>
            <a:r>
              <a:rPr lang="en-US" sz="1400" dirty="0" smtClean="0"/>
              <a:t>: sophisticated operations, such as analyzes and simulation of supply chains need a proper model, which can be leveraged for automatic processing</a:t>
            </a:r>
          </a:p>
          <a:p>
            <a:pPr>
              <a:buFont typeface="Arial"/>
              <a:buChar char="•"/>
            </a:pPr>
            <a:r>
              <a:rPr lang="en-US" sz="1400" b="1" dirty="0" smtClean="0"/>
              <a:t>Hypothesis</a:t>
            </a:r>
            <a:r>
              <a:rPr lang="en-US" sz="1400" dirty="0" smtClean="0"/>
              <a:t>: </a:t>
            </a:r>
            <a:r>
              <a:rPr lang="en-US" sz="1400" dirty="0" err="1" smtClean="0"/>
              <a:t>GraphML</a:t>
            </a:r>
            <a:r>
              <a:rPr lang="en-US" sz="1400" dirty="0" smtClean="0"/>
              <a:t> provides means to define a model for complex RFID-enabled supply chains that can be used for automatic processing</a:t>
            </a:r>
          </a:p>
          <a:p>
            <a:pPr>
              <a:buFont typeface="Arial"/>
              <a:buChar char="•"/>
            </a:pPr>
            <a:r>
              <a:rPr lang="en-US" sz="1400" b="1" dirty="0" smtClean="0"/>
              <a:t>Tasks </a:t>
            </a:r>
            <a:r>
              <a:rPr lang="en-US" sz="1400" dirty="0" smtClean="0"/>
              <a:t>to solve:</a:t>
            </a:r>
          </a:p>
          <a:p>
            <a:pPr lvl="1">
              <a:buFont typeface="Arial"/>
              <a:buChar char="•"/>
            </a:pPr>
            <a:r>
              <a:rPr lang="en-US" sz="1400" dirty="0" smtClean="0"/>
              <a:t>Understand the concept of </a:t>
            </a:r>
            <a:r>
              <a:rPr lang="en-US" sz="1400" dirty="0" err="1" smtClean="0"/>
              <a:t>GraphML</a:t>
            </a:r>
            <a:endParaRPr lang="en-US" sz="1400" dirty="0" smtClean="0"/>
          </a:p>
          <a:p>
            <a:pPr lvl="1">
              <a:buFont typeface="Arial"/>
              <a:buChar char="•"/>
            </a:pPr>
            <a:r>
              <a:rPr lang="en-US" sz="1400" dirty="0" smtClean="0"/>
              <a:t>Understand the building blocks of global distributed supply chains</a:t>
            </a:r>
          </a:p>
          <a:p>
            <a:pPr lvl="1">
              <a:buFont typeface="Arial"/>
              <a:buChar char="•"/>
            </a:pPr>
            <a:r>
              <a:rPr lang="en-US" sz="1400" dirty="0" smtClean="0"/>
              <a:t>Extract supply chain characteristics from these findings</a:t>
            </a:r>
          </a:p>
          <a:p>
            <a:pPr lvl="1">
              <a:buFont typeface="Arial"/>
              <a:buChar char="•"/>
            </a:pPr>
            <a:r>
              <a:rPr lang="en-US" sz="1400" dirty="0" smtClean="0"/>
              <a:t>Define a </a:t>
            </a:r>
            <a:r>
              <a:rPr lang="en-US" sz="1400" dirty="0" err="1" smtClean="0"/>
              <a:t>GraphML</a:t>
            </a:r>
            <a:r>
              <a:rPr lang="en-US" sz="1400" dirty="0" smtClean="0"/>
              <a:t>-based model for complex supply chains</a:t>
            </a:r>
            <a:endParaRPr lang="de-DE" sz="1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Topic 2</a:t>
            </a:r>
            <a:endParaRPr lang="de-DE" dirty="0"/>
          </a:p>
        </p:txBody>
      </p:sp>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21</a:t>
            </a:fld>
            <a:endParaRPr lang="de-DE"/>
          </a:p>
        </p:txBody>
      </p:sp>
      <p:sp>
        <p:nvSpPr>
          <p:cNvPr id="6" name="Content Placeholder 2"/>
          <p:cNvSpPr>
            <a:spLocks noGrp="1"/>
          </p:cNvSpPr>
          <p:nvPr>
            <p:ph idx="1"/>
          </p:nvPr>
        </p:nvSpPr>
        <p:spPr>
          <a:xfrm>
            <a:off x="719138" y="1727200"/>
            <a:ext cx="8174037" cy="4797425"/>
          </a:xfrm>
        </p:spPr>
        <p:txBody>
          <a:bodyPr/>
          <a:lstStyle/>
          <a:p>
            <a:pPr marL="342900" lvl="1" indent="-342900">
              <a:buNone/>
            </a:pPr>
            <a:r>
              <a:rPr lang="en-US" b="1" dirty="0" smtClean="0"/>
              <a:t>SAP OER on </a:t>
            </a:r>
            <a:r>
              <a:rPr lang="en-US" b="1" dirty="0" err="1" smtClean="0"/>
              <a:t>NewDB</a:t>
            </a:r>
            <a:endParaRPr lang="en-US" b="1" dirty="0" smtClean="0"/>
          </a:p>
          <a:p>
            <a:pPr>
              <a:buFont typeface="Arial"/>
              <a:buChar char="•"/>
            </a:pPr>
            <a:r>
              <a:rPr lang="en-US" sz="1400" b="1" dirty="0" smtClean="0"/>
              <a:t>Problem</a:t>
            </a:r>
            <a:r>
              <a:rPr lang="en-US" sz="1400" dirty="0" smtClean="0"/>
              <a:t>: Performance of </a:t>
            </a:r>
            <a:r>
              <a:rPr lang="en-US" sz="1400" dirty="0" err="1" smtClean="0"/>
              <a:t>SAP’s</a:t>
            </a:r>
            <a:r>
              <a:rPr lang="en-US" sz="1400" dirty="0" smtClean="0"/>
              <a:t> OER (</a:t>
            </a:r>
            <a:r>
              <a:rPr lang="en-US" sz="1400" dirty="0" err="1" smtClean="0"/>
              <a:t>EPCglobal</a:t>
            </a:r>
            <a:r>
              <a:rPr lang="en-US" sz="1400" dirty="0" smtClean="0"/>
              <a:t> compliant EPCIS) is not sufficient for most companies’ requirements</a:t>
            </a:r>
          </a:p>
          <a:p>
            <a:pPr>
              <a:buFont typeface="Arial"/>
              <a:buChar char="•"/>
            </a:pPr>
            <a:r>
              <a:rPr lang="en-US" sz="1400" b="1" dirty="0" smtClean="0"/>
              <a:t>Hypothesis</a:t>
            </a:r>
            <a:r>
              <a:rPr lang="en-US" sz="1400" dirty="0" smtClean="0"/>
              <a:t>: Request processing time of OER is dominated by DB performance. </a:t>
            </a:r>
            <a:r>
              <a:rPr lang="en-US" sz="1400" dirty="0" err="1" smtClean="0"/>
              <a:t>NewDB</a:t>
            </a:r>
            <a:r>
              <a:rPr lang="en-US" sz="1400" dirty="0" smtClean="0"/>
              <a:t> can improves insert and query performance.</a:t>
            </a:r>
          </a:p>
          <a:p>
            <a:pPr>
              <a:buFont typeface="Arial"/>
              <a:buChar char="•"/>
            </a:pPr>
            <a:r>
              <a:rPr lang="en-US" sz="1400" b="1" dirty="0" smtClean="0"/>
              <a:t>Tasks </a:t>
            </a:r>
            <a:r>
              <a:rPr lang="en-US" sz="1400" dirty="0" smtClean="0"/>
              <a:t>to solve:</a:t>
            </a:r>
          </a:p>
          <a:p>
            <a:pPr lvl="1">
              <a:buFont typeface="Arial"/>
              <a:buChar char="•"/>
            </a:pPr>
            <a:endParaRPr lang="en-US" sz="1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Topic 3</a:t>
            </a:r>
            <a:endParaRPr lang="de-DE" dirty="0"/>
          </a:p>
        </p:txBody>
      </p:sp>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22</a:t>
            </a:fld>
            <a:endParaRPr lang="de-DE"/>
          </a:p>
        </p:txBody>
      </p:sp>
      <p:sp>
        <p:nvSpPr>
          <p:cNvPr id="6" name="Content Placeholder 2"/>
          <p:cNvSpPr>
            <a:spLocks noGrp="1"/>
          </p:cNvSpPr>
          <p:nvPr>
            <p:ph idx="1"/>
          </p:nvPr>
        </p:nvSpPr>
        <p:spPr>
          <a:xfrm>
            <a:off x="719138" y="1727200"/>
            <a:ext cx="8174037" cy="4797425"/>
          </a:xfrm>
        </p:spPr>
        <p:txBody>
          <a:bodyPr/>
          <a:lstStyle/>
          <a:p>
            <a:pPr marL="342900" lvl="1" indent="-342900">
              <a:buNone/>
            </a:pPr>
            <a:r>
              <a:rPr lang="en-US" b="1" dirty="0" smtClean="0"/>
              <a:t>Parallel distributed supply chain simulation</a:t>
            </a:r>
          </a:p>
          <a:p>
            <a:pPr>
              <a:buFont typeface="Arial"/>
              <a:buChar char="•"/>
            </a:pPr>
            <a:r>
              <a:rPr lang="en-US" sz="1400" b="1" dirty="0" smtClean="0"/>
              <a:t>Problem</a:t>
            </a:r>
            <a:r>
              <a:rPr lang="en-US" sz="1400" dirty="0" smtClean="0"/>
              <a:t>: Simulation of complex event interactions, based on given supply chain model</a:t>
            </a:r>
          </a:p>
          <a:p>
            <a:pPr>
              <a:buFont typeface="Arial"/>
              <a:buChar char="•"/>
            </a:pPr>
            <a:r>
              <a:rPr lang="en-US" sz="1400" b="1" dirty="0" smtClean="0"/>
              <a:t>Hypothesis</a:t>
            </a:r>
            <a:r>
              <a:rPr lang="en-US" sz="1400" dirty="0" smtClean="0"/>
              <a:t>: Parallel, distributed event simulation can perform simulation results in realistic sizes in reasonable time</a:t>
            </a:r>
          </a:p>
          <a:p>
            <a:pPr>
              <a:buFont typeface="Arial"/>
              <a:buChar char="•"/>
            </a:pPr>
            <a:r>
              <a:rPr lang="en-US" sz="1400" b="1" dirty="0" smtClean="0"/>
              <a:t>Tasks </a:t>
            </a:r>
            <a:r>
              <a:rPr lang="en-US" sz="1400" dirty="0" smtClean="0"/>
              <a:t>to solve:</a:t>
            </a:r>
          </a:p>
          <a:p>
            <a:pPr lvl="1">
              <a:buFont typeface="Arial"/>
              <a:buChar char="•"/>
            </a:pPr>
            <a:r>
              <a:rPr lang="en-US" sz="1400" dirty="0" smtClean="0"/>
              <a:t>Get familiar with existing event simulator (developed last semester)</a:t>
            </a:r>
          </a:p>
          <a:p>
            <a:pPr lvl="1">
              <a:buFont typeface="Arial"/>
              <a:buChar char="•"/>
            </a:pPr>
            <a:r>
              <a:rPr lang="en-US" sz="1400" dirty="0" smtClean="0"/>
              <a:t>Develop concept how to distribute the simulation of events</a:t>
            </a:r>
          </a:p>
          <a:p>
            <a:pPr lvl="1">
              <a:buFont typeface="Arial"/>
              <a:buChar char="•"/>
            </a:pPr>
            <a:r>
              <a:rPr lang="en-US" sz="1400" dirty="0" smtClean="0"/>
              <a:t>Prototypical implementation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Topic 4</a:t>
            </a:r>
            <a:endParaRPr lang="de-DE" dirty="0"/>
          </a:p>
        </p:txBody>
      </p:sp>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23</a:t>
            </a:fld>
            <a:endParaRPr lang="de-DE"/>
          </a:p>
        </p:txBody>
      </p:sp>
      <p:sp>
        <p:nvSpPr>
          <p:cNvPr id="6" name="Content Placeholder 2"/>
          <p:cNvSpPr>
            <a:spLocks noGrp="1"/>
          </p:cNvSpPr>
          <p:nvPr>
            <p:ph idx="1"/>
          </p:nvPr>
        </p:nvSpPr>
        <p:spPr>
          <a:xfrm>
            <a:off x="719138" y="1727200"/>
            <a:ext cx="8174037" cy="4797425"/>
          </a:xfrm>
        </p:spPr>
        <p:txBody>
          <a:bodyPr/>
          <a:lstStyle/>
          <a:p>
            <a:pPr marL="342900" lvl="1" indent="-342900">
              <a:buNone/>
            </a:pPr>
            <a:r>
              <a:rPr lang="en-US" b="1" dirty="0" smtClean="0"/>
              <a:t>Tracing and Filtering Algorithms on </a:t>
            </a:r>
            <a:r>
              <a:rPr lang="en-US" b="1" dirty="0" err="1" smtClean="0"/>
              <a:t>NewDB</a:t>
            </a:r>
            <a:endParaRPr lang="en-US" b="1" dirty="0" smtClean="0"/>
          </a:p>
          <a:p>
            <a:pPr>
              <a:buFont typeface="Arial"/>
              <a:buChar char="•"/>
            </a:pPr>
            <a:r>
              <a:rPr lang="en-US" sz="1400" b="1" dirty="0" smtClean="0"/>
              <a:t>Problem</a:t>
            </a:r>
            <a:r>
              <a:rPr lang="en-US" sz="1400" dirty="0" smtClean="0"/>
              <a:t>: Data transfer and computation outside of </a:t>
            </a:r>
            <a:r>
              <a:rPr lang="en-US" sz="1400" dirty="0" err="1" smtClean="0"/>
              <a:t>NewDB</a:t>
            </a:r>
            <a:r>
              <a:rPr lang="en-US" sz="1400" dirty="0" smtClean="0"/>
              <a:t> is a performance critical task</a:t>
            </a:r>
          </a:p>
          <a:p>
            <a:pPr>
              <a:buFont typeface="Arial"/>
              <a:buChar char="•"/>
            </a:pPr>
            <a:r>
              <a:rPr lang="en-US" sz="1400" b="1" dirty="0" smtClean="0"/>
              <a:t>Hypothesis</a:t>
            </a:r>
            <a:r>
              <a:rPr lang="en-US" sz="1400" dirty="0" smtClean="0"/>
              <a:t>: </a:t>
            </a:r>
            <a:r>
              <a:rPr lang="en-US" sz="1400" dirty="0" err="1" smtClean="0"/>
              <a:t>NewDB</a:t>
            </a:r>
            <a:r>
              <a:rPr lang="en-US" sz="1400" dirty="0" smtClean="0"/>
              <a:t> provides programming interfaces (L,R, BFL, SQL-Script) that provide a better performing alternative to outside DB calculations</a:t>
            </a:r>
          </a:p>
          <a:p>
            <a:pPr>
              <a:buFont typeface="Arial"/>
              <a:buChar char="•"/>
            </a:pPr>
            <a:r>
              <a:rPr lang="en-US" sz="1400" b="1" dirty="0" smtClean="0"/>
              <a:t>Tasks </a:t>
            </a:r>
            <a:r>
              <a:rPr lang="en-US" sz="1400" dirty="0" smtClean="0"/>
              <a:t>to solve: </a:t>
            </a:r>
          </a:p>
          <a:p>
            <a:pPr lvl="1">
              <a:buFont typeface="Arial"/>
              <a:buChar char="•"/>
            </a:pPr>
            <a:r>
              <a:rPr lang="en-US" sz="1400" dirty="0" smtClean="0"/>
              <a:t>Get acquainted with Discovery Service tracing and filtering algorithms</a:t>
            </a:r>
          </a:p>
          <a:p>
            <a:pPr lvl="1">
              <a:buFont typeface="Arial"/>
              <a:buChar char="•"/>
            </a:pPr>
            <a:r>
              <a:rPr lang="en-US" sz="1400" dirty="0" smtClean="0"/>
              <a:t>Analyze </a:t>
            </a:r>
            <a:r>
              <a:rPr lang="en-US" sz="1400" dirty="0" err="1" smtClean="0"/>
              <a:t>NewDB</a:t>
            </a:r>
            <a:r>
              <a:rPr lang="en-US" sz="1400" dirty="0" smtClean="0"/>
              <a:t> programming interfaces</a:t>
            </a:r>
          </a:p>
          <a:p>
            <a:pPr lvl="1">
              <a:buFont typeface="Arial"/>
              <a:buChar char="•"/>
            </a:pPr>
            <a:r>
              <a:rPr lang="en-US" sz="1400" dirty="0" smtClean="0"/>
              <a:t>Prototypically implement algorithms on </a:t>
            </a:r>
            <a:r>
              <a:rPr lang="en-US" sz="1400" dirty="0" err="1" smtClean="0"/>
              <a:t>NewDB</a:t>
            </a:r>
            <a:endParaRPr lang="en-US" sz="1400" dirty="0" smtClean="0"/>
          </a:p>
          <a:p>
            <a:pPr lvl="1">
              <a:buFont typeface="Arial"/>
              <a:buChar char="•"/>
            </a:pPr>
            <a:r>
              <a:rPr lang="en-US" sz="1400" dirty="0" smtClean="0"/>
              <a:t>Compare and evaluate results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Topic 5</a:t>
            </a:r>
            <a:endParaRPr lang="de-DE" dirty="0"/>
          </a:p>
        </p:txBody>
      </p:sp>
      <p:sp>
        <p:nvSpPr>
          <p:cNvPr id="3" name="Content Placeholder 2"/>
          <p:cNvSpPr>
            <a:spLocks noGrp="1"/>
          </p:cNvSpPr>
          <p:nvPr>
            <p:ph idx="1"/>
          </p:nvPr>
        </p:nvSpPr>
        <p:spPr/>
        <p:txBody>
          <a:bodyPr/>
          <a:lstStyle/>
          <a:p>
            <a:pPr marL="342900" lvl="1" indent="-342900">
              <a:buNone/>
            </a:pPr>
            <a:r>
              <a:rPr lang="en-US" b="1" dirty="0" smtClean="0"/>
              <a:t>Management of fine-grained authentication details in EPC</a:t>
            </a:r>
          </a:p>
          <a:p>
            <a:pPr marL="342900" lvl="1" indent="-342900">
              <a:buNone/>
            </a:pPr>
            <a:r>
              <a:rPr lang="en-US" b="1" dirty="0" smtClean="0"/>
              <a:t>information service</a:t>
            </a:r>
          </a:p>
          <a:p>
            <a:pPr>
              <a:buFont typeface="Arial"/>
              <a:buChar char="•"/>
            </a:pPr>
            <a:r>
              <a:rPr lang="en-US" sz="1400" b="1" dirty="0" smtClean="0"/>
              <a:t>Problem</a:t>
            </a:r>
            <a:r>
              <a:rPr lang="en-US" sz="1400" dirty="0" smtClean="0"/>
              <a:t>: what is an appropriate level of granularity for authentication of individuals, e.g. per company, per department, per floor, etc.</a:t>
            </a:r>
          </a:p>
          <a:p>
            <a:pPr>
              <a:buFont typeface="Arial"/>
              <a:buChar char="•"/>
            </a:pPr>
            <a:r>
              <a:rPr lang="en-US" sz="1400" b="1" dirty="0" smtClean="0"/>
              <a:t>Hypothesis</a:t>
            </a:r>
            <a:r>
              <a:rPr lang="en-US" sz="1400" dirty="0" smtClean="0"/>
              <a:t>: the use of individual authentication details per supply chain participant can reduce impact of key exposure</a:t>
            </a:r>
          </a:p>
          <a:p>
            <a:pPr>
              <a:buFont typeface="Arial"/>
              <a:buChar char="•"/>
            </a:pPr>
            <a:r>
              <a:rPr lang="en-US" sz="1400" b="1" dirty="0" smtClean="0"/>
              <a:t>Tasks </a:t>
            </a:r>
            <a:r>
              <a:rPr lang="en-US" sz="1400" dirty="0" smtClean="0"/>
              <a:t>to solve:</a:t>
            </a:r>
          </a:p>
          <a:p>
            <a:pPr lvl="1">
              <a:buFont typeface="Arial"/>
              <a:buChar char="•"/>
            </a:pPr>
            <a:r>
              <a:rPr lang="en-US" sz="1400" dirty="0" smtClean="0"/>
              <a:t>Learn to work with and extend our </a:t>
            </a:r>
            <a:r>
              <a:rPr lang="en-US" sz="1400" dirty="0" err="1" smtClean="0"/>
              <a:t>fosstrak</a:t>
            </a:r>
            <a:r>
              <a:rPr lang="en-US" sz="1400" dirty="0" smtClean="0"/>
              <a:t> in-memory prototype  </a:t>
            </a:r>
          </a:p>
          <a:p>
            <a:pPr lvl="1">
              <a:buFont typeface="Arial"/>
              <a:buChar char="•"/>
            </a:pPr>
            <a:r>
              <a:rPr lang="en-US" sz="1400" dirty="0" smtClean="0"/>
              <a:t>Learn to measure and interpret benchmarks</a:t>
            </a:r>
          </a:p>
          <a:p>
            <a:pPr lvl="1">
              <a:buFont typeface="Arial"/>
              <a:buChar char="•"/>
            </a:pPr>
            <a:r>
              <a:rPr lang="en-US" sz="1400" dirty="0" smtClean="0"/>
              <a:t>Show that in-memory technology is applicable for very fast key/license lookup</a:t>
            </a:r>
          </a:p>
          <a:p>
            <a:pPr lvl="1">
              <a:buFont typeface="Arial"/>
              <a:buChar char="•"/>
            </a:pPr>
            <a:r>
              <a:rPr lang="en-US" sz="1400" dirty="0" smtClean="0"/>
              <a:t>Multiple key renewals per day are feasible</a:t>
            </a:r>
          </a:p>
          <a:p>
            <a:pPr lvl="1">
              <a:buFont typeface="Arial"/>
              <a:buChar char="•"/>
            </a:pPr>
            <a:r>
              <a:rPr lang="en-US" sz="1400" dirty="0" smtClean="0"/>
              <a:t>Malicious clients can be blocked individually in case of disasters without affecting operation of remaining supply chain participants</a:t>
            </a:r>
          </a:p>
          <a:p>
            <a:pPr lvl="1">
              <a:buFont typeface="Arial"/>
              <a:buChar char="•"/>
            </a:pPr>
            <a:r>
              <a:rPr lang="en-US" sz="1400" dirty="0" smtClean="0"/>
              <a:t>Implement key renewal with the help of in-memory prototype</a:t>
            </a:r>
            <a:endParaRPr lang="de-DE" sz="1400" dirty="0"/>
          </a:p>
        </p:txBody>
      </p:sp>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24</a:t>
            </a:fld>
            <a:endParaRPr lang="de-DE"/>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Topic 6</a:t>
            </a:r>
            <a:endParaRPr lang="de-DE" dirty="0"/>
          </a:p>
        </p:txBody>
      </p:sp>
      <p:sp>
        <p:nvSpPr>
          <p:cNvPr id="3" name="Content Placeholder 2"/>
          <p:cNvSpPr>
            <a:spLocks noGrp="1"/>
          </p:cNvSpPr>
          <p:nvPr>
            <p:ph idx="1"/>
          </p:nvPr>
        </p:nvSpPr>
        <p:spPr/>
        <p:txBody>
          <a:bodyPr/>
          <a:lstStyle/>
          <a:p>
            <a:r>
              <a:rPr lang="en-US" b="1" dirty="0" smtClean="0"/>
              <a:t>Policy Administration with History-based Access </a:t>
            </a:r>
            <a:r>
              <a:rPr lang="en-US" b="1" dirty="0"/>
              <a:t>C</a:t>
            </a:r>
            <a:r>
              <a:rPr lang="en-US" b="1" dirty="0" smtClean="0"/>
              <a:t>ontrol for EPC Information </a:t>
            </a:r>
            <a:r>
              <a:rPr lang="en-US" b="1" dirty="0"/>
              <a:t>S</a:t>
            </a:r>
            <a:r>
              <a:rPr lang="en-US" b="1" dirty="0" smtClean="0"/>
              <a:t>ervices</a:t>
            </a:r>
          </a:p>
          <a:p>
            <a:pPr>
              <a:buFont typeface="Arial"/>
              <a:buChar char="•"/>
            </a:pPr>
            <a:r>
              <a:rPr lang="en-US" sz="1400" b="1" dirty="0" smtClean="0"/>
              <a:t>Problem</a:t>
            </a:r>
            <a:r>
              <a:rPr lang="en-US" sz="1400" dirty="0" smtClean="0"/>
              <a:t>: user needs to define abstract rules via user interface in a convenient way</a:t>
            </a:r>
          </a:p>
          <a:p>
            <a:pPr>
              <a:buFont typeface="Arial"/>
              <a:buChar char="•"/>
            </a:pPr>
            <a:r>
              <a:rPr lang="en-US" sz="1400" b="1" dirty="0" smtClean="0"/>
              <a:t>Hypothesis</a:t>
            </a:r>
            <a:r>
              <a:rPr lang="en-US" sz="1400" dirty="0" smtClean="0"/>
              <a:t>: using modern interactive user interface elements reduces efforts for unskilled users to create access rules and to automatically create rule set from them</a:t>
            </a:r>
          </a:p>
          <a:p>
            <a:pPr>
              <a:buFont typeface="Arial"/>
              <a:buChar char="•"/>
            </a:pPr>
            <a:r>
              <a:rPr lang="en-US" sz="1400" b="1" dirty="0" smtClean="0"/>
              <a:t>Tasks to solve</a:t>
            </a:r>
            <a:r>
              <a:rPr lang="en-US" sz="1400" dirty="0" smtClean="0"/>
              <a:t>:</a:t>
            </a:r>
          </a:p>
          <a:p>
            <a:pPr lvl="1">
              <a:buFont typeface="Arial"/>
              <a:buChar char="•"/>
            </a:pPr>
            <a:r>
              <a:rPr lang="en-US" sz="1400" dirty="0" smtClean="0"/>
              <a:t>Learn to work with and extend our </a:t>
            </a:r>
            <a:r>
              <a:rPr lang="en-US" sz="1400" dirty="0" err="1" smtClean="0"/>
              <a:t>fosstrak</a:t>
            </a:r>
            <a:r>
              <a:rPr lang="en-US" sz="1400" dirty="0" smtClean="0"/>
              <a:t> in-memory prototype</a:t>
            </a:r>
          </a:p>
          <a:p>
            <a:pPr lvl="1">
              <a:buFont typeface="Arial"/>
              <a:buChar char="•"/>
            </a:pPr>
            <a:r>
              <a:rPr lang="en-US" sz="1400" dirty="0" smtClean="0"/>
              <a:t>Learn to define rules as XML dialogue, e.g. ODRL, XACML, etc.</a:t>
            </a:r>
          </a:p>
          <a:p>
            <a:pPr lvl="1">
              <a:buFont typeface="Arial"/>
              <a:buChar char="•"/>
            </a:pPr>
            <a:r>
              <a:rPr lang="en-US" sz="1400" dirty="0"/>
              <a:t>D</a:t>
            </a:r>
            <a:r>
              <a:rPr lang="en-US" sz="1400" dirty="0" smtClean="0"/>
              <a:t>evelop </a:t>
            </a:r>
            <a:r>
              <a:rPr lang="en-US" sz="1400" dirty="0"/>
              <a:t>user interface for administration of access </a:t>
            </a:r>
            <a:r>
              <a:rPr lang="en-US" sz="1400" dirty="0" smtClean="0"/>
              <a:t>rules</a:t>
            </a:r>
          </a:p>
          <a:p>
            <a:pPr lvl="1">
              <a:buFont typeface="Arial"/>
              <a:buChar char="•"/>
            </a:pPr>
            <a:r>
              <a:rPr lang="en-US" sz="1400" dirty="0" smtClean="0"/>
              <a:t>Develop filters from defined rule sets (Python)</a:t>
            </a:r>
          </a:p>
          <a:p>
            <a:pPr lvl="1">
              <a:buFont typeface="Arial"/>
              <a:buChar char="•"/>
            </a:pPr>
            <a:r>
              <a:rPr lang="en-US" sz="1400" dirty="0"/>
              <a:t>A</a:t>
            </a:r>
            <a:r>
              <a:rPr lang="en-US" sz="1400" dirty="0" smtClean="0"/>
              <a:t>pply filters to extend functionality of existing </a:t>
            </a:r>
            <a:r>
              <a:rPr lang="en-US" sz="1400" dirty="0" err="1" smtClean="0"/>
              <a:t>fosstrak</a:t>
            </a:r>
            <a:r>
              <a:rPr lang="en-US" sz="1400" dirty="0" smtClean="0"/>
              <a:t> in-memory prototype</a:t>
            </a:r>
          </a:p>
          <a:p>
            <a:pPr lvl="1">
              <a:buFont typeface="Arial"/>
              <a:buChar char="•"/>
            </a:pPr>
            <a:r>
              <a:rPr lang="en-US" sz="1400" dirty="0"/>
              <a:t>B</a:t>
            </a:r>
            <a:r>
              <a:rPr lang="en-US" sz="1400" dirty="0" smtClean="0"/>
              <a:t>enchmark performance of developed filters</a:t>
            </a:r>
          </a:p>
          <a:p>
            <a:pPr lvl="1">
              <a:buFont typeface="Arial"/>
              <a:buChar char="•"/>
            </a:pPr>
            <a:endParaRPr lang="de-DE" sz="1400" dirty="0"/>
          </a:p>
        </p:txBody>
      </p:sp>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25</a:t>
            </a:fld>
            <a:endParaRPr lang="de-DE"/>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400927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7</a:t>
            </a:r>
            <a:endParaRPr lang="en-US" dirty="0"/>
          </a:p>
        </p:txBody>
      </p:sp>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26</a:t>
            </a:fld>
            <a:endParaRPr lang="de-DE"/>
          </a:p>
        </p:txBody>
      </p:sp>
      <p:sp>
        <p:nvSpPr>
          <p:cNvPr id="6" name="Content Placeholder 2"/>
          <p:cNvSpPr>
            <a:spLocks noGrp="1"/>
          </p:cNvSpPr>
          <p:nvPr>
            <p:ph idx="1"/>
          </p:nvPr>
        </p:nvSpPr>
        <p:spPr>
          <a:xfrm>
            <a:off x="719138" y="1727200"/>
            <a:ext cx="8174037" cy="4797425"/>
          </a:xfrm>
        </p:spPr>
        <p:txBody>
          <a:bodyPr/>
          <a:lstStyle/>
          <a:p>
            <a:pPr marL="342900" lvl="1" indent="-342900">
              <a:buNone/>
            </a:pPr>
            <a:r>
              <a:rPr lang="en-US" b="1" dirty="0" smtClean="0"/>
              <a:t>Track and Trace RFID Data on </a:t>
            </a:r>
            <a:r>
              <a:rPr lang="en-US" b="1" dirty="0" err="1" smtClean="0"/>
              <a:t>RAMCloud</a:t>
            </a:r>
            <a:endParaRPr lang="en-US" b="1" dirty="0" smtClean="0"/>
          </a:p>
          <a:p>
            <a:pPr>
              <a:buFont typeface="Arial"/>
              <a:buChar char="•"/>
            </a:pPr>
            <a:r>
              <a:rPr lang="en-US" sz="1400" b="1" dirty="0" smtClean="0"/>
              <a:t>Problem</a:t>
            </a:r>
            <a:r>
              <a:rPr lang="en-US" sz="1400" dirty="0" smtClean="0"/>
              <a:t>: RFID-based product tracking produces large amounts of data which have to be analyzed within seconds</a:t>
            </a:r>
          </a:p>
          <a:p>
            <a:pPr>
              <a:buFont typeface="Arial"/>
              <a:buChar char="•"/>
            </a:pPr>
            <a:r>
              <a:rPr lang="en-US" sz="1400" b="1" dirty="0" smtClean="0"/>
              <a:t>Hypothesis</a:t>
            </a:r>
            <a:r>
              <a:rPr lang="en-US" sz="1400" dirty="0" smtClean="0"/>
              <a:t>: </a:t>
            </a:r>
            <a:r>
              <a:rPr lang="en-US" sz="1400" dirty="0" err="1" smtClean="0"/>
              <a:t>RAMCloud</a:t>
            </a:r>
            <a:r>
              <a:rPr lang="en-US" sz="1400" dirty="0" smtClean="0"/>
              <a:t> – a scalable distributed in-memory storage system – is suited for handling the involved data processing</a:t>
            </a:r>
          </a:p>
          <a:p>
            <a:pPr>
              <a:buFont typeface="Arial"/>
              <a:buChar char="•"/>
            </a:pPr>
            <a:r>
              <a:rPr lang="en-US" sz="1400" b="1" dirty="0" smtClean="0"/>
              <a:t>Tasks </a:t>
            </a:r>
            <a:r>
              <a:rPr lang="en-US" sz="1400" dirty="0" smtClean="0"/>
              <a:t>to solve: </a:t>
            </a:r>
          </a:p>
          <a:p>
            <a:pPr lvl="1">
              <a:buFont typeface="Arial"/>
              <a:buChar char="•"/>
            </a:pPr>
            <a:r>
              <a:rPr lang="en-US" sz="1400" dirty="0" smtClean="0"/>
              <a:t>Create a partitioning schema for RFID data on </a:t>
            </a:r>
            <a:r>
              <a:rPr lang="en-US" sz="1400" dirty="0" err="1" smtClean="0"/>
              <a:t>RAMCloud</a:t>
            </a:r>
            <a:endParaRPr lang="en-US" sz="1400" dirty="0" smtClean="0"/>
          </a:p>
          <a:p>
            <a:pPr lvl="1">
              <a:buFont typeface="Arial"/>
              <a:buChar char="•"/>
            </a:pPr>
            <a:r>
              <a:rPr lang="en-US" sz="1400" dirty="0"/>
              <a:t>Implement </a:t>
            </a:r>
            <a:r>
              <a:rPr lang="en-US" sz="1400" dirty="0" smtClean="0"/>
              <a:t>a ”</a:t>
            </a:r>
            <a:r>
              <a:rPr lang="en-US" sz="1400" dirty="0"/>
              <a:t>Trace </a:t>
            </a:r>
            <a:r>
              <a:rPr lang="en-US" sz="1400" dirty="0" smtClean="0"/>
              <a:t>Operator” on </a:t>
            </a:r>
            <a:r>
              <a:rPr lang="en-US" sz="1400" dirty="0" err="1" smtClean="0"/>
              <a:t>RAMCloud</a:t>
            </a:r>
            <a:r>
              <a:rPr lang="en-US" sz="1400" dirty="0" smtClean="0"/>
              <a:t> for retrieving the shipment history of a single product</a:t>
            </a:r>
          </a:p>
          <a:p>
            <a:pPr lvl="1">
              <a:buFont typeface="Arial"/>
              <a:buChar char="•"/>
            </a:pPr>
            <a:r>
              <a:rPr lang="en-US" sz="1400" dirty="0" smtClean="0"/>
              <a:t>Execute benchmarks with a realistic workload on 10+ nodes</a:t>
            </a:r>
          </a:p>
          <a:p>
            <a:pPr lvl="1">
              <a:buFont typeface="Arial"/>
              <a:buChar char="•"/>
            </a:pPr>
            <a:r>
              <a:rPr lang="en-US" sz="1400" dirty="0" smtClean="0"/>
              <a:t>Evaluate the ease of scaling out your solution</a:t>
            </a:r>
          </a:p>
          <a:p>
            <a:pPr lvl="1">
              <a:buFont typeface="Arial"/>
              <a:buChar char="•"/>
            </a:pPr>
            <a:endParaRPr lang="en-US" sz="1400"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34184938"/>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45060" name="Rectangle 2"/>
          <p:cNvSpPr>
            <a:spLocks noGrp="1" noChangeArrowheads="1"/>
          </p:cNvSpPr>
          <p:nvPr>
            <p:ph type="title"/>
          </p:nvPr>
        </p:nvSpPr>
        <p:spPr/>
        <p:txBody>
          <a:bodyPr/>
          <a:lstStyle/>
          <a:p>
            <a:pPr eaLnBrk="1" hangingPunct="1"/>
            <a:r>
              <a:rPr lang="en-US"/>
              <a:t>Organisatorisches</a:t>
            </a:r>
          </a:p>
        </p:txBody>
      </p:sp>
      <p:sp>
        <p:nvSpPr>
          <p:cNvPr id="45061" name="Rectangle 3"/>
          <p:cNvSpPr>
            <a:spLocks noGrp="1" noChangeArrowheads="1"/>
          </p:cNvSpPr>
          <p:nvPr>
            <p:ph type="body" idx="1"/>
          </p:nvPr>
        </p:nvSpPr>
        <p:spPr/>
        <p:txBody>
          <a:bodyPr/>
          <a:lstStyle/>
          <a:p>
            <a:pPr marL="0" indent="0" eaLnBrk="1" hangingPunct="1"/>
            <a:r>
              <a:rPr lang="en-US" dirty="0" err="1"/>
              <a:t>Rahmenbedingungen</a:t>
            </a:r>
            <a:endParaRPr lang="en-US" dirty="0"/>
          </a:p>
          <a:p>
            <a:pPr lvl="1" eaLnBrk="1" hangingPunct="1"/>
            <a:r>
              <a:rPr lang="en-US" dirty="0" err="1"/>
              <a:t>Verantwortlich</a:t>
            </a:r>
            <a:r>
              <a:rPr lang="en-US" dirty="0"/>
              <a:t>: Dr. Alexander </a:t>
            </a:r>
            <a:r>
              <a:rPr lang="en-US" dirty="0" err="1"/>
              <a:t>Zeier</a:t>
            </a:r>
            <a:endParaRPr lang="en-US" dirty="0"/>
          </a:p>
          <a:p>
            <a:pPr lvl="1" eaLnBrk="1" hangingPunct="1"/>
            <a:r>
              <a:rPr lang="en-US" dirty="0" err="1" smtClean="0"/>
              <a:t>Tutoren</a:t>
            </a:r>
            <a:r>
              <a:rPr lang="en-US" dirty="0" smtClean="0"/>
              <a:t>: Martin Lorenz, </a:t>
            </a:r>
            <a:r>
              <a:rPr lang="en-US" dirty="0" err="1" smtClean="0"/>
              <a:t>Matthieu</a:t>
            </a:r>
            <a:r>
              <a:rPr lang="en-US" dirty="0" smtClean="0"/>
              <a:t> </a:t>
            </a:r>
            <a:r>
              <a:rPr lang="en-US" dirty="0" err="1" smtClean="0"/>
              <a:t>Schapranow</a:t>
            </a:r>
            <a:r>
              <a:rPr lang="en-US" dirty="0" smtClean="0"/>
              <a:t>, </a:t>
            </a:r>
            <a:r>
              <a:rPr lang="en-US" dirty="0" err="1" smtClean="0"/>
              <a:t>Jürgen</a:t>
            </a:r>
            <a:r>
              <a:rPr lang="en-US" dirty="0" smtClean="0"/>
              <a:t> </a:t>
            </a:r>
            <a:r>
              <a:rPr lang="en-US" dirty="0" err="1" smtClean="0"/>
              <a:t>Müller</a:t>
            </a:r>
            <a:endParaRPr lang="en-US" dirty="0" smtClean="0"/>
          </a:p>
          <a:p>
            <a:pPr lvl="1" eaLnBrk="1" hangingPunct="1"/>
            <a:r>
              <a:rPr lang="en-US" dirty="0"/>
              <a:t>Ort:</a:t>
            </a:r>
            <a:r>
              <a:rPr lang="en-US" dirty="0" smtClean="0"/>
              <a:t> SNB, E. 9/10, </a:t>
            </a:r>
            <a:r>
              <a:rPr lang="en-US" dirty="0" err="1"/>
              <a:t>Hasso</a:t>
            </a:r>
            <a:r>
              <a:rPr lang="en-US" dirty="0"/>
              <a:t> </a:t>
            </a:r>
            <a:r>
              <a:rPr lang="en-US" dirty="0" err="1"/>
              <a:t>Plattner</a:t>
            </a:r>
            <a:r>
              <a:rPr lang="en-US" dirty="0"/>
              <a:t> High-Tech Park </a:t>
            </a:r>
          </a:p>
          <a:p>
            <a:pPr lvl="1" eaLnBrk="1" hangingPunct="1"/>
            <a:r>
              <a:rPr lang="en-US" dirty="0" err="1"/>
              <a:t>Zeit</a:t>
            </a:r>
            <a:r>
              <a:rPr lang="en-US" dirty="0"/>
              <a:t>:</a:t>
            </a:r>
            <a:r>
              <a:rPr lang="en-US" dirty="0" smtClean="0"/>
              <a:t> </a:t>
            </a:r>
            <a:r>
              <a:rPr lang="en-US" dirty="0" err="1" smtClean="0"/>
              <a:t>Dienstag/Mittwoch</a:t>
            </a:r>
            <a:r>
              <a:rPr lang="en-US" dirty="0" smtClean="0"/>
              <a:t>, </a:t>
            </a:r>
            <a:r>
              <a:rPr lang="en-US" dirty="0"/>
              <a:t>11h00-</a:t>
            </a:r>
            <a:r>
              <a:rPr lang="en-US" dirty="0" smtClean="0"/>
              <a:t>12h30</a:t>
            </a:r>
          </a:p>
          <a:p>
            <a:pPr lvl="1" eaLnBrk="1" hangingPunct="1"/>
            <a:r>
              <a:rPr lang="en-US" dirty="0" smtClean="0"/>
              <a:t>4 </a:t>
            </a:r>
            <a:r>
              <a:rPr lang="en-US" dirty="0" err="1" smtClean="0"/>
              <a:t>Semesterwochenstunden</a:t>
            </a:r>
            <a:endParaRPr lang="en-US" dirty="0" smtClean="0"/>
          </a:p>
          <a:p>
            <a:pPr lvl="1" eaLnBrk="1" hangingPunct="1"/>
            <a:r>
              <a:rPr lang="en-US" dirty="0" smtClean="0"/>
              <a:t>6 </a:t>
            </a:r>
            <a:r>
              <a:rPr lang="en-US" dirty="0" err="1"/>
              <a:t>benotete</a:t>
            </a:r>
            <a:r>
              <a:rPr lang="en-US" dirty="0"/>
              <a:t> </a:t>
            </a:r>
            <a:r>
              <a:rPr lang="en-US" dirty="0" err="1" smtClean="0"/>
              <a:t>Leistungspunkte</a:t>
            </a:r>
            <a:endParaRPr lang="en-US" dirty="0" smtClean="0"/>
          </a:p>
          <a:p>
            <a:pPr lvl="1" eaLnBrk="1" hangingPunct="1"/>
            <a:r>
              <a:rPr lang="en-US" dirty="0" err="1" smtClean="0"/>
              <a:t>Einschreibefrist</a:t>
            </a:r>
            <a:r>
              <a:rPr lang="en-US" dirty="0" smtClean="0"/>
              <a:t> 2. November 2011</a:t>
            </a:r>
            <a:endParaRPr lang="en-US" dirty="0"/>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2</a:t>
            </a:fld>
            <a:endParaRPr lang="de-D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46084" name="Rectangle 2"/>
          <p:cNvSpPr>
            <a:spLocks noGrp="1" noChangeArrowheads="1"/>
          </p:cNvSpPr>
          <p:nvPr>
            <p:ph type="title"/>
          </p:nvPr>
        </p:nvSpPr>
        <p:spPr/>
        <p:txBody>
          <a:bodyPr/>
          <a:lstStyle/>
          <a:p>
            <a:pPr eaLnBrk="1" hangingPunct="1"/>
            <a:r>
              <a:rPr lang="en-US"/>
              <a:t>Organisatorisches</a:t>
            </a:r>
          </a:p>
        </p:txBody>
      </p:sp>
      <p:sp>
        <p:nvSpPr>
          <p:cNvPr id="46085" name="Rectangle 3"/>
          <p:cNvSpPr>
            <a:spLocks noGrp="1" noChangeArrowheads="1"/>
          </p:cNvSpPr>
          <p:nvPr>
            <p:ph type="body" idx="1"/>
          </p:nvPr>
        </p:nvSpPr>
        <p:spPr/>
        <p:txBody>
          <a:bodyPr/>
          <a:lstStyle/>
          <a:p>
            <a:pPr marL="0" indent="0" eaLnBrk="1" hangingPunct="1"/>
            <a:r>
              <a:rPr lang="de-DE" dirty="0" smtClean="0"/>
              <a:t>Ziele des Projektseminars</a:t>
            </a:r>
          </a:p>
          <a:p>
            <a:pPr lvl="1" eaLnBrk="1" hangingPunct="1"/>
            <a:r>
              <a:rPr lang="de-DE" dirty="0" smtClean="0"/>
              <a:t>Gesamtüberblick über das Themengebiet erlangen und das eigene Projektthema einordnen k</a:t>
            </a:r>
            <a:r>
              <a:rPr lang="en-US" dirty="0" err="1" smtClean="0"/>
              <a:t>ö</a:t>
            </a:r>
            <a:r>
              <a:rPr lang="de-DE" dirty="0" err="1" smtClean="0"/>
              <a:t>nnen</a:t>
            </a:r>
            <a:r>
              <a:rPr lang="de-DE" dirty="0" smtClean="0"/>
              <a:t> </a:t>
            </a:r>
          </a:p>
          <a:p>
            <a:pPr lvl="1" eaLnBrk="1" hangingPunct="1"/>
            <a:r>
              <a:rPr lang="de-DE" dirty="0" smtClean="0"/>
              <a:t>eigenständiges Einarbeiten in einer Themenstellung</a:t>
            </a:r>
          </a:p>
          <a:p>
            <a:pPr lvl="1" eaLnBrk="1" hangingPunct="1"/>
            <a:r>
              <a:rPr lang="de-DE" dirty="0" smtClean="0"/>
              <a:t>spezielles Wissen im Projektthema gewinnen </a:t>
            </a:r>
          </a:p>
          <a:p>
            <a:pPr lvl="1" eaLnBrk="1" hangingPunct="1"/>
            <a:r>
              <a:rPr lang="de-DE" dirty="0" err="1" smtClean="0"/>
              <a:t>Projekterfahrung</a:t>
            </a:r>
            <a:r>
              <a:rPr lang="de-DE" dirty="0" smtClean="0"/>
              <a:t> sammeln </a:t>
            </a:r>
          </a:p>
          <a:p>
            <a:pPr lvl="1" eaLnBrk="1" hangingPunct="1"/>
            <a:r>
              <a:rPr lang="de-DE" dirty="0" smtClean="0"/>
              <a:t>Präsentationstechniken aneignen </a:t>
            </a:r>
          </a:p>
          <a:p>
            <a:pPr lvl="1" eaLnBrk="1" hangingPunct="1"/>
            <a:r>
              <a:rPr lang="de-DE" dirty="0" smtClean="0"/>
              <a:t>Grundlagen des wissenschaftlichen Arbeitens erlernen </a:t>
            </a:r>
          </a:p>
          <a:p>
            <a:pPr lvl="1" eaLnBrk="1" hangingPunct="1"/>
            <a:endParaRPr lang="de-DE" dirty="0" smtClean="0"/>
          </a:p>
          <a:p>
            <a:pPr lvl="1" eaLnBrk="1" hangingPunct="1"/>
            <a:endParaRPr lang="de-DE" dirty="0"/>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3</a:t>
            </a:fld>
            <a:endParaRPr lang="de-D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47108" name="Rectangle 2"/>
          <p:cNvSpPr>
            <a:spLocks noGrp="1" noChangeArrowheads="1"/>
          </p:cNvSpPr>
          <p:nvPr>
            <p:ph type="title"/>
          </p:nvPr>
        </p:nvSpPr>
        <p:spPr/>
        <p:txBody>
          <a:bodyPr/>
          <a:lstStyle/>
          <a:p>
            <a:pPr eaLnBrk="1" hangingPunct="1"/>
            <a:r>
              <a:rPr lang="en-US"/>
              <a:t>Organisatorisches</a:t>
            </a:r>
          </a:p>
        </p:txBody>
      </p:sp>
      <p:sp>
        <p:nvSpPr>
          <p:cNvPr id="47109" name="Rectangle 3"/>
          <p:cNvSpPr>
            <a:spLocks noGrp="1" noChangeArrowheads="1"/>
          </p:cNvSpPr>
          <p:nvPr>
            <p:ph type="body" idx="1"/>
          </p:nvPr>
        </p:nvSpPr>
        <p:spPr/>
        <p:txBody>
          <a:bodyPr/>
          <a:lstStyle/>
          <a:p>
            <a:pPr marL="0" indent="0" eaLnBrk="1" hangingPunct="1">
              <a:lnSpc>
                <a:spcPct val="105000"/>
              </a:lnSpc>
            </a:pPr>
            <a:r>
              <a:rPr lang="de-DE" sz="1600" dirty="0" smtClean="0"/>
              <a:t>Inhalte des Projektseminars</a:t>
            </a:r>
          </a:p>
          <a:p>
            <a:pPr lvl="1" eaLnBrk="1" hangingPunct="1">
              <a:lnSpc>
                <a:spcPct val="105000"/>
              </a:lnSpc>
            </a:pPr>
            <a:r>
              <a:rPr lang="de-DE" sz="1600" dirty="0" smtClean="0"/>
              <a:t>Vorstellung des Themengebietes “RFID in SCM" </a:t>
            </a:r>
          </a:p>
          <a:p>
            <a:pPr lvl="1" eaLnBrk="1" hangingPunct="1">
              <a:lnSpc>
                <a:spcPct val="105000"/>
              </a:lnSpc>
            </a:pPr>
            <a:r>
              <a:rPr lang="de-DE" sz="1600" dirty="0" smtClean="0"/>
              <a:t>Einführung in wissenschaftliches Arbeiten </a:t>
            </a:r>
          </a:p>
          <a:p>
            <a:pPr lvl="1" eaLnBrk="1" hangingPunct="1">
              <a:lnSpc>
                <a:spcPct val="105000"/>
              </a:lnSpc>
            </a:pPr>
            <a:r>
              <a:rPr lang="de-DE" sz="1600" dirty="0" smtClean="0"/>
              <a:t>Präsentationen der Projektgruppen zu projektrelevanten Themen</a:t>
            </a:r>
          </a:p>
          <a:p>
            <a:pPr marL="0" indent="0" eaLnBrk="1" hangingPunct="1">
              <a:lnSpc>
                <a:spcPct val="105000"/>
              </a:lnSpc>
            </a:pPr>
            <a:endParaRPr lang="de-DE" sz="1600" dirty="0" smtClean="0"/>
          </a:p>
          <a:p>
            <a:pPr marL="0" indent="0" eaLnBrk="1" hangingPunct="1">
              <a:lnSpc>
                <a:spcPct val="105000"/>
              </a:lnSpc>
            </a:pPr>
            <a:r>
              <a:rPr lang="de-DE" sz="1600" dirty="0" smtClean="0"/>
              <a:t>Leistungserfassung</a:t>
            </a:r>
          </a:p>
          <a:p>
            <a:pPr lvl="1" eaLnBrk="1" hangingPunct="1">
              <a:lnSpc>
                <a:spcPct val="105000"/>
              </a:lnSpc>
            </a:pPr>
            <a:r>
              <a:rPr lang="de-DE" sz="1600" dirty="0" smtClean="0"/>
              <a:t>Projektergebnisse &amp; Ausarbeitung 40%</a:t>
            </a:r>
          </a:p>
          <a:p>
            <a:pPr lvl="1" eaLnBrk="1" hangingPunct="1">
              <a:lnSpc>
                <a:spcPct val="105000"/>
              </a:lnSpc>
            </a:pPr>
            <a:r>
              <a:rPr lang="de-DE" sz="1600" dirty="0" smtClean="0"/>
              <a:t>Zwischen- und Endpräsentation 20%</a:t>
            </a:r>
          </a:p>
          <a:p>
            <a:pPr lvl="1" eaLnBrk="1" hangingPunct="1">
              <a:lnSpc>
                <a:spcPct val="105000"/>
              </a:lnSpc>
            </a:pPr>
            <a:r>
              <a:rPr lang="de-DE" sz="1600" dirty="0" smtClean="0"/>
              <a:t>Wissenschaftliches Arbeiten und persönliches Engagement 40%</a:t>
            </a:r>
          </a:p>
          <a:p>
            <a:pPr lvl="1" eaLnBrk="1" hangingPunct="1">
              <a:lnSpc>
                <a:spcPct val="105000"/>
              </a:lnSpc>
            </a:pPr>
            <a:endParaRPr lang="de-DE" sz="1600" dirty="0" smtClean="0"/>
          </a:p>
          <a:p>
            <a:pPr marL="0" indent="0" eaLnBrk="1" hangingPunct="1">
              <a:lnSpc>
                <a:spcPct val="105000"/>
              </a:lnSpc>
            </a:pPr>
            <a:r>
              <a:rPr lang="de-DE" sz="1600" dirty="0" smtClean="0"/>
              <a:t>Besonderheit: ca. 60min Treffen pro Woche mit Betreuer</a:t>
            </a:r>
            <a:endParaRPr lang="de-DE" sz="1600" dirty="0"/>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4</a:t>
            </a:fld>
            <a:endParaRPr lang="de-DE"/>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49156" name="Rectangle 2"/>
          <p:cNvSpPr>
            <a:spLocks noGrp="1" noChangeArrowheads="1"/>
          </p:cNvSpPr>
          <p:nvPr>
            <p:ph type="title"/>
          </p:nvPr>
        </p:nvSpPr>
        <p:spPr/>
        <p:txBody>
          <a:bodyPr/>
          <a:lstStyle/>
          <a:p>
            <a:pPr eaLnBrk="1" hangingPunct="1"/>
            <a:r>
              <a:rPr lang="en-US"/>
              <a:t>Organisatorisches</a:t>
            </a:r>
          </a:p>
        </p:txBody>
      </p:sp>
      <p:sp>
        <p:nvSpPr>
          <p:cNvPr id="141315" name="Rectangle 3"/>
          <p:cNvSpPr>
            <a:spLocks noGrp="1" noChangeArrowheads="1"/>
          </p:cNvSpPr>
          <p:nvPr>
            <p:ph type="body" idx="1"/>
          </p:nvPr>
        </p:nvSpPr>
        <p:spPr/>
        <p:txBody>
          <a:bodyPr/>
          <a:lstStyle/>
          <a:p>
            <a:pPr marL="0" indent="0" eaLnBrk="1" hangingPunct="1">
              <a:lnSpc>
                <a:spcPct val="105000"/>
              </a:lnSpc>
            </a:pPr>
            <a:r>
              <a:rPr lang="de-DE" dirty="0" smtClean="0"/>
              <a:t>Auswahlprozess für die Seminarthemen</a:t>
            </a:r>
          </a:p>
          <a:p>
            <a:pPr marL="523875" lvl="1" indent="-342900" eaLnBrk="1" hangingPunct="1">
              <a:lnSpc>
                <a:spcPct val="105000"/>
              </a:lnSpc>
            </a:pPr>
            <a:r>
              <a:rPr lang="de-DE" sz="1600" dirty="0" smtClean="0"/>
              <a:t>verschiedene Themenvorschläge</a:t>
            </a:r>
          </a:p>
          <a:p>
            <a:pPr marL="523875" lvl="1" indent="-342900" eaLnBrk="1" hangingPunct="1">
              <a:lnSpc>
                <a:spcPct val="105000"/>
              </a:lnSpc>
            </a:pPr>
            <a:r>
              <a:rPr lang="de-DE" sz="1600" dirty="0" smtClean="0"/>
              <a:t>Einschreibefrist: 2. November 2011</a:t>
            </a:r>
          </a:p>
          <a:p>
            <a:pPr marL="523875" lvl="1" indent="-342900" eaLnBrk="1" hangingPunct="1">
              <a:lnSpc>
                <a:spcPct val="105000"/>
              </a:lnSpc>
              <a:buFont typeface="Yank" pitchFamily="2" charset="0"/>
              <a:buAutoNum type="arabicPeriod"/>
            </a:pPr>
            <a:endParaRPr lang="de-DE" sz="1600" dirty="0" smtClean="0"/>
          </a:p>
          <a:p>
            <a:pPr marL="523875" lvl="1" indent="-342900" eaLnBrk="1" hangingPunct="1">
              <a:lnSpc>
                <a:spcPct val="105000"/>
              </a:lnSpc>
              <a:buFont typeface="Yank" pitchFamily="2" charset="0"/>
              <a:buAutoNum type="arabicPeriod"/>
            </a:pPr>
            <a:r>
              <a:rPr lang="de-DE" sz="1600" dirty="0" smtClean="0"/>
              <a:t>Für Projektseminarthemen bewerben</a:t>
            </a:r>
          </a:p>
          <a:p>
            <a:pPr marL="971550" lvl="2" indent="-350838" eaLnBrk="1" hangingPunct="1">
              <a:lnSpc>
                <a:spcPct val="105000"/>
              </a:lnSpc>
              <a:buFont typeface="Yank" pitchFamily="2" charset="0"/>
              <a:buChar char="*"/>
            </a:pPr>
            <a:r>
              <a:rPr lang="de-DE" sz="1600" dirty="0" smtClean="0"/>
              <a:t>Prioritätenliste abgeben </a:t>
            </a:r>
          </a:p>
          <a:p>
            <a:pPr marL="971550" lvl="2" indent="-350838" eaLnBrk="1" hangingPunct="1">
              <a:lnSpc>
                <a:spcPct val="105000"/>
              </a:lnSpc>
              <a:buFont typeface="Yank" pitchFamily="2" charset="0"/>
              <a:buChar char="*"/>
            </a:pPr>
            <a:r>
              <a:rPr lang="de-DE" sz="1600" dirty="0" smtClean="0"/>
              <a:t>Im Seminar oder per Mail an Martin</a:t>
            </a:r>
          </a:p>
          <a:p>
            <a:pPr marL="971550" lvl="2" indent="-350838" eaLnBrk="1" hangingPunct="1">
              <a:lnSpc>
                <a:spcPct val="105000"/>
              </a:lnSpc>
              <a:buFont typeface="Yank" pitchFamily="2" charset="0"/>
              <a:buChar char="*"/>
            </a:pPr>
            <a:r>
              <a:rPr lang="de-DE" sz="1600" dirty="0" smtClean="0"/>
              <a:t>Inhalt: drei </a:t>
            </a:r>
            <a:r>
              <a:rPr lang="de-DE" sz="1600" dirty="0" err="1" smtClean="0"/>
              <a:t>priorisierte</a:t>
            </a:r>
            <a:r>
              <a:rPr lang="de-DE" sz="1600" dirty="0" smtClean="0"/>
              <a:t> Wünsche</a:t>
            </a:r>
          </a:p>
          <a:p>
            <a:pPr marL="971550" lvl="2" indent="-350838" eaLnBrk="1" hangingPunct="1">
              <a:lnSpc>
                <a:spcPct val="105000"/>
              </a:lnSpc>
              <a:buFont typeface="Yank" pitchFamily="2" charset="0"/>
              <a:buChar char="*"/>
            </a:pPr>
            <a:r>
              <a:rPr lang="de-DE" sz="1600" dirty="0" err="1" smtClean="0"/>
              <a:t>Deadline</a:t>
            </a:r>
            <a:r>
              <a:rPr lang="de-DE" sz="1600" dirty="0" smtClean="0"/>
              <a:t>: 25. Oktober 2011, 16h</a:t>
            </a:r>
          </a:p>
          <a:p>
            <a:pPr marL="523875" lvl="1" indent="-342900" eaLnBrk="1" hangingPunct="1">
              <a:lnSpc>
                <a:spcPct val="105000"/>
              </a:lnSpc>
              <a:buFont typeface="Yank" pitchFamily="2" charset="0"/>
              <a:buAutoNum type="arabicPeriod"/>
            </a:pPr>
            <a:r>
              <a:rPr lang="de-DE" sz="1600" dirty="0" smtClean="0"/>
              <a:t>Zuordnung von Projektteams zu Projektseminarthemen (26.10.2011)</a:t>
            </a:r>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5</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1315">
                                            <p:txEl>
                                              <p:pRg st="4" end="4"/>
                                            </p:txEl>
                                          </p:spTgt>
                                        </p:tgtEl>
                                        <p:attrNameLst>
                                          <p:attrName>style.visibility</p:attrName>
                                        </p:attrNameLst>
                                      </p:cBhvr>
                                      <p:to>
                                        <p:strVal val="visible"/>
                                      </p:to>
                                    </p:set>
                                    <p:animEffect transition="in" filter="blinds(horizontal)">
                                      <p:cBhvr>
                                        <p:cTn id="7" dur="500"/>
                                        <p:tgtEl>
                                          <p:spTgt spid="141315">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41315">
                                            <p:txEl>
                                              <p:pRg st="5" end="5"/>
                                            </p:txEl>
                                          </p:spTgt>
                                        </p:tgtEl>
                                        <p:attrNameLst>
                                          <p:attrName>style.visibility</p:attrName>
                                        </p:attrNameLst>
                                      </p:cBhvr>
                                      <p:to>
                                        <p:strVal val="visible"/>
                                      </p:to>
                                    </p:set>
                                    <p:animEffect transition="in" filter="blinds(horizontal)">
                                      <p:cBhvr>
                                        <p:cTn id="10" dur="500"/>
                                        <p:tgtEl>
                                          <p:spTgt spid="141315">
                                            <p:txEl>
                                              <p:pRg st="5" end="5"/>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41315">
                                            <p:txEl>
                                              <p:pRg st="6" end="6"/>
                                            </p:txEl>
                                          </p:spTgt>
                                        </p:tgtEl>
                                        <p:attrNameLst>
                                          <p:attrName>style.visibility</p:attrName>
                                        </p:attrNameLst>
                                      </p:cBhvr>
                                      <p:to>
                                        <p:strVal val="visible"/>
                                      </p:to>
                                    </p:set>
                                    <p:animEffect transition="in" filter="blinds(horizontal)">
                                      <p:cBhvr>
                                        <p:cTn id="13" dur="500"/>
                                        <p:tgtEl>
                                          <p:spTgt spid="141315">
                                            <p:txEl>
                                              <p:pRg st="6" end="6"/>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41315">
                                            <p:txEl>
                                              <p:pRg st="7" end="7"/>
                                            </p:txEl>
                                          </p:spTgt>
                                        </p:tgtEl>
                                        <p:attrNameLst>
                                          <p:attrName>style.visibility</p:attrName>
                                        </p:attrNameLst>
                                      </p:cBhvr>
                                      <p:to>
                                        <p:strVal val="visible"/>
                                      </p:to>
                                    </p:set>
                                    <p:animEffect transition="in" filter="blinds(horizontal)">
                                      <p:cBhvr>
                                        <p:cTn id="16" dur="500"/>
                                        <p:tgtEl>
                                          <p:spTgt spid="141315">
                                            <p:txEl>
                                              <p:pRg st="7" end="7"/>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141315">
                                            <p:txEl>
                                              <p:pRg st="8" end="8"/>
                                            </p:txEl>
                                          </p:spTgt>
                                        </p:tgtEl>
                                        <p:attrNameLst>
                                          <p:attrName>style.visibility</p:attrName>
                                        </p:attrNameLst>
                                      </p:cBhvr>
                                      <p:to>
                                        <p:strVal val="visible"/>
                                      </p:to>
                                    </p:set>
                                    <p:animEffect transition="in" filter="blinds(horizontal)">
                                      <p:cBhvr>
                                        <p:cTn id="19" dur="500"/>
                                        <p:tgtEl>
                                          <p:spTgt spid="141315">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41315">
                                            <p:txEl>
                                              <p:pRg st="9" end="9"/>
                                            </p:txEl>
                                          </p:spTgt>
                                        </p:tgtEl>
                                        <p:attrNameLst>
                                          <p:attrName>style.visibility</p:attrName>
                                        </p:attrNameLst>
                                      </p:cBhvr>
                                      <p:to>
                                        <p:strVal val="visible"/>
                                      </p:to>
                                    </p:set>
                                    <p:animEffect transition="in" filter="blinds(horizontal)">
                                      <p:cBhvr>
                                        <p:cTn id="24" dur="500"/>
                                        <p:tgtEl>
                                          <p:spTgt spid="1413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50180" name="Rectangle 2"/>
          <p:cNvSpPr>
            <a:spLocks noGrp="1" noChangeArrowheads="1"/>
          </p:cNvSpPr>
          <p:nvPr>
            <p:ph type="title"/>
          </p:nvPr>
        </p:nvSpPr>
        <p:spPr/>
        <p:txBody>
          <a:bodyPr/>
          <a:lstStyle/>
          <a:p>
            <a:pPr eaLnBrk="1" hangingPunct="1"/>
            <a:endParaRPr lang="en-US"/>
          </a:p>
        </p:txBody>
      </p:sp>
      <p:sp>
        <p:nvSpPr>
          <p:cNvPr id="50181" name="Rectangle 3"/>
          <p:cNvSpPr>
            <a:spLocks noGrp="1" noChangeArrowheads="1"/>
          </p:cNvSpPr>
          <p:nvPr>
            <p:ph type="body" idx="1"/>
          </p:nvPr>
        </p:nvSpPr>
        <p:spPr/>
        <p:txBody>
          <a:bodyPr/>
          <a:lstStyle/>
          <a:p>
            <a:pPr marL="0" indent="0" algn="ctr" eaLnBrk="1" hangingPunct="1"/>
            <a:endParaRPr lang="en-US" sz="2800" b="1"/>
          </a:p>
          <a:p>
            <a:pPr marL="0" indent="0" algn="ctr" eaLnBrk="1" hangingPunct="1"/>
            <a:r>
              <a:rPr lang="en-US" sz="2800" b="1"/>
              <a:t>Soviel zum Organisatorischen!</a:t>
            </a:r>
          </a:p>
          <a:p>
            <a:pPr marL="0" indent="0" algn="ctr" eaLnBrk="1" hangingPunct="1"/>
            <a:endParaRPr lang="en-US" sz="2800" b="1"/>
          </a:p>
          <a:p>
            <a:pPr marL="0" indent="0" algn="ctr" eaLnBrk="1" hangingPunct="1"/>
            <a:r>
              <a:rPr lang="en-US" sz="2800" b="1"/>
              <a:t>Fragen?</a:t>
            </a:r>
          </a:p>
          <a:p>
            <a:pPr marL="0" indent="0" algn="ctr" eaLnBrk="1" hangingPunct="1"/>
            <a:endParaRPr lang="en-US" sz="2800" b="1"/>
          </a:p>
          <a:p>
            <a:pPr marL="0" indent="0" algn="ctr" eaLnBrk="1" hangingPunct="1"/>
            <a:r>
              <a:rPr lang="en-US" sz="2800" b="1"/>
              <a:t>Nun zur Einführung in die Thematik... </a:t>
            </a:r>
          </a:p>
        </p:txBody>
      </p:sp>
      <p:sp>
        <p:nvSpPr>
          <p:cNvPr id="5" name="Slide Number Placeholder 4"/>
          <p:cNvSpPr>
            <a:spLocks noGrp="1"/>
          </p:cNvSpPr>
          <p:nvPr>
            <p:ph type="sldNum" sz="quarter" idx="11"/>
          </p:nvPr>
        </p:nvSpPr>
        <p:spPr/>
        <p:txBody>
          <a:bodyPr/>
          <a:lstStyle/>
          <a:p>
            <a:pPr>
              <a:defRPr/>
            </a:pPr>
            <a:fld id="{5291EF21-0597-7A4A-B451-B27313DFD1B9}" type="slidenum">
              <a:rPr lang="de-DE" smtClean="0"/>
              <a:pPr>
                <a:defRPr/>
              </a:pPr>
              <a:t>6</a:t>
            </a:fld>
            <a:endParaRPr lang="de-DE"/>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smtClean="0"/>
              <a:t>| 18. Oktober 2011 | Dr. Alexander Zeier, Martin Lorenz, Matthieu Schapranow, Jürgen Müller |</a:t>
            </a:r>
            <a:endParaRPr lang="de-DE"/>
          </a:p>
        </p:txBody>
      </p:sp>
      <p:sp>
        <p:nvSpPr>
          <p:cNvPr id="4" name="Rectangle 2"/>
          <p:cNvSpPr txBox="1">
            <a:spLocks noChangeArrowheads="1"/>
          </p:cNvSpPr>
          <p:nvPr/>
        </p:nvSpPr>
        <p:spPr bwMode="auto">
          <a:xfrm>
            <a:off x="787400" y="0"/>
            <a:ext cx="6243638" cy="1008063"/>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400" u="none" kern="0" dirty="0" smtClean="0">
                <a:solidFill>
                  <a:schemeClr val="tx2"/>
                </a:solidFill>
                <a:latin typeface="+mj-lt"/>
                <a:ea typeface="ＭＳ Ｐゴシック" charset="-128"/>
                <a:cs typeface="ＭＳ Ｐゴシック" charset="-128"/>
              </a:rPr>
              <a:t>Today’s Business and Supply Chain Challenges</a:t>
            </a:r>
            <a:endParaRPr kumimoji="0" lang="en-US" sz="24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5" name="Inhaltsplatzhalter 2"/>
          <p:cNvSpPr>
            <a:spLocks noGrp="1"/>
          </p:cNvSpPr>
          <p:nvPr>
            <p:ph idx="4294967295"/>
          </p:nvPr>
        </p:nvSpPr>
        <p:spPr>
          <a:xfrm>
            <a:off x="609600" y="1524000"/>
            <a:ext cx="8416986" cy="5000625"/>
          </a:xfrm>
          <a:prstGeom prst="rect">
            <a:avLst/>
          </a:prstGeom>
        </p:spPr>
        <p:txBody>
          <a:bodyPr/>
          <a:lstStyle/>
          <a:p>
            <a:pPr lvl="1">
              <a:spcAft>
                <a:spcPts val="0"/>
              </a:spcAft>
            </a:pPr>
            <a:r>
              <a:rPr lang="en-US" dirty="0" smtClean="0"/>
              <a:t>Globalization</a:t>
            </a:r>
          </a:p>
          <a:p>
            <a:pPr lvl="2">
              <a:spcAft>
                <a:spcPts val="0"/>
              </a:spcAft>
            </a:pPr>
            <a:r>
              <a:rPr lang="en-US" dirty="0" smtClean="0"/>
              <a:t>Long lead times</a:t>
            </a:r>
          </a:p>
          <a:p>
            <a:pPr lvl="2">
              <a:spcAft>
                <a:spcPts val="0"/>
              </a:spcAft>
            </a:pPr>
            <a:r>
              <a:rPr lang="en-US" dirty="0" smtClean="0"/>
              <a:t>Changing in labor costs in developing countries (legal regulations, strikes)</a:t>
            </a:r>
          </a:p>
          <a:p>
            <a:pPr lvl="2">
              <a:spcAft>
                <a:spcPts val="0"/>
              </a:spcAft>
            </a:pPr>
            <a:r>
              <a:rPr lang="en-US" dirty="0" smtClean="0"/>
              <a:t>Change in logistics costs (natural disasters)</a:t>
            </a:r>
          </a:p>
          <a:p>
            <a:pPr lvl="1">
              <a:spcAft>
                <a:spcPts val="0"/>
              </a:spcAft>
            </a:pPr>
            <a:r>
              <a:rPr lang="en-US" dirty="0" smtClean="0"/>
              <a:t>Rising and shifting customer expectations</a:t>
            </a:r>
          </a:p>
          <a:p>
            <a:pPr lvl="2">
              <a:spcAft>
                <a:spcPts val="0"/>
              </a:spcAft>
            </a:pPr>
            <a:r>
              <a:rPr lang="en-US" dirty="0" smtClean="0"/>
              <a:t>Volatile demand</a:t>
            </a:r>
          </a:p>
          <a:p>
            <a:pPr lvl="2">
              <a:spcAft>
                <a:spcPts val="0"/>
              </a:spcAft>
            </a:pPr>
            <a:r>
              <a:rPr lang="en-US" dirty="0" smtClean="0"/>
              <a:t>Shorter product lifecycles</a:t>
            </a:r>
          </a:p>
          <a:p>
            <a:pPr lvl="1">
              <a:spcAft>
                <a:spcPts val="0"/>
              </a:spcAft>
            </a:pPr>
            <a:r>
              <a:rPr lang="en-US" dirty="0" smtClean="0"/>
              <a:t>Supply volatility</a:t>
            </a:r>
          </a:p>
          <a:p>
            <a:pPr lvl="2">
              <a:spcAft>
                <a:spcPts val="0"/>
              </a:spcAft>
            </a:pPr>
            <a:r>
              <a:rPr lang="en-US" dirty="0" smtClean="0"/>
              <a:t>Fast changing commodity price (oil, gold, steel)</a:t>
            </a:r>
          </a:p>
          <a:p>
            <a:pPr lvl="2">
              <a:spcAft>
                <a:spcPts val="0"/>
              </a:spcAft>
            </a:pPr>
            <a:r>
              <a:rPr lang="en-US" dirty="0" smtClean="0"/>
              <a:t>Unexpected shortages (earthquake, tsunami) </a:t>
            </a:r>
          </a:p>
          <a:p>
            <a:pPr lvl="2">
              <a:spcAft>
                <a:spcPts val="0"/>
              </a:spcAft>
            </a:pPr>
            <a:endParaRPr lang="en-US" dirty="0" smtClean="0"/>
          </a:p>
        </p:txBody>
      </p:sp>
      <p:sp>
        <p:nvSpPr>
          <p:cNvPr id="6" name="Slide Number Placeholder 5"/>
          <p:cNvSpPr>
            <a:spLocks noGrp="1"/>
          </p:cNvSpPr>
          <p:nvPr>
            <p:ph type="sldNum" sz="quarter" idx="11"/>
          </p:nvPr>
        </p:nvSpPr>
        <p:spPr/>
        <p:txBody>
          <a:bodyPr/>
          <a:lstStyle/>
          <a:p>
            <a:pPr>
              <a:defRPr/>
            </a:pPr>
            <a:fld id="{77D17F97-544A-564A-848D-11237C4A09FB}" type="slidenum">
              <a:rPr lang="de-DE" smtClean="0"/>
              <a:pPr>
                <a:defRPr/>
              </a:pPr>
              <a:t>7</a:t>
            </a:fld>
            <a:endParaRPr lang="de-DE"/>
          </a:p>
        </p:txBody>
      </p:sp>
      <p:sp>
        <p:nvSpPr>
          <p:cNvPr id="8" name="TextBox 7"/>
          <p:cNvSpPr txBox="1"/>
          <p:nvPr/>
        </p:nvSpPr>
        <p:spPr>
          <a:xfrm>
            <a:off x="762000" y="3544669"/>
            <a:ext cx="8001000" cy="646331"/>
          </a:xfrm>
          <a:prstGeom prst="rect">
            <a:avLst/>
          </a:prstGeom>
          <a:solidFill>
            <a:schemeClr val="bg1"/>
          </a:solidFill>
          <a:ln>
            <a:solidFill>
              <a:schemeClr val="tx1"/>
            </a:solidFill>
          </a:ln>
        </p:spPr>
        <p:txBody>
          <a:bodyPr wrap="square" rtlCol="0">
            <a:spAutoFit/>
          </a:bodyPr>
          <a:lstStyle/>
          <a:p>
            <a:pPr algn="ctr"/>
            <a:r>
              <a:rPr lang="de-DE" sz="3600" u="none" cap="small" dirty="0" err="1" smtClean="0">
                <a:solidFill>
                  <a:srgbClr val="000000"/>
                </a:solidFill>
              </a:rPr>
              <a:t>We</a:t>
            </a:r>
            <a:r>
              <a:rPr lang="de-DE" sz="3600" u="none" cap="small" dirty="0" smtClean="0">
                <a:solidFill>
                  <a:srgbClr val="000000"/>
                </a:solidFill>
              </a:rPr>
              <a:t> </a:t>
            </a:r>
            <a:r>
              <a:rPr lang="de-DE" sz="3600" u="none" cap="small" dirty="0" err="1" smtClean="0">
                <a:solidFill>
                  <a:srgbClr val="000000"/>
                </a:solidFill>
              </a:rPr>
              <a:t>have</a:t>
            </a:r>
            <a:r>
              <a:rPr lang="de-DE" sz="3600" u="none" cap="small" dirty="0" smtClean="0">
                <a:solidFill>
                  <a:srgbClr val="000000"/>
                </a:solidFill>
              </a:rPr>
              <a:t> to deal </a:t>
            </a:r>
            <a:r>
              <a:rPr lang="de-DE" sz="3600" u="none" cap="small" dirty="0" err="1" smtClean="0">
                <a:solidFill>
                  <a:srgbClr val="000000"/>
                </a:solidFill>
              </a:rPr>
              <a:t>with</a:t>
            </a:r>
            <a:r>
              <a:rPr lang="de-DE" sz="3600" u="none" cap="small" dirty="0" smtClean="0">
                <a:solidFill>
                  <a:srgbClr val="000000"/>
                </a:solidFill>
              </a:rPr>
              <a:t> </a:t>
            </a:r>
            <a:r>
              <a:rPr lang="de-DE" sz="3600" b="1" u="none" cap="small" dirty="0" err="1" smtClean="0">
                <a:solidFill>
                  <a:srgbClr val="000000"/>
                </a:solidFill>
              </a:rPr>
              <a:t>Uncertainty</a:t>
            </a:r>
            <a:r>
              <a:rPr lang="de-DE" sz="3600" b="1" u="none" dirty="0" smtClean="0">
                <a:solidFill>
                  <a:srgbClr val="000000"/>
                </a:solidFill>
              </a:rPr>
              <a:t>!</a:t>
            </a:r>
            <a:endParaRPr lang="de-DE" sz="3600" b="1" u="none" dirty="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2" nodeType="click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1" accel="50000" decel="5000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8" grpId="0" animBg="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smtClean="0"/>
              <a:t>| 18. Oktober 2011 | Dr. Alexander Zeier, Martin Lorenz, Matthieu Schapranow, Jürgen Müller |</a:t>
            </a:r>
            <a:endParaRPr lang="en-US"/>
          </a:p>
        </p:txBody>
      </p:sp>
      <p:sp>
        <p:nvSpPr>
          <p:cNvPr id="4" name="Slide Number Placeholder 3"/>
          <p:cNvSpPr>
            <a:spLocks noGrp="1"/>
          </p:cNvSpPr>
          <p:nvPr>
            <p:ph type="sldNum" sz="quarter" idx="11"/>
          </p:nvPr>
        </p:nvSpPr>
        <p:spPr/>
        <p:txBody>
          <a:bodyPr/>
          <a:lstStyle/>
          <a:p>
            <a:pPr>
              <a:defRPr/>
            </a:pPr>
            <a:fld id="{77D17F97-544A-564A-848D-11237C4A09FB}" type="slidenum">
              <a:rPr lang="en-US" smtClean="0"/>
              <a:pPr>
                <a:defRPr/>
              </a:pPr>
              <a:t>8</a:t>
            </a:fld>
            <a:endParaRPr lang="en-US"/>
          </a:p>
        </p:txBody>
      </p:sp>
      <p:sp>
        <p:nvSpPr>
          <p:cNvPr id="5" name="Rectangle 2"/>
          <p:cNvSpPr txBox="1">
            <a:spLocks noChangeArrowheads="1"/>
          </p:cNvSpPr>
          <p:nvPr/>
        </p:nvSpPr>
        <p:spPr bwMode="auto">
          <a:xfrm>
            <a:off x="787400" y="0"/>
            <a:ext cx="6243638" cy="1008063"/>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400" u="none" kern="0" dirty="0" smtClean="0">
                <a:solidFill>
                  <a:schemeClr val="tx2"/>
                </a:solidFill>
                <a:latin typeface="+mj-lt"/>
                <a:ea typeface="ＭＳ Ｐゴシック" charset="-128"/>
                <a:cs typeface="ＭＳ Ｐゴシック" charset="-128"/>
              </a:rPr>
              <a:t>Cause– Problem– Solution</a:t>
            </a:r>
            <a:endParaRPr kumimoji="0" lang="en-US" sz="2400" b="0" i="0" u="none" strike="noStrike" kern="0" cap="none" spc="0" normalizeH="0" baseline="0" dirty="0">
              <a:ln>
                <a:noFill/>
              </a:ln>
              <a:solidFill>
                <a:schemeClr val="tx2"/>
              </a:solidFill>
              <a:effectLst/>
              <a:uLnTx/>
              <a:uFillTx/>
              <a:latin typeface="+mj-lt"/>
              <a:ea typeface="ＭＳ Ｐゴシック" charset="-128"/>
              <a:cs typeface="ＭＳ Ｐゴシック" charset="-128"/>
            </a:endParaRPr>
          </a:p>
        </p:txBody>
      </p:sp>
      <p:sp>
        <p:nvSpPr>
          <p:cNvPr id="11" name="Round Same Side Corner Rectangle 10"/>
          <p:cNvSpPr/>
          <p:nvPr/>
        </p:nvSpPr>
        <p:spPr bwMode="auto">
          <a:xfrm>
            <a:off x="2514600" y="1447800"/>
            <a:ext cx="3886200" cy="1600200"/>
          </a:xfrm>
          <a:prstGeom prst="round2Same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u="none" smtClean="0">
                <a:solidFill>
                  <a:schemeClr val="tx1"/>
                </a:solidFill>
                <a:latin typeface="Yank" pitchFamily="2" charset="0"/>
              </a:rPr>
              <a:t>Volatility</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Yank" pitchFamily="2"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sz="2000" u="none" smtClean="0">
                <a:solidFill>
                  <a:schemeClr val="tx1"/>
                </a:solidFill>
                <a:latin typeface="Yank" pitchFamily="2" charset="0"/>
              </a:rPr>
              <a:t>Demand – Supply – Price</a:t>
            </a:r>
            <a:endParaRPr kumimoji="0" lang="en-US" sz="2000" b="0" i="0" u="none" strike="noStrike" cap="none" normalizeH="0" baseline="0">
              <a:ln>
                <a:noFill/>
              </a:ln>
              <a:solidFill>
                <a:schemeClr val="tx1"/>
              </a:solidFill>
              <a:effectLst/>
              <a:latin typeface="Yank" pitchFamily="2" charset="0"/>
            </a:endParaRPr>
          </a:p>
        </p:txBody>
      </p:sp>
      <p:sp>
        <p:nvSpPr>
          <p:cNvPr id="12" name="Rectangle 11"/>
          <p:cNvSpPr/>
          <p:nvPr/>
        </p:nvSpPr>
        <p:spPr bwMode="auto">
          <a:xfrm>
            <a:off x="2514600" y="3124200"/>
            <a:ext cx="3886200" cy="1447800"/>
          </a:xfrm>
          <a:prstGeom prst="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Yank" pitchFamily="2" charset="0"/>
              </a:rPr>
              <a:t>Uncertainty</a:t>
            </a:r>
          </a:p>
          <a:p>
            <a:pPr marL="0" marR="0" indent="0" algn="ctr" defTabSz="914400" rtl="0" eaLnBrk="1" fontAlgn="base" latinLnBrk="0" hangingPunct="1">
              <a:lnSpc>
                <a:spcPct val="100000"/>
              </a:lnSpc>
              <a:spcBef>
                <a:spcPct val="0"/>
              </a:spcBef>
              <a:spcAft>
                <a:spcPct val="0"/>
              </a:spcAft>
              <a:buClrTx/>
              <a:buSzTx/>
              <a:buFontTx/>
              <a:buNone/>
              <a:tabLst/>
            </a:pPr>
            <a:endParaRPr lang="en-US" u="none" dirty="0" smtClean="0">
              <a:solidFill>
                <a:srgbClr val="000000"/>
              </a:solidFill>
              <a:latin typeface="Yank" pitchFamily="2"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sz="2000" u="none" dirty="0" smtClean="0">
                <a:solidFill>
                  <a:srgbClr val="000000"/>
                </a:solidFill>
                <a:latin typeface="Yank" pitchFamily="2" charset="0"/>
              </a:rPr>
              <a:t>Planning – Forecasting</a:t>
            </a:r>
            <a:endParaRPr kumimoji="0" lang="en-US" sz="2000" b="0" i="0" u="none" strike="noStrike" cap="none" normalizeH="0" baseline="0" dirty="0">
              <a:ln>
                <a:noFill/>
              </a:ln>
              <a:solidFill>
                <a:srgbClr val="000000"/>
              </a:solidFill>
              <a:effectLst/>
              <a:latin typeface="Yank" pitchFamily="2" charset="0"/>
            </a:endParaRPr>
          </a:p>
        </p:txBody>
      </p:sp>
      <p:grpSp>
        <p:nvGrpSpPr>
          <p:cNvPr id="15" name="Group 14"/>
          <p:cNvGrpSpPr/>
          <p:nvPr/>
        </p:nvGrpSpPr>
        <p:grpSpPr>
          <a:xfrm>
            <a:off x="2514600" y="4648200"/>
            <a:ext cx="3886200" cy="1600200"/>
            <a:chOff x="2514600" y="4648200"/>
            <a:chExt cx="3886200" cy="1600200"/>
          </a:xfrm>
        </p:grpSpPr>
        <p:sp>
          <p:nvSpPr>
            <p:cNvPr id="13" name="Round Same Side Corner Rectangle 12"/>
            <p:cNvSpPr/>
            <p:nvPr/>
          </p:nvSpPr>
          <p:spPr bwMode="auto">
            <a:xfrm rot="10800000">
              <a:off x="2514600" y="4648200"/>
              <a:ext cx="3886200" cy="1600200"/>
            </a:xfrm>
            <a:prstGeom prst="round2Same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Yank" pitchFamily="2" charset="0"/>
              </a:endParaRPr>
            </a:p>
          </p:txBody>
        </p:sp>
        <p:sp>
          <p:nvSpPr>
            <p:cNvPr id="14" name="TextBox 13"/>
            <p:cNvSpPr txBox="1"/>
            <p:nvPr/>
          </p:nvSpPr>
          <p:spPr>
            <a:xfrm>
              <a:off x="2514600" y="5115580"/>
              <a:ext cx="3886200" cy="523220"/>
            </a:xfrm>
            <a:prstGeom prst="rect">
              <a:avLst/>
            </a:prstGeom>
            <a:noFill/>
          </p:spPr>
          <p:txBody>
            <a:bodyPr wrap="square" rtlCol="0">
              <a:spAutoFit/>
            </a:bodyPr>
            <a:lstStyle/>
            <a:p>
              <a:pPr algn="ctr"/>
              <a:r>
                <a:rPr lang="en-US" u="none" dirty="0" smtClean="0">
                  <a:solidFill>
                    <a:srgbClr val="000000"/>
                  </a:solidFill>
                </a:rPr>
                <a:t>Flexibility</a:t>
              </a:r>
            </a:p>
          </p:txBody>
        </p:sp>
      </p:grpSp>
      <p:sp>
        <p:nvSpPr>
          <p:cNvPr id="16" name="TextBox 15"/>
          <p:cNvSpPr txBox="1"/>
          <p:nvPr/>
        </p:nvSpPr>
        <p:spPr>
          <a:xfrm>
            <a:off x="6629400" y="1981200"/>
            <a:ext cx="2133600" cy="692497"/>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de-DE" sz="3900" u="none" dirty="0" smtClean="0">
                <a:solidFill>
                  <a:schemeClr val="tx1"/>
                </a:solidFill>
              </a:rPr>
              <a:t>Cause</a:t>
            </a:r>
            <a:endParaRPr lang="de-DE" sz="3900" u="none" dirty="0">
              <a:solidFill>
                <a:schemeClr val="tx1"/>
              </a:solidFill>
            </a:endParaRPr>
          </a:p>
        </p:txBody>
      </p:sp>
      <p:sp>
        <p:nvSpPr>
          <p:cNvPr id="17" name="TextBox 16"/>
          <p:cNvSpPr txBox="1"/>
          <p:nvPr/>
        </p:nvSpPr>
        <p:spPr>
          <a:xfrm>
            <a:off x="6553200" y="3429000"/>
            <a:ext cx="2286000" cy="692497"/>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de-DE" sz="3900" u="none" dirty="0" smtClean="0">
                <a:solidFill>
                  <a:schemeClr val="tx1"/>
                </a:solidFill>
              </a:rPr>
              <a:t>Problem</a:t>
            </a:r>
            <a:endParaRPr lang="de-DE" sz="3900" u="none" dirty="0">
              <a:solidFill>
                <a:schemeClr val="tx1"/>
              </a:solidFill>
            </a:endParaRPr>
          </a:p>
        </p:txBody>
      </p:sp>
      <p:sp>
        <p:nvSpPr>
          <p:cNvPr id="18" name="TextBox 17"/>
          <p:cNvSpPr txBox="1"/>
          <p:nvPr/>
        </p:nvSpPr>
        <p:spPr>
          <a:xfrm>
            <a:off x="6553200" y="4953000"/>
            <a:ext cx="2286000" cy="692497"/>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de-DE" sz="3900" u="none" dirty="0" smtClean="0">
                <a:solidFill>
                  <a:schemeClr val="tx1"/>
                </a:solidFill>
              </a:rPr>
              <a:t>Solution</a:t>
            </a:r>
            <a:endParaRPr lang="de-DE" sz="3900" u="none"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accel="50000" decel="5000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accel="50000" decel="50000"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accel="50000" decel="5000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500" fill="hold"/>
                                        <p:tgtEl>
                                          <p:spTgt spid="16"/>
                                        </p:tgtEl>
                                        <p:attrNameLst>
                                          <p:attrName>ppt_x</p:attrName>
                                        </p:attrNameLst>
                                      </p:cBhvr>
                                      <p:tavLst>
                                        <p:tav tm="0">
                                          <p:val>
                                            <p:strVal val="1+#ppt_w/2"/>
                                          </p:val>
                                        </p:tav>
                                        <p:tav tm="100000">
                                          <p:val>
                                            <p:strVal val="#ppt_x"/>
                                          </p:val>
                                        </p:tav>
                                      </p:tavLst>
                                    </p:anim>
                                    <p:anim calcmode="lin" valueType="num">
                                      <p:cBhvr additive="base">
                                        <p:cTn id="25" dur="500" fill="hold"/>
                                        <p:tgtEl>
                                          <p:spTgt spid="16"/>
                                        </p:tgtEl>
                                        <p:attrNameLst>
                                          <p:attrName>ppt_y</p:attrName>
                                        </p:attrNameLst>
                                      </p:cBhvr>
                                      <p:tavLst>
                                        <p:tav tm="0">
                                          <p:val>
                                            <p:strVal val="#ppt_y"/>
                                          </p:val>
                                        </p:tav>
                                        <p:tav tm="100000">
                                          <p:val>
                                            <p:strVal val="#ppt_y"/>
                                          </p:val>
                                        </p:tav>
                                      </p:tavLst>
                                    </p:anim>
                                  </p:childTnLst>
                                </p:cTn>
                              </p:par>
                            </p:childTnLst>
                          </p:cTn>
                        </p:par>
                        <p:par>
                          <p:cTn id="26" fill="hold">
                            <p:stCondLst>
                              <p:cond delay="500"/>
                            </p:stCondLst>
                            <p:childTnLst>
                              <p:par>
                                <p:cTn id="27" presetID="2" presetClass="entr" presetSubtype="2" accel="50000" decel="5000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500" fill="hold"/>
                                        <p:tgtEl>
                                          <p:spTgt spid="17"/>
                                        </p:tgtEl>
                                        <p:attrNameLst>
                                          <p:attrName>ppt_x</p:attrName>
                                        </p:attrNameLst>
                                      </p:cBhvr>
                                      <p:tavLst>
                                        <p:tav tm="0">
                                          <p:val>
                                            <p:strVal val="1+#ppt_w/2"/>
                                          </p:val>
                                        </p:tav>
                                        <p:tav tm="100000">
                                          <p:val>
                                            <p:strVal val="#ppt_x"/>
                                          </p:val>
                                        </p:tav>
                                      </p:tavLst>
                                    </p:anim>
                                    <p:anim calcmode="lin" valueType="num">
                                      <p:cBhvr additive="base">
                                        <p:cTn id="30" dur="500" fill="hold"/>
                                        <p:tgtEl>
                                          <p:spTgt spid="17"/>
                                        </p:tgtEl>
                                        <p:attrNameLst>
                                          <p:attrName>ppt_y</p:attrName>
                                        </p:attrNameLst>
                                      </p:cBhvr>
                                      <p:tavLst>
                                        <p:tav tm="0">
                                          <p:val>
                                            <p:strVal val="#ppt_y"/>
                                          </p:val>
                                        </p:tav>
                                        <p:tav tm="100000">
                                          <p:val>
                                            <p:strVal val="#ppt_y"/>
                                          </p:val>
                                        </p:tav>
                                      </p:tavLst>
                                    </p:anim>
                                  </p:childTnLst>
                                </p:cTn>
                              </p:par>
                            </p:childTnLst>
                          </p:cTn>
                        </p:par>
                        <p:par>
                          <p:cTn id="31" fill="hold">
                            <p:stCondLst>
                              <p:cond delay="1000"/>
                            </p:stCondLst>
                            <p:childTnLst>
                              <p:par>
                                <p:cTn id="32" presetID="2" presetClass="entr" presetSubtype="2" accel="50000" decel="50000"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1+#ppt_w/2"/>
                                          </p:val>
                                        </p:tav>
                                        <p:tav tm="100000">
                                          <p:val>
                                            <p:strVal val="#ppt_x"/>
                                          </p:val>
                                        </p:tav>
                                      </p:tavLst>
                                    </p:anim>
                                    <p:anim calcmode="lin" valueType="num">
                                      <p:cBhvr additive="base">
                                        <p:cTn id="35"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7" grpId="0" animBg="1"/>
      <p:bldP spid="18" grpId="0" animBg="1"/>
    </p:bldLst>
  </p:timing>
</p:sld>
</file>

<file path=ppt/theme/theme1.xml><?xml version="1.0" encoding="utf-8"?>
<a:theme xmlns:a="http://schemas.openxmlformats.org/drawingml/2006/main" name="epic_folienmaster">
  <a:themeElements>
    <a:clrScheme name="epic_folienmaster 1">
      <a:dk1>
        <a:srgbClr val="000000"/>
      </a:dk1>
      <a:lt1>
        <a:srgbClr val="FFFFFF"/>
      </a:lt1>
      <a:dk2>
        <a:srgbClr val="5A6065"/>
      </a:dk2>
      <a:lt2>
        <a:srgbClr val="868D91"/>
      </a:lt2>
      <a:accent1>
        <a:srgbClr val="B1063A"/>
      </a:accent1>
      <a:accent2>
        <a:srgbClr val="F6A800"/>
      </a:accent2>
      <a:accent3>
        <a:srgbClr val="FFFFFF"/>
      </a:accent3>
      <a:accent4>
        <a:srgbClr val="000000"/>
      </a:accent4>
      <a:accent5>
        <a:srgbClr val="D5AAAE"/>
      </a:accent5>
      <a:accent6>
        <a:srgbClr val="DF9800"/>
      </a:accent6>
      <a:hlink>
        <a:srgbClr val="007A9E"/>
      </a:hlink>
      <a:folHlink>
        <a:srgbClr val="C0C4C8"/>
      </a:folHlink>
    </a:clrScheme>
    <a:fontScheme name="epic_folienmaster">
      <a:majorFont>
        <a:latin typeface="Yank"/>
        <a:ea typeface=""/>
        <a:cs typeface=""/>
      </a:majorFont>
      <a:minorFont>
        <a:latin typeface="Yan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800" b="0" i="0" u="sng" strike="noStrike" cap="none" normalizeH="0" baseline="0">
            <a:ln>
              <a:noFill/>
            </a:ln>
            <a:solidFill>
              <a:schemeClr val="bg1"/>
            </a:solidFill>
            <a:effectLst/>
            <a:latin typeface="Yank" pitchFamily="2"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800" b="0" i="0" u="sng" strike="noStrike" cap="none" normalizeH="0" baseline="0">
            <a:ln>
              <a:noFill/>
            </a:ln>
            <a:solidFill>
              <a:schemeClr val="bg1"/>
            </a:solidFill>
            <a:effectLst/>
            <a:latin typeface="Yank" pitchFamily="2" charset="0"/>
          </a:defRPr>
        </a:defPPr>
      </a:lstStyle>
    </a:lnDef>
  </a:objectDefaults>
  <a:extraClrSchemeLst>
    <a:extraClrScheme>
      <a:clrScheme name="epic_folienmaster 1">
        <a:dk1>
          <a:srgbClr val="000000"/>
        </a:dk1>
        <a:lt1>
          <a:srgbClr val="FFFFFF"/>
        </a:lt1>
        <a:dk2>
          <a:srgbClr val="5A6065"/>
        </a:dk2>
        <a:lt2>
          <a:srgbClr val="868D91"/>
        </a:lt2>
        <a:accent1>
          <a:srgbClr val="B1063A"/>
        </a:accent1>
        <a:accent2>
          <a:srgbClr val="F6A800"/>
        </a:accent2>
        <a:accent3>
          <a:srgbClr val="FFFFFF"/>
        </a:accent3>
        <a:accent4>
          <a:srgbClr val="000000"/>
        </a:accent4>
        <a:accent5>
          <a:srgbClr val="D5AAAE"/>
        </a:accent5>
        <a:accent6>
          <a:srgbClr val="DF9800"/>
        </a:accent6>
        <a:hlink>
          <a:srgbClr val="007A9E"/>
        </a:hlink>
        <a:folHlink>
          <a:srgbClr val="C0C4C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hpi_orange">
  <a:themeElements>
    <a:clrScheme name="hpi_orange 1">
      <a:dk1>
        <a:srgbClr val="000000"/>
      </a:dk1>
      <a:lt1>
        <a:srgbClr val="FFFFFF"/>
      </a:lt1>
      <a:dk2>
        <a:srgbClr val="5A6065"/>
      </a:dk2>
      <a:lt2>
        <a:srgbClr val="868D91"/>
      </a:lt2>
      <a:accent1>
        <a:srgbClr val="B1063A"/>
      </a:accent1>
      <a:accent2>
        <a:srgbClr val="F6A800"/>
      </a:accent2>
      <a:accent3>
        <a:srgbClr val="FFFFFF"/>
      </a:accent3>
      <a:accent4>
        <a:srgbClr val="000000"/>
      </a:accent4>
      <a:accent5>
        <a:srgbClr val="D5AAAE"/>
      </a:accent5>
      <a:accent6>
        <a:srgbClr val="DF9800"/>
      </a:accent6>
      <a:hlink>
        <a:srgbClr val="007A9E"/>
      </a:hlink>
      <a:folHlink>
        <a:srgbClr val="C0C4C8"/>
      </a:folHlink>
    </a:clrScheme>
    <a:fontScheme name="hpi_orang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800" b="0" i="0" u="sng" strike="noStrike" cap="none" normalizeH="0" baseline="0">
            <a:ln>
              <a:noFill/>
            </a:ln>
            <a:solidFill>
              <a:schemeClr val="bg1"/>
            </a:solidFill>
            <a:effectLst/>
            <a:latin typeface="Yank" pitchFamily="2"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800" b="0" i="0" u="sng" strike="noStrike" cap="none" normalizeH="0" baseline="0">
            <a:ln>
              <a:noFill/>
            </a:ln>
            <a:solidFill>
              <a:schemeClr val="bg1"/>
            </a:solidFill>
            <a:effectLst/>
            <a:latin typeface="Yank" pitchFamily="2" charset="0"/>
          </a:defRPr>
        </a:defPPr>
      </a:lstStyle>
    </a:lnDef>
  </a:objectDefaults>
  <a:extraClrSchemeLst>
    <a:extraClrScheme>
      <a:clrScheme name="hpi_orange 1">
        <a:dk1>
          <a:srgbClr val="000000"/>
        </a:dk1>
        <a:lt1>
          <a:srgbClr val="FFFFFF"/>
        </a:lt1>
        <a:dk2>
          <a:srgbClr val="5A6065"/>
        </a:dk2>
        <a:lt2>
          <a:srgbClr val="868D91"/>
        </a:lt2>
        <a:accent1>
          <a:srgbClr val="B1063A"/>
        </a:accent1>
        <a:accent2>
          <a:srgbClr val="F6A800"/>
        </a:accent2>
        <a:accent3>
          <a:srgbClr val="FFFFFF"/>
        </a:accent3>
        <a:accent4>
          <a:srgbClr val="000000"/>
        </a:accent4>
        <a:accent5>
          <a:srgbClr val="D5AAAE"/>
        </a:accent5>
        <a:accent6>
          <a:srgbClr val="DF9800"/>
        </a:accent6>
        <a:hlink>
          <a:srgbClr val="007A9E"/>
        </a:hlink>
        <a:folHlink>
          <a:srgbClr val="C0C4C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hpi_orange">
  <a:themeElements>
    <a:clrScheme name="1_hpi_orange 1">
      <a:dk1>
        <a:srgbClr val="000000"/>
      </a:dk1>
      <a:lt1>
        <a:srgbClr val="FFFFFF"/>
      </a:lt1>
      <a:dk2>
        <a:srgbClr val="60686B"/>
      </a:dk2>
      <a:lt2>
        <a:srgbClr val="868D91"/>
      </a:lt2>
      <a:accent1>
        <a:srgbClr val="AF0034"/>
      </a:accent1>
      <a:accent2>
        <a:srgbClr val="F6A800"/>
      </a:accent2>
      <a:accent3>
        <a:srgbClr val="FFFFFF"/>
      </a:accent3>
      <a:accent4>
        <a:srgbClr val="000000"/>
      </a:accent4>
      <a:accent5>
        <a:srgbClr val="D4AAAE"/>
      </a:accent5>
      <a:accent6>
        <a:srgbClr val="DF9800"/>
      </a:accent6>
      <a:hlink>
        <a:srgbClr val="007A9E"/>
      </a:hlink>
      <a:folHlink>
        <a:srgbClr val="AEB3B4"/>
      </a:folHlink>
    </a:clrScheme>
    <a:fontScheme name="1_hpi_orang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800" b="0" i="0" u="sng" strike="noStrike" cap="none" normalizeH="0" baseline="0">
            <a:ln>
              <a:noFill/>
            </a:ln>
            <a:solidFill>
              <a:schemeClr val="bg1"/>
            </a:solidFill>
            <a:effectLst/>
            <a:latin typeface="Yank" pitchFamily="2"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800" b="0" i="0" u="sng" strike="noStrike" cap="none" normalizeH="0" baseline="0">
            <a:ln>
              <a:noFill/>
            </a:ln>
            <a:solidFill>
              <a:schemeClr val="bg1"/>
            </a:solidFill>
            <a:effectLst/>
            <a:latin typeface="Yank" pitchFamily="2" charset="0"/>
          </a:defRPr>
        </a:defPPr>
      </a:lstStyle>
    </a:lnDef>
  </a:objectDefaults>
  <a:extraClrSchemeLst>
    <a:extraClrScheme>
      <a:clrScheme name="1_hpi_orange 1">
        <a:dk1>
          <a:srgbClr val="000000"/>
        </a:dk1>
        <a:lt1>
          <a:srgbClr val="FFFFFF"/>
        </a:lt1>
        <a:dk2>
          <a:srgbClr val="60686B"/>
        </a:dk2>
        <a:lt2>
          <a:srgbClr val="868D91"/>
        </a:lt2>
        <a:accent1>
          <a:srgbClr val="AF0034"/>
        </a:accent1>
        <a:accent2>
          <a:srgbClr val="F6A800"/>
        </a:accent2>
        <a:accent3>
          <a:srgbClr val="FFFFFF"/>
        </a:accent3>
        <a:accent4>
          <a:srgbClr val="000000"/>
        </a:accent4>
        <a:accent5>
          <a:srgbClr val="D4AAAE"/>
        </a:accent5>
        <a:accent6>
          <a:srgbClr val="DF9800"/>
        </a:accent6>
        <a:hlink>
          <a:srgbClr val="007A9E"/>
        </a:hlink>
        <a:folHlink>
          <a:srgbClr val="AEB3B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
    <a:dk1>
      <a:srgbClr val="000000"/>
    </a:dk1>
    <a:lt1>
      <a:srgbClr val="FFFFFF"/>
    </a:lt1>
    <a:dk2>
      <a:srgbClr val="666D71"/>
    </a:dk2>
    <a:lt2>
      <a:srgbClr val="868D91"/>
    </a:lt2>
    <a:accent1>
      <a:srgbClr val="B1063A"/>
    </a:accent1>
    <a:accent2>
      <a:srgbClr val="F6A800"/>
    </a:accent2>
    <a:accent3>
      <a:srgbClr val="FFFFFF"/>
    </a:accent3>
    <a:accent4>
      <a:srgbClr val="000000"/>
    </a:accent4>
    <a:accent5>
      <a:srgbClr val="D5AAAE"/>
    </a:accent5>
    <a:accent6>
      <a:srgbClr val="DF9800"/>
    </a:accent6>
    <a:hlink>
      <a:srgbClr val="007A9E"/>
    </a:hlink>
    <a:folHlink>
      <a:srgbClr val="C0C4C8"/>
    </a:folHlink>
  </a:clrScheme>
</a:themeOverride>
</file>

<file path=ppt/theme/themeOverride2.xml><?xml version="1.0" encoding="utf-8"?>
<a:themeOverride xmlns:a="http://schemas.openxmlformats.org/drawingml/2006/main">
  <a:clrScheme name="">
    <a:dk1>
      <a:srgbClr val="000000"/>
    </a:dk1>
    <a:lt1>
      <a:srgbClr val="FFFFFF"/>
    </a:lt1>
    <a:dk2>
      <a:srgbClr val="666D71"/>
    </a:dk2>
    <a:lt2>
      <a:srgbClr val="868D91"/>
    </a:lt2>
    <a:accent1>
      <a:srgbClr val="B1063A"/>
    </a:accent1>
    <a:accent2>
      <a:srgbClr val="F6A800"/>
    </a:accent2>
    <a:accent3>
      <a:srgbClr val="FFFFFF"/>
    </a:accent3>
    <a:accent4>
      <a:srgbClr val="000000"/>
    </a:accent4>
    <a:accent5>
      <a:srgbClr val="D5AAAE"/>
    </a:accent5>
    <a:accent6>
      <a:srgbClr val="DF9800"/>
    </a:accent6>
    <a:hlink>
      <a:srgbClr val="007A9E"/>
    </a:hlink>
    <a:folHlink>
      <a:srgbClr val="C0C4C8"/>
    </a:folHlink>
  </a:clrScheme>
</a:themeOverride>
</file>

<file path=docProps/app.xml><?xml version="1.0" encoding="utf-8"?>
<Properties xmlns="http://schemas.openxmlformats.org/officeDocument/2006/extended-properties" xmlns:vt="http://schemas.openxmlformats.org/officeDocument/2006/docPropsVTypes">
  <Template>epic_folienmaster</Template>
  <TotalTime>2</TotalTime>
  <Words>7184</Words>
  <Application>Microsoft Macintosh PowerPoint</Application>
  <PresentationFormat>On-screen Show (4:3)</PresentationFormat>
  <Paragraphs>357</Paragraphs>
  <Slides>27</Slides>
  <Notes>6</Notes>
  <HiddenSlides>0</HiddenSlides>
  <MMClips>0</MMClips>
  <ScaleCrop>false</ScaleCrop>
  <HeadingPairs>
    <vt:vector size="6" baseType="variant">
      <vt:variant>
        <vt:lpstr>Design Template</vt:lpstr>
      </vt:variant>
      <vt:variant>
        <vt:i4>3</vt:i4>
      </vt:variant>
      <vt:variant>
        <vt:lpstr>Embedded OLE Servers</vt:lpstr>
      </vt:variant>
      <vt:variant>
        <vt:i4>1</vt:i4>
      </vt:variant>
      <vt:variant>
        <vt:lpstr>Slide Titles</vt:lpstr>
      </vt:variant>
      <vt:variant>
        <vt:i4>27</vt:i4>
      </vt:variant>
    </vt:vector>
  </HeadingPairs>
  <TitlesOfParts>
    <vt:vector size="31" baseType="lpstr">
      <vt:lpstr>epic_folienmaster</vt:lpstr>
      <vt:lpstr>hpi_orange</vt:lpstr>
      <vt:lpstr>1_hpi_orange</vt:lpstr>
      <vt:lpstr>Image</vt:lpstr>
      <vt:lpstr>Seminar  In-Memory Applications for RFID Data Processing</vt:lpstr>
      <vt:lpstr>Agenda</vt:lpstr>
      <vt:lpstr>Organisatorisches</vt:lpstr>
      <vt:lpstr>Organisatorisches</vt:lpstr>
      <vt:lpstr>Organisatorisches</vt:lpstr>
      <vt:lpstr>Organisatorisches</vt:lpstr>
      <vt:lpstr>Slide 6</vt:lpstr>
      <vt:lpstr>Slide 7</vt:lpstr>
      <vt:lpstr>Slide 8</vt:lpstr>
      <vt:lpstr>Slide 9</vt:lpstr>
      <vt:lpstr>Basic RFID Tag (Passive Tag) </vt:lpstr>
      <vt:lpstr>Smarter RFID Tag (Active Sensor Tag) </vt:lpstr>
      <vt:lpstr>Bar Codes Versus RFID Tags </vt:lpstr>
      <vt:lpstr>”Electronic Product Code“ (EPC)</vt:lpstr>
      <vt:lpstr>EPCglobal Network Architecture I / II</vt:lpstr>
      <vt:lpstr>Slide 15</vt:lpstr>
      <vt:lpstr>How does RFID support Flexibility?</vt:lpstr>
      <vt:lpstr>Slide 17</vt:lpstr>
      <vt:lpstr>Slide 18</vt:lpstr>
      <vt:lpstr>Seminar Topics</vt:lpstr>
      <vt:lpstr>Topic 1</vt:lpstr>
      <vt:lpstr>Topic 2</vt:lpstr>
      <vt:lpstr>Topic 3</vt:lpstr>
      <vt:lpstr>Topic 4</vt:lpstr>
      <vt:lpstr>Topic 5</vt:lpstr>
      <vt:lpstr>Topic 6</vt:lpstr>
      <vt:lpstr>Topic 7</vt:lpstr>
    </vt:vector>
  </TitlesOfParts>
  <Company>Hasso-Plattner-Institut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Projektseminar  Sensor Networks &amp;  Intelligent Objects</dc:title>
  <dc:creator>Müller, Jürgen</dc:creator>
  <cp:lastModifiedBy>Martin</cp:lastModifiedBy>
  <cp:revision>108</cp:revision>
  <cp:lastPrinted>2011-10-14T11:45:40Z</cp:lastPrinted>
  <dcterms:created xsi:type="dcterms:W3CDTF">2011-10-18T08:56:05Z</dcterms:created>
  <dcterms:modified xsi:type="dcterms:W3CDTF">2011-10-18T08:58:42Z</dcterms:modified>
</cp:coreProperties>
</file>