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theme/themeOverride1.xml" ContentType="application/vnd.openxmlformats-officedocument.themeOverride+xml"/>
  <Override PartName="/ppt/embeddings/oleObject2.bin" ContentType="application/vnd.openxmlformats-officedocument.oleObject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  <p:sldMasterId id="2147483653" r:id="rId2"/>
    <p:sldMasterId id="2147483655" r:id="rId3"/>
  </p:sldMasterIdLst>
  <p:notesMasterIdLst>
    <p:notesMasterId r:id="rId44"/>
  </p:notesMasterIdLst>
  <p:handoutMasterIdLst>
    <p:handoutMasterId r:id="rId45"/>
  </p:handoutMasterIdLst>
  <p:sldIdLst>
    <p:sldId id="281" r:id="rId4"/>
    <p:sldId id="323" r:id="rId5"/>
    <p:sldId id="324" r:id="rId6"/>
    <p:sldId id="325" r:id="rId7"/>
    <p:sldId id="326" r:id="rId8"/>
    <p:sldId id="291" r:id="rId9"/>
    <p:sldId id="327" r:id="rId10"/>
    <p:sldId id="328" r:id="rId11"/>
    <p:sldId id="292" r:id="rId12"/>
    <p:sldId id="335" r:id="rId13"/>
    <p:sldId id="330" r:id="rId14"/>
    <p:sldId id="294" r:id="rId15"/>
    <p:sldId id="295" r:id="rId16"/>
    <p:sldId id="336" r:id="rId17"/>
    <p:sldId id="337" r:id="rId18"/>
    <p:sldId id="338" r:id="rId19"/>
    <p:sldId id="299" r:id="rId20"/>
    <p:sldId id="329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31" r:id="rId30"/>
    <p:sldId id="310" r:id="rId31"/>
    <p:sldId id="311" r:id="rId32"/>
    <p:sldId id="313" r:id="rId33"/>
    <p:sldId id="333" r:id="rId34"/>
    <p:sldId id="315" r:id="rId35"/>
    <p:sldId id="316" r:id="rId36"/>
    <p:sldId id="339" r:id="rId37"/>
    <p:sldId id="340" r:id="rId38"/>
    <p:sldId id="341" r:id="rId39"/>
    <p:sldId id="320" r:id="rId40"/>
    <p:sldId id="334" r:id="rId41"/>
    <p:sldId id="322" r:id="rId42"/>
    <p:sldId id="285" r:id="rId4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bg1"/>
        </a:solidFill>
        <a:latin typeface="Yank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bg1"/>
        </a:solidFill>
        <a:latin typeface="Yank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bg1"/>
        </a:solidFill>
        <a:latin typeface="Yank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bg1"/>
        </a:solidFill>
        <a:latin typeface="Yank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bg1"/>
        </a:solidFill>
        <a:latin typeface="Yank" pitchFamily="2" charset="0"/>
        <a:ea typeface="+mn-ea"/>
        <a:cs typeface="+mn-cs"/>
      </a:defRPr>
    </a:lvl5pPr>
    <a:lvl6pPr marL="2286000" algn="l" defTabSz="457200" rtl="0" eaLnBrk="1" latinLnBrk="0" hangingPunct="1">
      <a:defRPr sz="2800" u="sng" kern="1200">
        <a:solidFill>
          <a:schemeClr val="bg1"/>
        </a:solidFill>
        <a:latin typeface="Yank" pitchFamily="2" charset="0"/>
        <a:ea typeface="+mn-ea"/>
        <a:cs typeface="+mn-cs"/>
      </a:defRPr>
    </a:lvl6pPr>
    <a:lvl7pPr marL="2743200" algn="l" defTabSz="457200" rtl="0" eaLnBrk="1" latinLnBrk="0" hangingPunct="1">
      <a:defRPr sz="2800" u="sng" kern="1200">
        <a:solidFill>
          <a:schemeClr val="bg1"/>
        </a:solidFill>
        <a:latin typeface="Yank" pitchFamily="2" charset="0"/>
        <a:ea typeface="+mn-ea"/>
        <a:cs typeface="+mn-cs"/>
      </a:defRPr>
    </a:lvl7pPr>
    <a:lvl8pPr marL="3200400" algn="l" defTabSz="457200" rtl="0" eaLnBrk="1" latinLnBrk="0" hangingPunct="1">
      <a:defRPr sz="2800" u="sng" kern="1200">
        <a:solidFill>
          <a:schemeClr val="bg1"/>
        </a:solidFill>
        <a:latin typeface="Yank" pitchFamily="2" charset="0"/>
        <a:ea typeface="+mn-ea"/>
        <a:cs typeface="+mn-cs"/>
      </a:defRPr>
    </a:lvl8pPr>
    <a:lvl9pPr marL="3657600" algn="l" defTabSz="457200" rtl="0" eaLnBrk="1" latinLnBrk="0" hangingPunct="1">
      <a:defRPr sz="2800" u="sng" kern="1200">
        <a:solidFill>
          <a:schemeClr val="bg1"/>
        </a:solidFill>
        <a:latin typeface="Yank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7E7ED"/>
    <a:srgbClr val="9FC8D5"/>
    <a:srgbClr val="4FA2B8"/>
    <a:srgbClr val="FFEFAE"/>
    <a:srgbClr val="FFDC87"/>
    <a:srgbClr val="FBC25E"/>
    <a:srgbClr val="DFE2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61" autoAdjust="0"/>
    <p:restoredTop sz="94660"/>
  </p:normalViewPr>
  <p:slideViewPr>
    <p:cSldViewPr>
      <p:cViewPr varScale="1">
        <p:scale>
          <a:sx n="154" d="100"/>
          <a:sy n="154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79FA7D0-327F-D140-B574-02440ACA6A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684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3DAABF7-07F5-524B-873F-1B8E8C34C8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157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2D4DA-A28E-B04E-8681-E7EC0EE6A8ED}" type="slidenum">
              <a:rPr lang="de-DE"/>
              <a:pPr/>
              <a:t>1</a:t>
            </a:fld>
            <a:endParaRPr lang="de-DE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FD620-814A-6D4C-9BAE-939AE6D838EE}" type="slidenum">
              <a:rPr lang="en-US"/>
              <a:pPr/>
              <a:t>19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93E42-516B-7C46-9494-A952C6D94BF1}" type="slidenum">
              <a:rPr lang="en-US"/>
              <a:pPr/>
              <a:t>20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A1898-D31C-944F-8085-F09952F52B40}" type="slidenum">
              <a:rPr lang="en-US"/>
              <a:pPr/>
              <a:t>22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44779-89BC-2540-8126-2F36A8377D8D}" type="slidenum">
              <a:rPr lang="en-US"/>
              <a:pPr/>
              <a:t>23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BE159-2F47-E745-9DBA-2289616981B3}" type="slidenum">
              <a:rPr lang="en-US"/>
              <a:pPr/>
              <a:t>24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496C-7E84-5947-AD09-BD566A99CF95}" type="slidenum">
              <a:rPr lang="en-US"/>
              <a:pPr/>
              <a:t>25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A53C7-52D4-BF4B-B932-466CAA193C5E}" type="slidenum">
              <a:rPr lang="en-US"/>
              <a:pPr/>
              <a:t>29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46197-8AEB-A94E-B09B-567A1F802631}" type="slidenum">
              <a:rPr lang="en-US"/>
              <a:pPr/>
              <a:t>30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A53C7-52D4-BF4B-B932-466CAA193C5E}" type="slidenum">
              <a:rPr lang="en-US"/>
              <a:pPr/>
              <a:t>31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E80B8-F5FD-4642-B6A0-E4C459EBE2AF}" type="slidenum">
              <a:rPr lang="en-US"/>
              <a:pPr/>
              <a:t>32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7C17A-B481-3E48-9998-03B66F25054B}" type="slidenum">
              <a:rPr lang="en-US"/>
              <a:pPr/>
              <a:t>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F3390-AE61-244D-B5A0-211E7199B362}" type="slidenum">
              <a:rPr lang="en-US"/>
              <a:pPr/>
              <a:t>33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F3390-AE61-244D-B5A0-211E7199B362}" type="slidenum">
              <a:rPr lang="en-US"/>
              <a:pPr/>
              <a:t>34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F3390-AE61-244D-B5A0-211E7199B362}" type="slidenum">
              <a:rPr lang="en-US"/>
              <a:pPr/>
              <a:t>35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F3390-AE61-244D-B5A0-211E7199B362}" type="slidenum">
              <a:rPr lang="en-US"/>
              <a:pPr/>
              <a:t>36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463B5-8607-844D-999A-2C3BE0415A36}" type="slidenum">
              <a:rPr lang="en-US"/>
              <a:pPr/>
              <a:t>39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7C17A-B481-3E48-9998-03B66F25054B}" type="slidenum">
              <a:rPr lang="en-US"/>
              <a:pPr/>
              <a:t>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C9F2E-40F0-5847-B600-63242131DE9B}" type="slidenum">
              <a:rPr lang="en-US"/>
              <a:pPr/>
              <a:t>12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E53EC-DBC1-104C-892E-F4CC8396E61C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E53EC-DBC1-104C-892E-F4CC8396E61C}" type="slidenum">
              <a:rPr lang="en-US"/>
              <a:pPr/>
              <a:t>14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E53EC-DBC1-104C-892E-F4CC8396E61C}" type="slidenum">
              <a:rPr lang="en-US"/>
              <a:pPr/>
              <a:t>15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E53EC-DBC1-104C-892E-F4CC8396E61C}" type="slidenum">
              <a:rPr lang="en-US"/>
              <a:pPr/>
              <a:t>16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7EB01-E0FA-C345-827E-C0D754A09933}" type="slidenum">
              <a:rPr lang="en-US"/>
              <a:pPr/>
              <a:t>17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2.v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3.xml"/><Relationship Id="rId3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pi_logo_epicSty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3650" y="225425"/>
            <a:ext cx="190341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epic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68300"/>
            <a:ext cx="16843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5625" y="3429000"/>
            <a:ext cx="5797550" cy="1368425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4868863"/>
            <a:ext cx="5761037" cy="15128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89700"/>
            <a:ext cx="6019800" cy="296863"/>
          </a:xfrm>
        </p:spPr>
        <p:txBody>
          <a:bodyPr anchor="t"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359B-9C91-4C42-8C09-AE73F0B0B2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87575" cy="65246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" y="0"/>
            <a:ext cx="6410325" cy="65246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A025-4EE6-5440-A2B2-DC1D5CBA55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303463" y="2816225"/>
            <a:ext cx="215900" cy="4041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2816225"/>
            <a:ext cx="2303463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411413" y="0"/>
            <a:ext cx="107950" cy="2924175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20950" y="2816225"/>
            <a:ext cx="6623050" cy="1079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516438" y="225425"/>
          <a:ext cx="4094162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Image" r:id="rId4" imgW="3221337" imgH="1845301" progId="">
                  <p:embed/>
                </p:oleObj>
              </mc:Choice>
              <mc:Fallback>
                <p:oleObj name="Image" r:id="rId4" imgW="3221337" imgH="184530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225425"/>
                        <a:ext cx="4094162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5625" y="3429000"/>
            <a:ext cx="5797550" cy="1368425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4868863"/>
            <a:ext cx="5761037" cy="15478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89700"/>
            <a:ext cx="6019800" cy="296863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96A89-B2F9-E841-92FD-7F74FF1EE4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C477-2987-C14E-8D06-4850B0AADA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989138"/>
            <a:ext cx="4010025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1563" y="1989138"/>
            <a:ext cx="4011612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D5C6-65E4-354B-A326-158C58069B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C96D-7C02-5F46-A389-00FF147C1E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D0647-CAD2-FB4C-8ABB-247211FECE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E8B7-CB99-D24F-A531-77EE7464D7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2C88-D867-EA47-A318-7FB7DC6B94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3334-A8A2-C943-B648-F4A035C8A4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E330-4652-2D4F-AF6E-D53A4643CD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E5CC-8796-C247-9551-C5D67AE12D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043112" cy="65246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0"/>
            <a:ext cx="5978525" cy="65246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D969-ACB2-C245-A71D-C32042281E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80513" cy="6858000"/>
            <a:chOff x="0" y="0"/>
            <a:chExt cx="5783" cy="4320"/>
          </a:xfrm>
        </p:grpSpPr>
        <p:grpSp>
          <p:nvGrpSpPr>
            <p:cNvPr id="5" name="Group 6"/>
            <p:cNvGrpSpPr>
              <a:grpSpLocks/>
            </p:cNvGrpSpPr>
            <p:nvPr userDrawn="1"/>
          </p:nvGrpSpPr>
          <p:grpSpPr bwMode="auto">
            <a:xfrm>
              <a:off x="1451" y="0"/>
              <a:ext cx="4332" cy="1910"/>
              <a:chOff x="1451" y="0"/>
              <a:chExt cx="4332" cy="1910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451" y="0"/>
                <a:ext cx="136" cy="1774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51" y="1774"/>
                <a:ext cx="4332" cy="136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9"/>
            <p:cNvGrpSpPr>
              <a:grpSpLocks/>
            </p:cNvGrpSpPr>
            <p:nvPr userDrawn="1"/>
          </p:nvGrpSpPr>
          <p:grpSpPr bwMode="auto">
            <a:xfrm>
              <a:off x="0" y="1842"/>
              <a:ext cx="1519" cy="2478"/>
              <a:chOff x="0" y="1842"/>
              <a:chExt cx="1519" cy="2478"/>
            </a:xfrm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51" y="1842"/>
                <a:ext cx="68" cy="2478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1843"/>
                <a:ext cx="1451" cy="68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1" name="Picture 12" descr="hpi_logo_v2_cmyk_sl1_ma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75" y="296863"/>
            <a:ext cx="392906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32100" y="3429000"/>
            <a:ext cx="6013450" cy="1368425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32100" y="4868863"/>
            <a:ext cx="6013450" cy="15113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597650"/>
            <a:ext cx="6013450" cy="18891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D1344-8B01-1C4B-BD5E-0E996AF6DF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C63A-7217-A34A-88C7-6756DE0577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27200"/>
            <a:ext cx="4010025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1563" y="1727200"/>
            <a:ext cx="40116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5DE3-A93B-9E4B-B744-311C0E013F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0393-14B5-F746-A020-B906A7AAA9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742A-0F6B-3245-B415-C5F6B1B95F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1AAE-2D74-094D-B679-7F70F85723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BF75-34D3-B547-BD4B-1A66E8B613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3A82-FEE9-E84F-970F-25B1A34D82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B087-8F34-6E4B-8399-5084906306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E9CB-A8CB-D74E-A20D-5D57430793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043112" cy="65246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0"/>
            <a:ext cx="5978525" cy="65246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0E7C-69A2-B04D-AE63-1C5997E97D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0"/>
            <a:ext cx="6243638" cy="100806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138" y="1727200"/>
            <a:ext cx="4010025" cy="4797425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1563" y="1727200"/>
            <a:ext cx="4011612" cy="4797425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A279-3824-9B46-AE71-5302AFFA3B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9138" y="0"/>
            <a:ext cx="8174037" cy="6524625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FCFC-B758-3247-B64B-F423FC0D64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592263"/>
            <a:ext cx="4279900" cy="4932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592263"/>
            <a:ext cx="4281487" cy="4932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B323-96C7-2045-B73A-4B2D41DEFD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679C-A9BF-A74A-ABB0-E48FEA6FEB1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3B6F-82DB-AE41-8BF1-29417F41CE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5AE4-6743-1348-994A-0A6C36A05A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6938-1F1C-3D44-B07C-3E5258FC02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8DAD6-3A9B-1C4E-A3FD-BE134B3EDF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5" Type="http://schemas.openxmlformats.org/officeDocument/2006/relationships/image" Target="../media/image5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92263"/>
            <a:ext cx="8713787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0"/>
            <a:ext cx="65166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561138"/>
            <a:ext cx="72009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06375" y="6597650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A384FB4D-2A01-4A4E-A509-A62884B7F8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0" name="Picture 24" descr="hpi_logo_epicStyl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93063" y="14288"/>
            <a:ext cx="1074737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5" descr="epic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29438" y="73025"/>
            <a:ext cx="9556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8" descr="underline"/>
          <p:cNvPicPr>
            <a:picLocks noChangeAspect="1" noChangeArrowheads="1"/>
          </p:cNvPicPr>
          <p:nvPr/>
        </p:nvPicPr>
        <p:blipFill>
          <a:blip r:embed="rId15"/>
          <a:srcRect r="22856"/>
          <a:stretch>
            <a:fillRect/>
          </a:stretch>
        </p:blipFill>
        <p:spPr bwMode="auto">
          <a:xfrm>
            <a:off x="-107950" y="1052513"/>
            <a:ext cx="676751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Yank" pitchFamily="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Yank" pitchFamily="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Yank" pitchFamily="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Yank" pitchFamily="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Yan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Yan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Yan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Yank" pitchFamily="2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defRPr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447675" indent="-266700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buClr>
          <a:schemeClr val="bg1"/>
        </a:buClr>
        <a:buSzPct val="120000"/>
        <a:buFont typeface="Yank" pitchFamily="2" charset="0"/>
        <a:buChar char="*"/>
        <a:defRPr>
          <a:solidFill>
            <a:schemeClr val="bg1"/>
          </a:solidFill>
          <a:latin typeface="+mn-lt"/>
          <a:ea typeface="ＭＳ Ｐゴシック" charset="-128"/>
        </a:defRPr>
      </a:lvl2pPr>
      <a:lvl3pPr marL="895350" indent="-266700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buClr>
          <a:schemeClr val="bg1"/>
        </a:buClr>
        <a:buFont typeface="Yank" pitchFamily="2" charset="0"/>
        <a:buChar char="&gt;"/>
        <a:defRPr>
          <a:solidFill>
            <a:schemeClr val="bg1"/>
          </a:solidFill>
          <a:latin typeface="+mn-lt"/>
          <a:ea typeface="ＭＳ Ｐゴシック" charset="-128"/>
        </a:defRPr>
      </a:lvl3pPr>
      <a:lvl4pPr marL="1431925" indent="-1762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□"/>
        <a:defRPr>
          <a:solidFill>
            <a:schemeClr val="tx1"/>
          </a:solidFill>
          <a:latin typeface="Verdana" charset="0"/>
          <a:ea typeface="ＭＳ Ｐゴシック" charset="-128"/>
        </a:defRPr>
      </a:lvl4pPr>
      <a:lvl5pPr marL="211296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Verdana" charset="0"/>
          <a:ea typeface="ＭＳ Ｐゴシック" charset="-128"/>
        </a:defRPr>
      </a:lvl5pPr>
      <a:lvl6pPr marL="25701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Verdana" charset="0"/>
          <a:ea typeface="ＭＳ Ｐゴシック" charset="-128"/>
        </a:defRPr>
      </a:lvl6pPr>
      <a:lvl7pPr marL="30273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Verdana" charset="0"/>
          <a:ea typeface="ＭＳ Ｐゴシック" charset="-128"/>
        </a:defRPr>
      </a:lvl7pPr>
      <a:lvl8pPr marL="34845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Verdana" charset="0"/>
          <a:ea typeface="ＭＳ Ｐゴシック" charset="-128"/>
        </a:defRPr>
      </a:lvl8pPr>
      <a:lvl9pPr marL="39417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Verdana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431800" y="0"/>
            <a:ext cx="71438" cy="1196975"/>
          </a:xfrm>
          <a:prstGeom prst="rect">
            <a:avLst/>
          </a:prstGeom>
          <a:solidFill>
            <a:srgbClr val="FFDC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31800" y="1196975"/>
            <a:ext cx="8712200" cy="71438"/>
          </a:xfrm>
          <a:prstGeom prst="rect">
            <a:avLst/>
          </a:prstGeom>
          <a:solidFill>
            <a:srgbClr val="FFDC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9138"/>
            <a:ext cx="81740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59404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619875"/>
            <a:ext cx="81740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06375" y="1439863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500" u="none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1D32D8E-DA2A-4F48-859E-F5683A767B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358775" y="1338263"/>
            <a:ext cx="144463" cy="55197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108825" y="276225"/>
          <a:ext cx="17287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Image" r:id="rId14" imgW="3221337" imgH="1845301" progId="">
                  <p:embed/>
                </p:oleObj>
              </mc:Choice>
              <mc:Fallback>
                <p:oleObj name="Image" r:id="rId14" imgW="3221337" imgH="184530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2660"/>
                      <a:stretch>
                        <a:fillRect/>
                      </a:stretch>
                    </p:blipFill>
                    <p:spPr bwMode="auto">
                      <a:xfrm>
                        <a:off x="7108825" y="276225"/>
                        <a:ext cx="17287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1063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68D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1193800"/>
            <a:ext cx="503238" cy="14446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42913" indent="-263525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■"/>
        <a:defRPr>
          <a:solidFill>
            <a:schemeClr val="tx1"/>
          </a:solidFill>
          <a:latin typeface="+mn-lt"/>
          <a:ea typeface="ＭＳ Ｐゴシック" charset="-128"/>
        </a:defRPr>
      </a:lvl2pPr>
      <a:lvl3pPr marL="893763" indent="-261938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□"/>
        <a:defRPr>
          <a:solidFill>
            <a:schemeClr val="tx1"/>
          </a:solidFill>
          <a:latin typeface="+mn-lt"/>
          <a:ea typeface="ＭＳ Ｐゴシック" charset="-128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27200"/>
            <a:ext cx="81740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0"/>
            <a:ext cx="62436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559550"/>
            <a:ext cx="81740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5761" cy="4320"/>
          </a:xfrm>
        </p:grpSpPr>
        <p:grpSp>
          <p:nvGrpSpPr>
            <p:cNvPr id="25608" name="Group 6"/>
            <p:cNvGrpSpPr>
              <a:grpSpLocks/>
            </p:cNvGrpSpPr>
            <p:nvPr userDrawn="1"/>
          </p:nvGrpSpPr>
          <p:grpSpPr bwMode="auto">
            <a:xfrm>
              <a:off x="273" y="0"/>
              <a:ext cx="5488" cy="845"/>
              <a:chOff x="273" y="0"/>
              <a:chExt cx="5488" cy="845"/>
            </a:xfrm>
          </p:grpSpPr>
          <p:sp>
            <p:nvSpPr>
              <p:cNvPr id="242695" name="Rectangle 7"/>
              <p:cNvSpPr>
                <a:spLocks noChangeArrowheads="1"/>
              </p:cNvSpPr>
              <p:nvPr/>
            </p:nvSpPr>
            <p:spPr bwMode="auto">
              <a:xfrm>
                <a:off x="273" y="0"/>
                <a:ext cx="91" cy="754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2696" name="Rectangle 8"/>
              <p:cNvSpPr>
                <a:spLocks noChangeArrowheads="1"/>
              </p:cNvSpPr>
              <p:nvPr/>
            </p:nvSpPr>
            <p:spPr bwMode="auto">
              <a:xfrm>
                <a:off x="273" y="754"/>
                <a:ext cx="5488" cy="91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5609" name="Group 9"/>
            <p:cNvGrpSpPr>
              <a:grpSpLocks/>
            </p:cNvGrpSpPr>
            <p:nvPr userDrawn="1"/>
          </p:nvGrpSpPr>
          <p:grpSpPr bwMode="auto">
            <a:xfrm>
              <a:off x="0" y="800"/>
              <a:ext cx="318" cy="3520"/>
              <a:chOff x="0" y="800"/>
              <a:chExt cx="318" cy="3520"/>
            </a:xfrm>
          </p:grpSpPr>
          <p:sp>
            <p:nvSpPr>
              <p:cNvPr id="242698" name="Rectangle 10"/>
              <p:cNvSpPr>
                <a:spLocks noChangeArrowheads="1"/>
              </p:cNvSpPr>
              <p:nvPr/>
            </p:nvSpPr>
            <p:spPr bwMode="auto">
              <a:xfrm>
                <a:off x="273" y="845"/>
                <a:ext cx="45" cy="3475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2699" name="Rectangle 11"/>
              <p:cNvSpPr>
                <a:spLocks noChangeArrowheads="1"/>
              </p:cNvSpPr>
              <p:nvPr/>
            </p:nvSpPr>
            <p:spPr bwMode="auto">
              <a:xfrm>
                <a:off x="0" y="800"/>
                <a:ext cx="317" cy="45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427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66688" y="1439863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382A1F2-9276-1042-B1D9-86B46A908D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5607" name="Picture 13" descr="hpi_logo_v2_cmyk_sl1_master"/>
          <p:cNvPicPr>
            <a:picLocks noChangeAspect="1" noChangeArrowheads="1"/>
          </p:cNvPicPr>
          <p:nvPr/>
        </p:nvPicPr>
        <p:blipFill>
          <a:blip r:embed="rId15"/>
          <a:srcRect b="14662"/>
          <a:stretch>
            <a:fillRect/>
          </a:stretch>
        </p:blipFill>
        <p:spPr bwMode="auto">
          <a:xfrm>
            <a:off x="7588250" y="319088"/>
            <a:ext cx="11906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41325" indent="-260350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■"/>
        <a:defRPr>
          <a:solidFill>
            <a:schemeClr val="tx1"/>
          </a:solidFill>
          <a:latin typeface="+mn-lt"/>
          <a:ea typeface="ＭＳ Ｐゴシック" charset="-128"/>
        </a:defRPr>
      </a:lvl2pPr>
      <a:lvl3pPr marL="896938" indent="-276225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□"/>
        <a:defRPr>
          <a:solidFill>
            <a:schemeClr val="tx1"/>
          </a:solidFill>
          <a:latin typeface="+mn-lt"/>
          <a:ea typeface="ＭＳ Ｐゴシック" charset="-128"/>
        </a:defRPr>
      </a:lvl3pPr>
      <a:lvl4pPr marL="1343025" indent="-2667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Verdana" charset="0"/>
        <a:buChar char="◊"/>
        <a:defRPr>
          <a:solidFill>
            <a:schemeClr val="tx1"/>
          </a:solidFill>
          <a:latin typeface="+mn-lt"/>
          <a:ea typeface="ＭＳ Ｐゴシック" charset="-128"/>
        </a:defRPr>
      </a:lvl4pPr>
      <a:lvl5pPr marL="1793875" indent="-27146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Verdana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5pPr>
      <a:lvl6pPr marL="2251075" indent="-271463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Verdana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6pPr>
      <a:lvl7pPr marL="2708275" indent="-271463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Verdana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7pPr>
      <a:lvl8pPr marL="3165475" indent="-271463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Verdana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8pPr>
      <a:lvl9pPr marL="3622675" indent="-271463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Verdana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.org/" TargetMode="External"/><Relationship Id="rId4" Type="http://schemas.openxmlformats.org/officeDocument/2006/relationships/hyperlink" Target="http://www.computer.org" TargetMode="External"/><Relationship Id="rId5" Type="http://schemas.openxmlformats.org/officeDocument/2006/relationships/hyperlink" Target="http://ieeexplore.ieee.org/" TargetMode="External"/><Relationship Id="rId6" Type="http://schemas.openxmlformats.org/officeDocument/2006/relationships/hyperlink" Target="http://www.acm.org/" TargetMode="External"/><Relationship Id="rId7" Type="http://schemas.openxmlformats.org/officeDocument/2006/relationships/hyperlink" Target="http://scholar.google.com/" TargetMode="External"/><Relationship Id="rId8" Type="http://schemas.openxmlformats.org/officeDocument/2006/relationships/hyperlink" Target="http://citeseer.ist.psu.edu/" TargetMode="External"/><Relationship Id="rId9" Type="http://schemas.openxmlformats.org/officeDocument/2006/relationships/hyperlink" Target="http://www.springerlink.com/" TargetMode="External"/><Relationship Id="rId10" Type="http://schemas.openxmlformats.org/officeDocument/2006/relationships/hyperlink" Target="http://info.ub.uni-potsdam.de/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epic.hpi.uni-potsdam.de/Home/TrackAndTraceInTheSupplyChain201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z="1200" dirty="0"/>
              <a:t>Seminar</a:t>
            </a:r>
            <a:r>
              <a:rPr lang="de-DE" sz="2000" dirty="0"/>
              <a:t>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Real-World </a:t>
            </a:r>
            <a:r>
              <a:rPr lang="de-DE" sz="2000" dirty="0" err="1" smtClean="0"/>
              <a:t>Application</a:t>
            </a:r>
            <a:r>
              <a:rPr lang="de-DE" sz="2000" dirty="0" smtClean="0"/>
              <a:t> in </a:t>
            </a:r>
            <a:r>
              <a:rPr lang="de-DE" sz="2000" dirty="0" err="1" smtClean="0"/>
              <a:t>RFID-Aided</a:t>
            </a:r>
            <a:r>
              <a:rPr lang="de-DE" sz="2000" dirty="0" smtClean="0"/>
              <a:t> </a:t>
            </a:r>
            <a:r>
              <a:rPr lang="de-DE" sz="2000" dirty="0" err="1" smtClean="0"/>
              <a:t>Supply</a:t>
            </a:r>
            <a:r>
              <a:rPr lang="de-DE" sz="2000" dirty="0" smtClean="0"/>
              <a:t> Chain</a:t>
            </a:r>
            <a:endParaRPr lang="de-DE" sz="2000" dirty="0"/>
          </a:p>
        </p:txBody>
      </p:sp>
      <p:sp>
        <p:nvSpPr>
          <p:cNvPr id="41987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832100" y="5084763"/>
            <a:ext cx="6013450" cy="1295400"/>
          </a:xfrm>
        </p:spPr>
        <p:txBody>
          <a:bodyPr/>
          <a:lstStyle/>
          <a:p>
            <a:pPr marL="0" indent="0" eaLnBrk="1" hangingPunct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r>
              <a:rPr lang="en-US" dirty="0" smtClean="0"/>
              <a:t> / </a:t>
            </a:r>
            <a:r>
              <a:rPr lang="en-US" dirty="0" err="1" smtClean="0"/>
              <a:t>Schreiben</a:t>
            </a:r>
            <a:r>
              <a:rPr lang="en-US" dirty="0" smtClean="0"/>
              <a:t> / </a:t>
            </a:r>
            <a:r>
              <a:rPr lang="en-US" dirty="0" err="1" smtClean="0"/>
              <a:t>Präsentieren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Science</a:t>
            </a:r>
            <a:endParaRPr lang="en-US" dirty="0"/>
          </a:p>
        </p:txBody>
      </p:sp>
      <p:pic>
        <p:nvPicPr>
          <p:cNvPr id="17" name="Content Placeholder 16" descr="Screen shot 2009-11-03 at 10.05.52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589" b="-7589"/>
          <a:stretch>
            <a:fillRect/>
          </a:stretch>
        </p:blipFill>
        <p:spPr>
          <a:xfrm>
            <a:off x="502752" y="1600200"/>
            <a:ext cx="7041048" cy="4132462"/>
          </a:xfrm>
        </p:spPr>
      </p:pic>
      <p:sp>
        <p:nvSpPr>
          <p:cNvPr id="18" name="TextBox 17"/>
          <p:cNvSpPr txBox="1"/>
          <p:nvPr/>
        </p:nvSpPr>
        <p:spPr>
          <a:xfrm>
            <a:off x="6629400" y="6400800"/>
            <a:ext cx="1771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none" dirty="0" err="1" smtClean="0">
                <a:solidFill>
                  <a:schemeClr val="tx1"/>
                </a:solidFill>
              </a:rPr>
              <a:t>Hevner</a:t>
            </a:r>
            <a:r>
              <a:rPr lang="en-US" sz="1400" u="none" dirty="0" smtClean="0">
                <a:solidFill>
                  <a:schemeClr val="tx1"/>
                </a:solidFill>
              </a:rPr>
              <a:t> et al. (2004)</a:t>
            </a:r>
            <a:endParaRPr lang="en-US" sz="1400" u="none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 smtClean="0"/>
          </a:p>
          <a:p>
            <a:pPr lvl="2"/>
            <a:r>
              <a:rPr lang="en-US" dirty="0" err="1" smtClean="0"/>
              <a:t>Zielsetzungen</a:t>
            </a:r>
            <a:r>
              <a:rPr lang="en-US" dirty="0" smtClean="0"/>
              <a:t> &amp; </a:t>
            </a:r>
            <a:r>
              <a:rPr lang="en-US" dirty="0" err="1" smtClean="0"/>
              <a:t>Rahmenbedingungen</a:t>
            </a:r>
            <a:endParaRPr lang="en-US" dirty="0" smtClean="0"/>
          </a:p>
          <a:p>
            <a:pPr lvl="2"/>
            <a:r>
              <a:rPr lang="en-US" dirty="0" err="1" smtClean="0"/>
              <a:t>Erkenntnistheoretische</a:t>
            </a:r>
            <a:r>
              <a:rPr lang="en-US" dirty="0" smtClean="0"/>
              <a:t> </a:t>
            </a:r>
            <a:r>
              <a:rPr lang="en-US" dirty="0" err="1" smtClean="0"/>
              <a:t>Paradigmen</a:t>
            </a:r>
            <a:r>
              <a:rPr lang="en-US" dirty="0" smtClean="0"/>
              <a:t> </a:t>
            </a:r>
          </a:p>
          <a:p>
            <a:pPr lvl="2"/>
            <a:r>
              <a:rPr lang="en-US" b="1" dirty="0" err="1" smtClean="0"/>
              <a:t>Forschungsmethodiken</a:t>
            </a:r>
            <a:endParaRPr lang="en-US" b="1" dirty="0" smtClean="0"/>
          </a:p>
          <a:p>
            <a:pPr lvl="2"/>
            <a:r>
              <a:rPr lang="en-US" dirty="0" err="1" smtClean="0"/>
              <a:t>Wissenschaftlicher</a:t>
            </a:r>
            <a:r>
              <a:rPr lang="en-US" dirty="0" smtClean="0"/>
              <a:t> </a:t>
            </a:r>
            <a:r>
              <a:rPr lang="en-US" dirty="0" err="1" smtClean="0"/>
              <a:t>Ausdrucksstil</a:t>
            </a:r>
            <a:endParaRPr lang="en-US" dirty="0" smtClean="0"/>
          </a:p>
          <a:p>
            <a:pPr lvl="2"/>
            <a:r>
              <a:rPr lang="en-US" sz="1800" dirty="0" err="1" smtClean="0"/>
              <a:t>Wissenschaftliches</a:t>
            </a:r>
            <a:r>
              <a:rPr lang="en-US" sz="1800" dirty="0" smtClean="0"/>
              <a:t> </a:t>
            </a:r>
            <a:r>
              <a:rPr lang="en-US" sz="1800" dirty="0" err="1" smtClean="0"/>
              <a:t>Zitieren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Nutzung</a:t>
            </a:r>
            <a:r>
              <a:rPr lang="en-US" sz="1800" dirty="0" smtClean="0"/>
              <a:t> von </a:t>
            </a:r>
            <a:r>
              <a:rPr lang="en-US" sz="1800" dirty="0" err="1" smtClean="0"/>
              <a:t>Quellen</a:t>
            </a:r>
            <a:endParaRPr lang="en-US" dirty="0" smtClean="0"/>
          </a:p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endParaRPr lang="de-DE" dirty="0" smtClean="0"/>
          </a:p>
          <a:p>
            <a:pPr lvl="1"/>
            <a:r>
              <a:rPr lang="de-DE" dirty="0" smtClean="0"/>
              <a:t>Wissenschaftliches Präsentieren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Forschungsmethodiken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61445" name="Picture 5" descr="Forschungsmethodi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7543800" cy="4662488"/>
          </a:xfrm>
          <a:prstGeom prst="rect">
            <a:avLst/>
          </a:prstGeom>
          <a:noFill/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116013" y="2852738"/>
            <a:ext cx="503237" cy="1152525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116013" y="4221163"/>
            <a:ext cx="503237" cy="1152525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555875" y="2852738"/>
            <a:ext cx="503238" cy="252095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995738" y="2852738"/>
            <a:ext cx="503237" cy="252095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5435600" y="2852738"/>
            <a:ext cx="503238" cy="252095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804025" y="2852738"/>
            <a:ext cx="576263" cy="252095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 rot="16200000">
            <a:off x="3996532" y="3356769"/>
            <a:ext cx="576262" cy="50419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Forschungsmethodiken</a:t>
            </a:r>
          </a:p>
        </p:txBody>
      </p:sp>
      <p:pic>
        <p:nvPicPr>
          <p:cNvPr id="88070" name="Picture 6" descr="Forschungsmethodi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3810000"/>
            <a:ext cx="4332287" cy="2678113"/>
          </a:xfrm>
          <a:prstGeom prst="rect">
            <a:avLst/>
          </a:prstGeom>
          <a:noFill/>
        </p:spPr>
      </p:pic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4982653" y="4532884"/>
            <a:ext cx="288925" cy="661987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4982653" y="5318696"/>
            <a:ext cx="288925" cy="661988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5809741" y="4532884"/>
            <a:ext cx="288925" cy="14478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6636828" y="4532884"/>
            <a:ext cx="288925" cy="14478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7462328" y="4532884"/>
            <a:ext cx="288925" cy="14478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8248141" y="4532884"/>
            <a:ext cx="331787" cy="14478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524000"/>
            <a:ext cx="7018337" cy="4932362"/>
          </a:xfrm>
        </p:spPr>
        <p:txBody>
          <a:bodyPr/>
          <a:lstStyle/>
          <a:p>
            <a:pPr marL="714375" lvl="1" indent="-533400">
              <a:lnSpc>
                <a:spcPct val="95000"/>
              </a:lnSpc>
            </a:pPr>
            <a:r>
              <a:rPr lang="de-DE" dirty="0" smtClean="0"/>
              <a:t>Konzeptionell</a:t>
            </a:r>
            <a:r>
              <a:rPr lang="de-DE" dirty="0"/>
              <a:t>- und </a:t>
            </a:r>
            <a:r>
              <a:rPr lang="de-DE" dirty="0" smtClean="0"/>
              <a:t>argumentativ-deduktive </a:t>
            </a:r>
            <a:r>
              <a:rPr lang="de-DE" dirty="0"/>
              <a:t>Analyse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/>
              <a:t>Semi-formale Modellierung </a:t>
            </a:r>
          </a:p>
          <a:p>
            <a:pPr marL="1636713" lvl="3" indent="-381000">
              <a:lnSpc>
                <a:spcPct val="80000"/>
              </a:lnSpc>
            </a:pPr>
            <a:r>
              <a:rPr lang="de-DE" dirty="0"/>
              <a:t>Petrinetze, </a:t>
            </a:r>
          </a:p>
          <a:p>
            <a:pPr marL="1636713" lvl="3" indent="-381000">
              <a:lnSpc>
                <a:spcPct val="80000"/>
              </a:lnSpc>
            </a:pPr>
            <a:r>
              <a:rPr lang="de-DE" dirty="0"/>
              <a:t>UML</a:t>
            </a:r>
          </a:p>
          <a:p>
            <a:pPr marL="1636713" lvl="3" indent="-381000">
              <a:lnSpc>
                <a:spcPct val="80000"/>
              </a:lnSpc>
            </a:pPr>
            <a:r>
              <a:rPr lang="de-DE" dirty="0"/>
              <a:t>…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sz="1800" dirty="0"/>
              <a:t>Sprachliche Modelle</a:t>
            </a:r>
          </a:p>
          <a:p>
            <a:pPr marL="1636713" lvl="3" indent="-381000">
              <a:lnSpc>
                <a:spcPct val="80000"/>
              </a:lnSpc>
            </a:pPr>
            <a:r>
              <a:rPr lang="de-DE" dirty="0"/>
              <a:t>Information Dynamics</a:t>
            </a:r>
          </a:p>
          <a:p>
            <a:pPr marL="1636713" lvl="3" indent="-381000">
              <a:lnSpc>
                <a:spcPct val="80000"/>
              </a:lnSpc>
            </a:pPr>
            <a:r>
              <a:rPr lang="de-DE" dirty="0"/>
              <a:t>Systemtheorie</a:t>
            </a:r>
          </a:p>
          <a:p>
            <a:pPr marL="1636713" lvl="3" indent="-381000">
              <a:lnSpc>
                <a:spcPct val="80000"/>
              </a:lnSpc>
            </a:pPr>
            <a:r>
              <a:rPr lang="de-DE" dirty="0"/>
              <a:t>Innovationsmanagement</a:t>
            </a:r>
          </a:p>
          <a:p>
            <a:pPr marL="1636713" lvl="3" indent="-381000">
              <a:lnSpc>
                <a:spcPct val="80000"/>
              </a:lnSpc>
            </a:pPr>
            <a:r>
              <a:rPr lang="de-DE" dirty="0"/>
              <a:t>…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/>
              <a:t>Strukturierungsmethoden </a:t>
            </a:r>
          </a:p>
          <a:p>
            <a:pPr marL="1636713" lvl="3" indent="-381000">
              <a:lnSpc>
                <a:spcPct val="80000"/>
              </a:lnSpc>
            </a:pPr>
            <a:r>
              <a:rPr lang="de-DE" dirty="0" err="1"/>
              <a:t>SCOR-Modell</a:t>
            </a:r>
            <a:endParaRPr lang="de-DE" dirty="0"/>
          </a:p>
          <a:p>
            <a:pPr marL="1636713" lvl="3" indent="-381000">
              <a:lnSpc>
                <a:spcPct val="80000"/>
              </a:lnSpc>
            </a:pPr>
            <a:r>
              <a:rPr lang="de-DE" dirty="0"/>
              <a:t>Schalenmodell</a:t>
            </a:r>
          </a:p>
          <a:p>
            <a:pPr marL="1636713" lvl="3" indent="-381000">
              <a:lnSpc>
                <a:spcPct val="80000"/>
              </a:lnSpc>
            </a:pPr>
            <a:r>
              <a:rPr lang="de-DE" dirty="0"/>
              <a:t>…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8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8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Forschungsmethodiken</a:t>
            </a:r>
          </a:p>
        </p:txBody>
      </p:sp>
      <p:pic>
        <p:nvPicPr>
          <p:cNvPr id="88070" name="Picture 6" descr="Forschungsmethodi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3810000"/>
            <a:ext cx="4332287" cy="2678113"/>
          </a:xfrm>
          <a:prstGeom prst="rect">
            <a:avLst/>
          </a:prstGeom>
          <a:noFill/>
        </p:spPr>
      </p:pic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5809741" y="4532884"/>
            <a:ext cx="288925" cy="14478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6636828" y="4532884"/>
            <a:ext cx="288925" cy="14478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7462328" y="4532884"/>
            <a:ext cx="288925" cy="14478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8248141" y="4532884"/>
            <a:ext cx="331787" cy="14478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524000"/>
            <a:ext cx="7780337" cy="4932362"/>
          </a:xfrm>
        </p:spPr>
        <p:txBody>
          <a:bodyPr/>
          <a:lstStyle/>
          <a:p>
            <a:pPr marL="714375" lvl="1" indent="-533400">
              <a:lnSpc>
                <a:spcPct val="95000"/>
              </a:lnSpc>
            </a:pPr>
            <a:r>
              <a:rPr lang="de-DE" dirty="0" err="1" smtClean="0"/>
              <a:t>Prototyping</a:t>
            </a:r>
            <a:endParaRPr lang="de-DE" dirty="0" smtClean="0"/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Entwicklung &amp;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Evaluierung von Vorabversionen zum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Lernen und Verbessern</a:t>
            </a:r>
          </a:p>
          <a:p>
            <a:pPr marL="630237" lvl="1" indent="-457200">
              <a:lnSpc>
                <a:spcPct val="95000"/>
              </a:lnSpc>
            </a:pPr>
            <a:r>
              <a:rPr lang="de-DE" dirty="0" smtClean="0"/>
              <a:t>Laborexperiment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Analyse von Kausalitäten in kontrollierter Umgebung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Labor = künstliche Umgebung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Verifikation von Prototypen</a:t>
            </a:r>
          </a:p>
          <a:p>
            <a:pPr marL="1190626" lvl="2" indent="-381000">
              <a:lnSpc>
                <a:spcPct val="80000"/>
              </a:lnSpc>
            </a:pPr>
            <a:endParaRPr lang="de-DE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Forschungsmethodiken</a:t>
            </a:r>
          </a:p>
        </p:txBody>
      </p:sp>
      <p:pic>
        <p:nvPicPr>
          <p:cNvPr id="88070" name="Picture 6" descr="Forschungsmethodi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3810000"/>
            <a:ext cx="4332287" cy="2678113"/>
          </a:xfrm>
          <a:prstGeom prst="rect">
            <a:avLst/>
          </a:prstGeom>
          <a:noFill/>
        </p:spPr>
      </p:pic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7462328" y="4532884"/>
            <a:ext cx="288925" cy="14478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8248141" y="4532884"/>
            <a:ext cx="331787" cy="1447800"/>
          </a:xfrm>
          <a:prstGeom prst="rect">
            <a:avLst/>
          </a:prstGeom>
          <a:solidFill>
            <a:srgbClr val="DFE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524000"/>
            <a:ext cx="7780337" cy="4932362"/>
          </a:xfrm>
        </p:spPr>
        <p:txBody>
          <a:bodyPr/>
          <a:lstStyle/>
          <a:p>
            <a:pPr marL="714375" lvl="1" indent="-533400">
              <a:lnSpc>
                <a:spcPct val="95000"/>
              </a:lnSpc>
            </a:pPr>
            <a:r>
              <a:rPr lang="de-DE" dirty="0" smtClean="0"/>
              <a:t>Fallstudien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Untersuchung von Vorgängen in natürlichem Kontext</a:t>
            </a:r>
          </a:p>
          <a:p>
            <a:pPr marL="1531937" lvl="3" indent="-457200">
              <a:lnSpc>
                <a:spcPct val="95000"/>
              </a:lnSpc>
            </a:pPr>
            <a:r>
              <a:rPr lang="de-DE" dirty="0" smtClean="0"/>
              <a:t>Komplex, schwer abgrenzbar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Interpretation von Verhaltensmustern</a:t>
            </a:r>
          </a:p>
          <a:p>
            <a:pPr marL="1531937" lvl="3" indent="-457200">
              <a:lnSpc>
                <a:spcPct val="95000"/>
              </a:lnSpc>
            </a:pPr>
            <a:r>
              <a:rPr lang="de-DE" dirty="0" smtClean="0"/>
              <a:t>konstruktivistisches Vorgehen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Untersuchung von Thesen</a:t>
            </a:r>
          </a:p>
          <a:p>
            <a:pPr marL="1531937" lvl="3" indent="-457200">
              <a:lnSpc>
                <a:spcPct val="95000"/>
              </a:lnSpc>
            </a:pPr>
            <a:r>
              <a:rPr lang="de-DE" dirty="0" smtClean="0"/>
              <a:t>Verhaltenswissenschaftlicher Zugang</a:t>
            </a:r>
          </a:p>
          <a:p>
            <a:pPr marL="630237" lvl="1" indent="-457200">
              <a:lnSpc>
                <a:spcPct val="95000"/>
              </a:lnSpc>
            </a:pPr>
            <a:r>
              <a:rPr lang="de-DE" dirty="0" smtClean="0"/>
              <a:t>Sonstige Forschungsmethodiken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Analyse der Systeme</a:t>
            </a:r>
          </a:p>
          <a:p>
            <a:pPr marL="1531937" lvl="3" indent="-457200">
              <a:lnSpc>
                <a:spcPct val="95000"/>
              </a:lnSpc>
            </a:pPr>
            <a:r>
              <a:rPr lang="de-DE" dirty="0" smtClean="0"/>
              <a:t>Induktiv (Beobachtung)</a:t>
            </a:r>
          </a:p>
          <a:p>
            <a:pPr marL="1531937" lvl="3" indent="-457200">
              <a:lnSpc>
                <a:spcPct val="95000"/>
              </a:lnSpc>
            </a:pPr>
            <a:r>
              <a:rPr lang="de-DE" dirty="0" smtClean="0"/>
              <a:t>Deduktiv (Modell)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Idealisierte Sicht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Forschungsmethodiken</a:t>
            </a:r>
          </a:p>
        </p:txBody>
      </p:sp>
      <p:pic>
        <p:nvPicPr>
          <p:cNvPr id="88070" name="Picture 6" descr="Forschungsmethodi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3810000"/>
            <a:ext cx="4332287" cy="2678113"/>
          </a:xfrm>
          <a:prstGeom prst="rect">
            <a:avLst/>
          </a:prstGeom>
          <a:noFill/>
        </p:spPr>
      </p:pic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524000"/>
            <a:ext cx="8237537" cy="4932362"/>
          </a:xfrm>
        </p:spPr>
        <p:txBody>
          <a:bodyPr/>
          <a:lstStyle/>
          <a:p>
            <a:pPr marL="714375" lvl="1" indent="-533400">
              <a:lnSpc>
                <a:spcPct val="95000"/>
              </a:lnSpc>
            </a:pPr>
            <a:r>
              <a:rPr lang="de-DE" dirty="0" smtClean="0"/>
              <a:t>Simulation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Formale Abbildung des Systemverhaltens im Modell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Modelkonstruktion und Beobachtung bringen Ergebnisse</a:t>
            </a:r>
          </a:p>
          <a:p>
            <a:pPr marL="630237" lvl="1" indent="-457200">
              <a:lnSpc>
                <a:spcPct val="95000"/>
              </a:lnSpc>
            </a:pPr>
            <a:r>
              <a:rPr lang="de-DE" dirty="0" smtClean="0"/>
              <a:t>Aktionsforschung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Praxisproblem durch Wissenschaft und Praxis angehen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Analyse, Aktion und Evaluation werden iterativ durchlaufen</a:t>
            </a:r>
          </a:p>
          <a:p>
            <a:pPr marL="630237" lvl="1" indent="-457200">
              <a:lnSpc>
                <a:spcPct val="95000"/>
              </a:lnSpc>
            </a:pPr>
            <a:r>
              <a:rPr lang="de-DE" dirty="0" smtClean="0"/>
              <a:t>Referenzmodellierung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Ethnographie</a:t>
            </a:r>
          </a:p>
          <a:p>
            <a:pPr marL="1085850" lvl="2" indent="-457200">
              <a:lnSpc>
                <a:spcPct val="95000"/>
              </a:lnSpc>
            </a:pPr>
            <a:r>
              <a:rPr lang="de-DE" dirty="0" err="1" smtClean="0"/>
              <a:t>Grounded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endParaRPr lang="de-DE" dirty="0" smtClean="0"/>
          </a:p>
          <a:p>
            <a:pPr marL="1085850" lvl="2" indent="-457200">
              <a:lnSpc>
                <a:spcPct val="95000"/>
              </a:lnSpc>
            </a:pPr>
            <a:r>
              <a:rPr lang="de-DE" dirty="0" smtClean="0"/>
              <a:t>Qualitative / Quantitative</a:t>
            </a:r>
          </a:p>
          <a:p>
            <a:pPr marL="1531937" lvl="3" indent="-457200">
              <a:lnSpc>
                <a:spcPct val="95000"/>
              </a:lnSpc>
            </a:pPr>
            <a:r>
              <a:rPr lang="de-DE" dirty="0" smtClean="0"/>
              <a:t>Querschnitts- und</a:t>
            </a:r>
          </a:p>
          <a:p>
            <a:pPr marL="1531937" lvl="3" indent="-457200">
              <a:lnSpc>
                <a:spcPct val="95000"/>
              </a:lnSpc>
            </a:pPr>
            <a:r>
              <a:rPr lang="de-DE" dirty="0" smtClean="0"/>
              <a:t>Längsschnittanalyse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Forschungsmethodiken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131076" name="Picture 4" descr="Forschungsmethodi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543800" cy="466248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 smtClean="0"/>
          </a:p>
          <a:p>
            <a:pPr lvl="2"/>
            <a:r>
              <a:rPr lang="en-US" dirty="0" err="1" smtClean="0"/>
              <a:t>Zielsetzungen</a:t>
            </a:r>
            <a:r>
              <a:rPr lang="en-US" dirty="0" smtClean="0"/>
              <a:t> &amp; </a:t>
            </a:r>
            <a:r>
              <a:rPr lang="en-US" dirty="0" err="1" smtClean="0"/>
              <a:t>Rahmenbedingungen</a:t>
            </a:r>
            <a:endParaRPr lang="en-US" dirty="0" smtClean="0"/>
          </a:p>
          <a:p>
            <a:pPr lvl="2"/>
            <a:r>
              <a:rPr lang="en-US" dirty="0" err="1" smtClean="0"/>
              <a:t>Erkenntnistheoretische</a:t>
            </a:r>
            <a:r>
              <a:rPr lang="en-US" dirty="0" smtClean="0"/>
              <a:t> </a:t>
            </a:r>
            <a:r>
              <a:rPr lang="en-US" dirty="0" err="1" smtClean="0"/>
              <a:t>Paradigmen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Forschungsmethodiken</a:t>
            </a:r>
            <a:endParaRPr lang="en-US" dirty="0" smtClean="0"/>
          </a:p>
          <a:p>
            <a:pPr lvl="2"/>
            <a:r>
              <a:rPr lang="en-US" b="1" dirty="0" err="1" smtClean="0"/>
              <a:t>Wissenschaftlicher</a:t>
            </a:r>
            <a:r>
              <a:rPr lang="en-US" b="1" dirty="0" smtClean="0"/>
              <a:t> </a:t>
            </a:r>
            <a:r>
              <a:rPr lang="en-US" b="1" dirty="0" err="1" smtClean="0"/>
              <a:t>Ausdrucksstil</a:t>
            </a:r>
            <a:endParaRPr lang="en-US" b="1" dirty="0" smtClean="0"/>
          </a:p>
          <a:p>
            <a:pPr lvl="2"/>
            <a:r>
              <a:rPr lang="en-US" sz="1800" dirty="0" err="1" smtClean="0"/>
              <a:t>Wissenschaftliches</a:t>
            </a:r>
            <a:r>
              <a:rPr lang="en-US" sz="1800" dirty="0" smtClean="0"/>
              <a:t> </a:t>
            </a:r>
            <a:r>
              <a:rPr lang="en-US" sz="1800" dirty="0" err="1" smtClean="0"/>
              <a:t>Zitieren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Nutzung</a:t>
            </a:r>
            <a:r>
              <a:rPr lang="en-US" sz="1800" dirty="0" smtClean="0"/>
              <a:t> von </a:t>
            </a:r>
            <a:r>
              <a:rPr lang="en-US" sz="1800" dirty="0" err="1" smtClean="0"/>
              <a:t>Quellen</a:t>
            </a:r>
            <a:endParaRPr lang="en-US" dirty="0" smtClean="0"/>
          </a:p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endParaRPr lang="de-DE" dirty="0" smtClean="0"/>
          </a:p>
          <a:p>
            <a:pPr lvl="1"/>
            <a:r>
              <a:rPr lang="de-DE" dirty="0" smtClean="0"/>
              <a:t>Wissenschaftliches Präsentieren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Wissenschaftlicher Ausdrucksstil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Strukturieren</a:t>
            </a:r>
            <a:endParaRPr lang="en-US" dirty="0"/>
          </a:p>
          <a:p>
            <a:pPr lvl="2"/>
            <a:r>
              <a:rPr lang="en-US" dirty="0"/>
              <a:t>(</a:t>
            </a:r>
            <a:r>
              <a:rPr lang="en-US" dirty="0" err="1"/>
              <a:t>Nummerierte</a:t>
            </a:r>
            <a:r>
              <a:rPr lang="en-US" dirty="0"/>
              <a:t>) Listen von </a:t>
            </a:r>
            <a:r>
              <a:rPr lang="en-US" dirty="0" err="1"/>
              <a:t>Aufzählungen</a:t>
            </a:r>
            <a:endParaRPr lang="en-US" dirty="0"/>
          </a:p>
          <a:p>
            <a:pPr lvl="2"/>
            <a:r>
              <a:rPr lang="en-US" dirty="0" err="1"/>
              <a:t>verbundene</a:t>
            </a:r>
            <a:r>
              <a:rPr lang="en-US" dirty="0"/>
              <a:t> </a:t>
            </a:r>
            <a:r>
              <a:rPr lang="en-US" dirty="0" err="1"/>
              <a:t>Argumente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Aktiv</a:t>
            </a:r>
            <a:r>
              <a:rPr lang="en-US" dirty="0" smtClean="0"/>
              <a:t> </a:t>
            </a:r>
            <a:r>
              <a:rPr lang="en-US" dirty="0" err="1"/>
              <a:t>anstatt</a:t>
            </a:r>
            <a:r>
              <a:rPr lang="en-US" dirty="0"/>
              <a:t> </a:t>
            </a:r>
            <a:r>
              <a:rPr lang="en-US" dirty="0" err="1"/>
              <a:t>passiv</a:t>
            </a:r>
            <a:r>
              <a:rPr lang="en-US" dirty="0"/>
              <a:t>: </a:t>
            </a:r>
            <a:br>
              <a:rPr lang="en-US" dirty="0"/>
            </a:br>
            <a:r>
              <a:rPr lang="en-US" sz="1600" dirty="0"/>
              <a:t>“Die </a:t>
            </a:r>
            <a:r>
              <a:rPr lang="en-US" sz="1600" dirty="0" err="1"/>
              <a:t>Möglichkeiten</a:t>
            </a:r>
            <a:r>
              <a:rPr lang="en-US" sz="1600" dirty="0"/>
              <a:t> </a:t>
            </a:r>
            <a:r>
              <a:rPr lang="en-US" sz="1600" dirty="0" err="1"/>
              <a:t>wurden</a:t>
            </a:r>
            <a:r>
              <a:rPr lang="en-US" sz="1600" dirty="0"/>
              <a:t> </a:t>
            </a:r>
            <a:r>
              <a:rPr lang="en-US" sz="1600" dirty="0" err="1"/>
              <a:t>analysiert</a:t>
            </a:r>
            <a:r>
              <a:rPr lang="en-US" sz="1600" dirty="0"/>
              <a:t>” --&gt; “</a:t>
            </a:r>
            <a:r>
              <a:rPr lang="en-US" sz="1600" dirty="0" err="1"/>
              <a:t>Wir</a:t>
            </a:r>
            <a:r>
              <a:rPr lang="en-US" sz="1600" dirty="0"/>
              <a:t> </a:t>
            </a:r>
            <a:r>
              <a:rPr lang="en-US" sz="1600" dirty="0" err="1"/>
              <a:t>analysierten</a:t>
            </a:r>
            <a:r>
              <a:rPr lang="en-US" sz="1600" dirty="0"/>
              <a:t> die </a:t>
            </a:r>
            <a:r>
              <a:rPr lang="en-US" sz="1600" dirty="0" err="1"/>
              <a:t>Möglichkeiten</a:t>
            </a:r>
            <a:r>
              <a:rPr lang="en-US" sz="1600" dirty="0"/>
              <a:t>”</a:t>
            </a:r>
            <a:endParaRPr lang="en-US" sz="1600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Präsenz</a:t>
            </a:r>
            <a:r>
              <a:rPr lang="en-US" dirty="0" smtClean="0"/>
              <a:t> </a:t>
            </a:r>
            <a:r>
              <a:rPr lang="en-US" dirty="0" err="1"/>
              <a:t>anstatt</a:t>
            </a:r>
            <a:r>
              <a:rPr lang="en-US" dirty="0"/>
              <a:t> </a:t>
            </a:r>
            <a:r>
              <a:rPr lang="en-US" dirty="0" err="1"/>
              <a:t>Vergangenheit</a:t>
            </a:r>
            <a:r>
              <a:rPr lang="en-US" dirty="0"/>
              <a:t>: </a:t>
            </a:r>
            <a:br>
              <a:rPr lang="en-US" dirty="0"/>
            </a:br>
            <a:r>
              <a:rPr lang="en-US" sz="1600" dirty="0"/>
              <a:t>“</a:t>
            </a:r>
            <a:r>
              <a:rPr lang="en-US" sz="1600" dirty="0" err="1"/>
              <a:t>Wir</a:t>
            </a:r>
            <a:r>
              <a:rPr lang="en-US" sz="1600" dirty="0"/>
              <a:t> </a:t>
            </a:r>
            <a:r>
              <a:rPr lang="en-US" sz="1600" dirty="0" err="1"/>
              <a:t>analysierten</a:t>
            </a:r>
            <a:r>
              <a:rPr lang="en-US" sz="1600" dirty="0"/>
              <a:t> die </a:t>
            </a:r>
            <a:r>
              <a:rPr lang="en-US" sz="1600" dirty="0" err="1"/>
              <a:t>Möglichkeiten</a:t>
            </a:r>
            <a:r>
              <a:rPr lang="en-US" sz="1600" dirty="0"/>
              <a:t>” --&gt;</a:t>
            </a:r>
            <a:r>
              <a:rPr lang="en-US" sz="1600" i="1" dirty="0"/>
              <a:t>“Die </a:t>
            </a:r>
            <a:r>
              <a:rPr lang="en-US" sz="1600" i="1" dirty="0" err="1"/>
              <a:t>Analyse</a:t>
            </a:r>
            <a:r>
              <a:rPr lang="en-US" sz="1600" i="1" dirty="0"/>
              <a:t> </a:t>
            </a:r>
            <a:r>
              <a:rPr lang="en-US" sz="1600" i="1" dirty="0" err="1"/>
              <a:t>der</a:t>
            </a:r>
            <a:r>
              <a:rPr lang="en-US" sz="1600" i="1" dirty="0"/>
              <a:t> </a:t>
            </a:r>
            <a:r>
              <a:rPr lang="en-US" sz="1600" i="1" dirty="0" err="1"/>
              <a:t>Möglichkeiten</a:t>
            </a:r>
            <a:r>
              <a:rPr lang="en-US" sz="1600" i="1" dirty="0"/>
              <a:t> </a:t>
            </a:r>
            <a:r>
              <a:rPr lang="en-US" sz="1600" i="1" dirty="0" err="1"/>
              <a:t>ergibt</a:t>
            </a:r>
            <a:r>
              <a:rPr lang="en-US" sz="1600" i="1" dirty="0"/>
              <a:t>, </a:t>
            </a:r>
            <a:r>
              <a:rPr lang="en-US" sz="1600" i="1" dirty="0" err="1"/>
              <a:t>dass</a:t>
            </a:r>
            <a:r>
              <a:rPr lang="en-US" sz="1600" i="1" dirty="0"/>
              <a:t>…”</a:t>
            </a:r>
          </a:p>
          <a:p>
            <a:pPr lvl="1"/>
            <a:endParaRPr lang="en-US" dirty="0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6038850" y="6400800"/>
            <a:ext cx="3028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200" b="0" u="none">
                <a:latin typeface="Arial" charset="0"/>
              </a:rPr>
              <a:t>http://www.phys.unsw.edu.au/~jw/thesis.html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 smtClean="0"/>
          </a:p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endParaRPr lang="de-DE" dirty="0" smtClean="0"/>
          </a:p>
          <a:p>
            <a:pPr lvl="1"/>
            <a:r>
              <a:rPr lang="de-DE" dirty="0" smtClean="0"/>
              <a:t>Wissenschaftliches Präsentieren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Wissenschaftlicher Ausdrucksstil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Negationen früh definieren </a:t>
            </a:r>
          </a:p>
          <a:p>
            <a:pPr lvl="1"/>
            <a:r>
              <a:rPr lang="en-US"/>
              <a:t>Adverbien vermeiden </a:t>
            </a:r>
            <a:r>
              <a:rPr lang="en-US" sz="1600"/>
              <a:t>(</a:t>
            </a:r>
            <a:r>
              <a:rPr lang="en-US" sz="1600" i="1"/>
              <a:t>nämlich; dann; dort; …)</a:t>
            </a:r>
            <a:endParaRPr lang="en-US" sz="1600"/>
          </a:p>
          <a:p>
            <a:pPr lvl="1"/>
            <a:r>
              <a:rPr lang="en-US"/>
              <a:t>Vermeide Bewertungen vermeiden </a:t>
            </a:r>
            <a:r>
              <a:rPr lang="en-US" sz="1600"/>
              <a:t>(</a:t>
            </a:r>
            <a:r>
              <a:rPr lang="en-US" sz="1600" i="1"/>
              <a:t>gut/schlecht; perfekt; ideal</a:t>
            </a:r>
            <a:r>
              <a:rPr lang="en-US" sz="1600"/>
              <a:t>) </a:t>
            </a:r>
          </a:p>
          <a:p>
            <a:pPr lvl="1"/>
            <a:r>
              <a:rPr lang="en-US"/>
              <a:t>Vage Aussagen vermeiden </a:t>
            </a:r>
            <a:r>
              <a:rPr lang="en-US" sz="1600" i="1"/>
              <a:t>(im Sinne von; viel; wahrscheinlich; sollte)</a:t>
            </a:r>
            <a:endParaRPr lang="en-US" sz="1600"/>
          </a:p>
          <a:p>
            <a:pPr lvl="1"/>
            <a:r>
              <a:rPr lang="en-US"/>
              <a:t>Stopwort </a:t>
            </a:r>
            <a:r>
              <a:rPr lang="en-US" i="1"/>
              <a:t>“man”</a:t>
            </a:r>
          </a:p>
          <a:p>
            <a:pPr lvl="1"/>
            <a:r>
              <a:rPr lang="en-US"/>
              <a:t>Selbsteinschätzung vermeiden </a:t>
            </a:r>
            <a:r>
              <a:rPr lang="en-US" sz="1600"/>
              <a:t>(</a:t>
            </a:r>
            <a:r>
              <a:rPr lang="en-US" sz="1600" i="1"/>
              <a:t>“a major breakthrough”</a:t>
            </a:r>
            <a:r>
              <a:rPr lang="en-US" sz="1600"/>
              <a:t>)</a:t>
            </a:r>
            <a:endParaRPr lang="en-US"/>
          </a:p>
          <a:p>
            <a:pPr lvl="1"/>
            <a:r>
              <a:rPr lang="en-US"/>
              <a:t>keine Umstände schildern </a:t>
            </a:r>
            <a:r>
              <a:rPr lang="en-US" sz="1600"/>
              <a:t>(</a:t>
            </a:r>
            <a:r>
              <a:rPr lang="en-US" sz="1600" i="1"/>
              <a:t>“after working eight hours we realized...”</a:t>
            </a:r>
            <a:r>
              <a:rPr lang="en-US" sz="1600"/>
              <a:t>)</a:t>
            </a:r>
          </a:p>
          <a:p>
            <a:pPr lvl="1"/>
            <a:endParaRPr lang="en-US" sz="1600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6038850" y="6400800"/>
            <a:ext cx="3028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200" b="0" u="none">
                <a:latin typeface="Arial" charset="0"/>
              </a:rPr>
              <a:t>http://www.phys.unsw.edu.au/~jw/thesis.html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err="1"/>
              <a:t>Wissenschaftliches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en-US" dirty="0"/>
          </a:p>
          <a:p>
            <a:pPr lvl="2" eaLnBrk="1" hangingPunct="1"/>
            <a:r>
              <a:rPr lang="en-US" dirty="0" err="1"/>
              <a:t>Zielsetzungen</a:t>
            </a:r>
            <a:r>
              <a:rPr lang="en-US" dirty="0"/>
              <a:t> &amp; </a:t>
            </a:r>
            <a:r>
              <a:rPr lang="en-US" dirty="0" err="1"/>
              <a:t>Rahmenbedingungen</a:t>
            </a:r>
            <a:endParaRPr lang="en-US" dirty="0"/>
          </a:p>
          <a:p>
            <a:pPr lvl="2" eaLnBrk="1" hangingPunct="1"/>
            <a:r>
              <a:rPr lang="en-US" dirty="0" err="1"/>
              <a:t>Erkenntnistheoretische</a:t>
            </a:r>
            <a:r>
              <a:rPr lang="en-US" dirty="0"/>
              <a:t> </a:t>
            </a:r>
            <a:r>
              <a:rPr lang="en-US" dirty="0" err="1"/>
              <a:t>Paradigmen</a:t>
            </a:r>
            <a:endParaRPr lang="en-US" dirty="0"/>
          </a:p>
          <a:p>
            <a:pPr lvl="2" eaLnBrk="1" hangingPunct="1"/>
            <a:r>
              <a:rPr lang="en-US" dirty="0" err="1"/>
              <a:t>Forschungsmethodiken</a:t>
            </a:r>
            <a:endParaRPr lang="en-US" dirty="0"/>
          </a:p>
          <a:p>
            <a:pPr lvl="2" eaLnBrk="1" hangingPunct="1"/>
            <a:r>
              <a:rPr lang="en-US" dirty="0" err="1"/>
              <a:t>Wissenschaftlicher</a:t>
            </a:r>
            <a:r>
              <a:rPr lang="en-US" dirty="0"/>
              <a:t> </a:t>
            </a:r>
            <a:r>
              <a:rPr lang="en-US" dirty="0" err="1"/>
              <a:t>Ausdrucksstil</a:t>
            </a:r>
            <a:endParaRPr lang="en-US" dirty="0"/>
          </a:p>
          <a:p>
            <a:pPr lvl="2" eaLnBrk="1" hangingPunct="1"/>
            <a:r>
              <a:rPr lang="de-DE" b="1" dirty="0"/>
              <a:t>Wissenschaftliches Zitieren &amp; Nutzung von </a:t>
            </a:r>
            <a:r>
              <a:rPr lang="de-DE" b="1" dirty="0" smtClean="0"/>
              <a:t>Quellen</a:t>
            </a:r>
            <a:endParaRPr lang="en-US" b="1" dirty="0" smtClean="0"/>
          </a:p>
          <a:p>
            <a:pPr lvl="1" eaLnBrk="1" hangingPunct="1"/>
            <a:r>
              <a:rPr lang="en-US" dirty="0" err="1"/>
              <a:t>Wissenschaftliches</a:t>
            </a:r>
            <a:r>
              <a:rPr lang="en-US" dirty="0"/>
              <a:t> </a:t>
            </a:r>
            <a:r>
              <a:rPr lang="en-US" dirty="0" err="1"/>
              <a:t>Schreiben</a:t>
            </a:r>
            <a:endParaRPr lang="de-DE" dirty="0"/>
          </a:p>
          <a:p>
            <a:pPr lvl="1" eaLnBrk="1" hangingPunct="1"/>
            <a:r>
              <a:rPr lang="de-DE" dirty="0"/>
              <a:t>Wissenschaftliches Präsentieren</a:t>
            </a:r>
            <a:endParaRPr lang="en-US" dirty="0"/>
          </a:p>
          <a:p>
            <a:pPr lvl="1"/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Wissenschaftliches Zitieren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5000"/>
              </a:lnSpc>
            </a:pPr>
            <a:r>
              <a:rPr lang="en-US"/>
              <a:t>Wörtliche Zitate </a:t>
            </a:r>
            <a:r>
              <a:rPr lang="en-US" sz="1600"/>
              <a:t>(“Mit der Methodik wird ... erreicht”)</a:t>
            </a:r>
          </a:p>
          <a:p>
            <a:pPr lvl="1">
              <a:lnSpc>
                <a:spcPct val="105000"/>
              </a:lnSpc>
            </a:pPr>
            <a:r>
              <a:rPr lang="en-US"/>
              <a:t>Indirekte Zitate </a:t>
            </a:r>
            <a:r>
              <a:rPr lang="en-US" sz="1600"/>
              <a:t>(Gröner behauptet, er “... habe eine Methodik ...”)</a:t>
            </a:r>
          </a:p>
          <a:p>
            <a:pPr lvl="1">
              <a:lnSpc>
                <a:spcPct val="105000"/>
              </a:lnSpc>
            </a:pPr>
            <a:r>
              <a:rPr lang="en-US"/>
              <a:t>Sinngemäße Wiedergaben </a:t>
            </a:r>
            <a:r>
              <a:rPr lang="en-US" sz="1600"/>
              <a:t>(Gröners Methode verlangt ...)</a:t>
            </a:r>
          </a:p>
          <a:p>
            <a:pPr lvl="1">
              <a:lnSpc>
                <a:spcPct val="105000"/>
              </a:lnSpc>
            </a:pPr>
            <a:endParaRPr lang="en-US" i="1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6705600" y="6400800"/>
            <a:ext cx="2054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000" b="0" u="none">
                <a:latin typeface="Arial" charset="0"/>
              </a:rPr>
              <a:t>http://www.moesgen.de/pmoezit.htm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Wissenschaftliches Zitieren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5000"/>
              </a:lnSpc>
            </a:pPr>
            <a:r>
              <a:rPr lang="en-US" i="1"/>
              <a:t>Alle nicht-eigene Ideen sind mit Quellen zu belegen</a:t>
            </a:r>
          </a:p>
          <a:p>
            <a:pPr lvl="1">
              <a:lnSpc>
                <a:spcPct val="105000"/>
              </a:lnSpc>
            </a:pPr>
            <a:r>
              <a:rPr lang="en-US" i="1"/>
              <a:t>Referenzen mit </a:t>
            </a:r>
          </a:p>
          <a:p>
            <a:pPr lvl="2">
              <a:lnSpc>
                <a:spcPct val="105000"/>
              </a:lnSpc>
            </a:pPr>
            <a:r>
              <a:rPr lang="en-US"/>
              <a:t>[Autorinital(en)Jahr] </a:t>
            </a:r>
          </a:p>
          <a:p>
            <a:pPr lvl="3">
              <a:lnSpc>
                <a:spcPct val="105000"/>
              </a:lnSpc>
            </a:pPr>
            <a:r>
              <a:rPr lang="en-US" i="1"/>
              <a:t> [Cra03], </a:t>
            </a:r>
          </a:p>
          <a:p>
            <a:pPr lvl="3">
              <a:lnSpc>
                <a:spcPct val="105000"/>
              </a:lnSpc>
            </a:pPr>
            <a:r>
              <a:rPr lang="en-US" i="1"/>
              <a:t> [SZ02], </a:t>
            </a:r>
          </a:p>
          <a:p>
            <a:pPr lvl="3">
              <a:lnSpc>
                <a:spcPct val="105000"/>
              </a:lnSpc>
            </a:pPr>
            <a:r>
              <a:rPr lang="en-US" i="1"/>
              <a:t> [DFF07],</a:t>
            </a:r>
          </a:p>
          <a:p>
            <a:pPr lvl="3">
              <a:lnSpc>
                <a:spcPct val="105000"/>
              </a:lnSpc>
            </a:pPr>
            <a:r>
              <a:rPr lang="en-US" i="1"/>
              <a:t> [ABC+04]</a:t>
            </a:r>
          </a:p>
          <a:p>
            <a:pPr lvl="2">
              <a:lnSpc>
                <a:spcPct val="105000"/>
              </a:lnSpc>
            </a:pPr>
            <a:r>
              <a:rPr lang="en-US"/>
              <a:t>Oder Nummern [1], [2], … [n]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705600" y="6400800"/>
            <a:ext cx="2054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000" b="0" u="none">
                <a:latin typeface="Arial" charset="0"/>
              </a:rPr>
              <a:t>http://www.moesgen.de/pmoezit.htm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Beispiele Literaturverzeichnis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22426"/>
            <a:ext cx="8382000" cy="495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latin typeface="Arial" charset="0"/>
              </a:rPr>
              <a:t>	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[1]	S. M. </a:t>
            </a:r>
            <a:r>
              <a:rPr lang="en-US" sz="1400" dirty="0" err="1">
                <a:latin typeface="Arial" charset="0"/>
              </a:rPr>
              <a:t>Metev</a:t>
            </a:r>
            <a:r>
              <a:rPr lang="en-US" sz="1400" dirty="0">
                <a:latin typeface="Arial" charset="0"/>
              </a:rPr>
              <a:t> and V. P. </a:t>
            </a:r>
            <a:r>
              <a:rPr lang="en-US" sz="1400" dirty="0" err="1">
                <a:latin typeface="Arial" charset="0"/>
              </a:rPr>
              <a:t>Veiko</a:t>
            </a:r>
            <a:r>
              <a:rPr lang="en-US" sz="1400" dirty="0">
                <a:latin typeface="Arial" charset="0"/>
              </a:rPr>
              <a:t>, Laser Assisted </a:t>
            </a:r>
            <a:r>
              <a:rPr lang="en-US" sz="1400" dirty="0" err="1">
                <a:latin typeface="Arial" charset="0"/>
              </a:rPr>
              <a:t>Microtechnology</a:t>
            </a:r>
            <a:r>
              <a:rPr lang="en-US" sz="1400" dirty="0">
                <a:latin typeface="Arial" charset="0"/>
              </a:rPr>
              <a:t>, 2nd ed., R. M. Osgood, Jr., Ed.  Berlin, Germany: Springer-</a:t>
            </a:r>
            <a:r>
              <a:rPr lang="en-US" sz="1400" dirty="0" err="1">
                <a:latin typeface="Arial" charset="0"/>
              </a:rPr>
              <a:t>Verlag</a:t>
            </a:r>
            <a:r>
              <a:rPr lang="en-US" sz="1400" dirty="0">
                <a:latin typeface="Arial" charset="0"/>
              </a:rPr>
              <a:t>, 1998.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[2] 	J. </a:t>
            </a:r>
            <a:r>
              <a:rPr lang="en-US" sz="1400" dirty="0" err="1">
                <a:latin typeface="Arial" charset="0"/>
              </a:rPr>
              <a:t>Breckling</a:t>
            </a:r>
            <a:r>
              <a:rPr lang="en-US" sz="1400" dirty="0">
                <a:latin typeface="Arial" charset="0"/>
              </a:rPr>
              <a:t>, Ed., The Analysis of Directional Time Series: Applications to Wind Speed and Direction, ser. Lecture Notes in Statistics.  Berlin, Germany: Springer, 1989, vol. 61.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[3]	S. Zhang, C. Zhu, J. K. O. Sin, and P. K. T. </a:t>
            </a:r>
            <a:r>
              <a:rPr lang="en-US" sz="1400" dirty="0" err="1">
                <a:latin typeface="Arial" charset="0"/>
              </a:rPr>
              <a:t>Mok</a:t>
            </a:r>
            <a:r>
              <a:rPr lang="en-US" sz="1400" dirty="0">
                <a:latin typeface="Arial" charset="0"/>
              </a:rPr>
              <a:t>, "A novel ultrathin elevated channel low</a:t>
            </a:r>
            <a:r>
              <a:rPr lang="en-US" sz="1400" dirty="0" smtClean="0">
                <a:latin typeface="Arial" charset="0"/>
              </a:rPr>
              <a:t>-temperature </a:t>
            </a:r>
            <a:r>
              <a:rPr lang="en-US" sz="1400" dirty="0">
                <a:latin typeface="Arial" charset="0"/>
              </a:rPr>
              <a:t>poly-Si TFT," IEEE Electron Device </a:t>
            </a:r>
            <a:r>
              <a:rPr lang="en-US" sz="1400" dirty="0" err="1">
                <a:latin typeface="Arial" charset="0"/>
              </a:rPr>
              <a:t>Lett</a:t>
            </a:r>
            <a:r>
              <a:rPr lang="en-US" sz="1400" dirty="0">
                <a:latin typeface="Arial" charset="0"/>
              </a:rPr>
              <a:t>., vol. 20, pp. 569-571, Nov. 1999.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[4]   M. </a:t>
            </a:r>
            <a:r>
              <a:rPr lang="en-US" sz="1400" dirty="0" err="1">
                <a:latin typeface="Arial" charset="0"/>
              </a:rPr>
              <a:t>Wegmuller</a:t>
            </a:r>
            <a:r>
              <a:rPr lang="en-US" sz="1400" dirty="0">
                <a:latin typeface="Arial" charset="0"/>
              </a:rPr>
              <a:t>, J. P. von </a:t>
            </a:r>
            <a:r>
              <a:rPr lang="en-US" sz="1400" dirty="0" err="1">
                <a:latin typeface="Arial" charset="0"/>
              </a:rPr>
              <a:t>der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Weid</a:t>
            </a:r>
            <a:r>
              <a:rPr lang="en-US" sz="1400" dirty="0">
                <a:latin typeface="Arial" charset="0"/>
              </a:rPr>
              <a:t>, P. </a:t>
            </a:r>
            <a:r>
              <a:rPr lang="en-US" sz="1400" dirty="0" err="1">
                <a:latin typeface="Arial" charset="0"/>
              </a:rPr>
              <a:t>Oberson</a:t>
            </a:r>
            <a:r>
              <a:rPr lang="en-US" sz="1400" dirty="0">
                <a:latin typeface="Arial" charset="0"/>
              </a:rPr>
              <a:t>, and N. </a:t>
            </a:r>
            <a:r>
              <a:rPr lang="en-US" sz="1400" dirty="0" err="1">
                <a:latin typeface="Arial" charset="0"/>
              </a:rPr>
              <a:t>Gisin</a:t>
            </a:r>
            <a:r>
              <a:rPr lang="en-US" sz="1400" dirty="0">
                <a:latin typeface="Arial" charset="0"/>
              </a:rPr>
              <a:t>, "High resolution fiber distributed measurements with coherent OFDR," in Proc. ECOC'00, 2000, paper 11.3.4, </a:t>
            </a:r>
            <a:r>
              <a:rPr lang="en-US" sz="1400" dirty="0" err="1">
                <a:latin typeface="Arial" charset="0"/>
              </a:rPr>
              <a:t>p</a:t>
            </a:r>
            <a:r>
              <a:rPr lang="en-US" sz="1400" dirty="0">
                <a:latin typeface="Arial" charset="0"/>
              </a:rPr>
              <a:t>. 109.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[5]   R. E. </a:t>
            </a:r>
            <a:r>
              <a:rPr lang="en-US" sz="1400" dirty="0" err="1">
                <a:latin typeface="Arial" charset="0"/>
              </a:rPr>
              <a:t>Sorace</a:t>
            </a:r>
            <a:r>
              <a:rPr lang="en-US" sz="1400" dirty="0">
                <a:latin typeface="Arial" charset="0"/>
              </a:rPr>
              <a:t>, V. S. Reinhardt, and S. A. Vaughn, "High-speed digital-to-RF converter," U.S. Patent 	5 668 842, Sept. 16, 1997.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[6]   (2002) The IEEE website. [Online]. Available: </a:t>
            </a:r>
            <a:r>
              <a:rPr lang="en-US" sz="1400" u="sng" dirty="0">
                <a:latin typeface="Arial" charset="0"/>
              </a:rPr>
              <a:t>http://</a:t>
            </a:r>
            <a:r>
              <a:rPr lang="en-US" sz="1400" u="sng" dirty="0" err="1">
                <a:latin typeface="Arial" charset="0"/>
              </a:rPr>
              <a:t>www.ieee.org</a:t>
            </a:r>
            <a:r>
              <a:rPr lang="en-US" sz="1400" u="sng" dirty="0">
                <a:latin typeface="Arial" charset="0"/>
              </a:rPr>
              <a:t>/</a:t>
            </a:r>
            <a:endParaRPr lang="en-US" sz="1400" dirty="0">
              <a:latin typeface="Arial" charset="0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[7]   M. Shell. (2002) </a:t>
            </a:r>
            <a:r>
              <a:rPr lang="en-US" sz="1400" dirty="0" err="1">
                <a:latin typeface="Arial" charset="0"/>
              </a:rPr>
              <a:t>IEEEtran</a:t>
            </a:r>
            <a:r>
              <a:rPr lang="en-US" sz="1400" dirty="0">
                <a:latin typeface="Arial" charset="0"/>
              </a:rPr>
              <a:t> homepage on CTAN. [Online]. Available: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 	</a:t>
            </a:r>
            <a:r>
              <a:rPr lang="en-US" sz="1400" dirty="0" err="1">
                <a:latin typeface="Arial" charset="0"/>
              </a:rPr>
              <a:t>h</a:t>
            </a:r>
            <a:r>
              <a:rPr lang="en-US" sz="1400" u="sng" dirty="0" err="1">
                <a:latin typeface="Arial" charset="0"/>
              </a:rPr>
              <a:t>ttp://</a:t>
            </a:r>
            <a:r>
              <a:rPr lang="en-US" sz="1400" dirty="0" err="1">
                <a:latin typeface="Arial" charset="0"/>
              </a:rPr>
              <a:t>www.ctan.org/tex-archive/macros/latex/contrib/supported/IEEEtran</a:t>
            </a:r>
            <a:r>
              <a:rPr lang="en-US" sz="1400" u="sng" dirty="0" err="1">
                <a:latin typeface="Arial" charset="0"/>
              </a:rPr>
              <a:t>/</a:t>
            </a:r>
            <a:endParaRPr lang="en-US" sz="1400" dirty="0">
              <a:latin typeface="Arial" charset="0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[8]   </a:t>
            </a:r>
            <a:r>
              <a:rPr lang="en-US" sz="1400" dirty="0" err="1">
                <a:latin typeface="Arial" charset="0"/>
              </a:rPr>
              <a:t>FLEXChip</a:t>
            </a:r>
            <a:r>
              <a:rPr lang="en-US" sz="1400" dirty="0">
                <a:latin typeface="Arial" charset="0"/>
              </a:rPr>
              <a:t> Signal Processor (MC68175/D), Motorola, 1996.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[9]	"PDCA12-70 data sheet," </a:t>
            </a:r>
            <a:r>
              <a:rPr lang="en-US" sz="1400" dirty="0" err="1">
                <a:latin typeface="Arial" charset="0"/>
              </a:rPr>
              <a:t>Opto</a:t>
            </a:r>
            <a:r>
              <a:rPr lang="en-US" sz="1400" dirty="0">
                <a:latin typeface="Arial" charset="0"/>
              </a:rPr>
              <a:t> Speed SA, </a:t>
            </a:r>
            <a:r>
              <a:rPr lang="en-US" sz="1400" dirty="0" err="1">
                <a:latin typeface="Arial" charset="0"/>
              </a:rPr>
              <a:t>Mezzovico</a:t>
            </a:r>
            <a:r>
              <a:rPr lang="en-US" sz="1400" dirty="0">
                <a:latin typeface="Arial" charset="0"/>
              </a:rPr>
              <a:t>, Switzerland.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[10] A. </a:t>
            </a:r>
            <a:r>
              <a:rPr lang="en-US" sz="1400" dirty="0" err="1">
                <a:latin typeface="Arial" charset="0"/>
              </a:rPr>
              <a:t>Karnik</a:t>
            </a:r>
            <a:r>
              <a:rPr lang="en-US" sz="1400" dirty="0">
                <a:latin typeface="Arial" charset="0"/>
              </a:rPr>
              <a:t>, "Performance of TCP congestion control with rate feedback: TCP/ABR and rate adaptive TCP/IP," M. Eng. thesis, Indian Institute of Science, Bangalore, India, Jan. 1999.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</a:t>
            </a:r>
            <a:r>
              <a:rPr lang="en-US" sz="1400" dirty="0" smtClean="0">
                <a:latin typeface="Arial" charset="0"/>
              </a:rPr>
              <a:t>11</a:t>
            </a:r>
            <a:r>
              <a:rPr lang="en-US" sz="1400" dirty="0">
                <a:latin typeface="Arial" charset="0"/>
              </a:rPr>
              <a:t>] J. </a:t>
            </a:r>
            <a:r>
              <a:rPr lang="en-US" sz="1400" dirty="0" err="1">
                <a:latin typeface="Arial" charset="0"/>
              </a:rPr>
              <a:t>Padhye</a:t>
            </a:r>
            <a:r>
              <a:rPr lang="en-US" sz="1400" dirty="0">
                <a:latin typeface="Arial" charset="0"/>
              </a:rPr>
              <a:t>, V. </a:t>
            </a:r>
            <a:r>
              <a:rPr lang="en-US" sz="1400" dirty="0" err="1">
                <a:latin typeface="Arial" charset="0"/>
              </a:rPr>
              <a:t>Firoiu</a:t>
            </a:r>
            <a:r>
              <a:rPr lang="en-US" sz="1400" dirty="0">
                <a:latin typeface="Arial" charset="0"/>
              </a:rPr>
              <a:t>, and D. </a:t>
            </a:r>
            <a:r>
              <a:rPr lang="en-US" sz="1400" dirty="0" err="1">
                <a:latin typeface="Arial" charset="0"/>
              </a:rPr>
              <a:t>Towsley</a:t>
            </a:r>
            <a:r>
              <a:rPr lang="en-US" sz="1400" dirty="0">
                <a:latin typeface="Arial" charset="0"/>
              </a:rPr>
              <a:t>, "A stochastic model of TCP Reno congestion avoidance and control," Univ. of Massachusetts, Amherst, MA, CMPSCI Tech. Rep. 99-02, 1999.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1400" dirty="0">
                <a:latin typeface="Arial" charset="0"/>
              </a:rPr>
              <a:t>[12] Wireless LAN Medium Access Control (MAC) and Physical Layer (PHY) Specification, IEEE</a:t>
            </a:r>
            <a:r>
              <a:rPr lang="en-US" sz="1400" dirty="0" smtClean="0">
                <a:latin typeface="Arial" charset="0"/>
              </a:rPr>
              <a:t> Std</a:t>
            </a:r>
            <a:r>
              <a:rPr lang="en-US" sz="1400" dirty="0">
                <a:latin typeface="Arial" charset="0"/>
              </a:rPr>
              <a:t>. 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</a:rPr>
              <a:t>802.11, 1997.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3660775" y="1563117"/>
            <a:ext cx="136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0" u="none" dirty="0" err="1">
                <a:solidFill>
                  <a:schemeClr val="accent2"/>
                </a:solidFill>
              </a:rPr>
              <a:t>Book</a:t>
            </a:r>
            <a:endParaRPr lang="de-DE" sz="1400" b="0" u="none" dirty="0">
              <a:solidFill>
                <a:schemeClr val="accent2"/>
              </a:solidFill>
            </a:endParaRP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2974975" y="3528058"/>
            <a:ext cx="136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0" u="none">
                <a:solidFill>
                  <a:schemeClr val="accent2"/>
                </a:solidFill>
              </a:rPr>
              <a:t>Patent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6194707" y="3832858"/>
            <a:ext cx="136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0" u="none">
                <a:solidFill>
                  <a:schemeClr val="accent2"/>
                </a:solidFill>
              </a:rPr>
              <a:t>Website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5683250" y="4633150"/>
            <a:ext cx="2089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0" u="none">
                <a:solidFill>
                  <a:schemeClr val="accent2"/>
                </a:solidFill>
              </a:rPr>
              <a:t>Databook as manual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6826563" y="2707576"/>
            <a:ext cx="1373187" cy="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de-DE" sz="1400" b="0" u="none" dirty="0">
                <a:solidFill>
                  <a:schemeClr val="accent2"/>
                </a:solidFill>
              </a:rPr>
              <a:t>Journal </a:t>
            </a:r>
            <a:r>
              <a:rPr lang="de-DE" sz="1400" b="0" u="none" dirty="0" err="1">
                <a:solidFill>
                  <a:schemeClr val="accent2"/>
                </a:solidFill>
              </a:rPr>
              <a:t>Article</a:t>
            </a:r>
            <a:endParaRPr lang="de-DE" sz="1400" b="0" u="none" dirty="0">
              <a:solidFill>
                <a:schemeClr val="accent2"/>
              </a:solidFill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7620000" y="3179826"/>
            <a:ext cx="1485900" cy="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de-DE" sz="1400" b="0" u="none" dirty="0" err="1">
                <a:solidFill>
                  <a:schemeClr val="accent2"/>
                </a:solidFill>
              </a:rPr>
              <a:t>Conference</a:t>
            </a:r>
            <a:r>
              <a:rPr lang="de-DE" sz="1400" b="0" u="none" dirty="0">
                <a:solidFill>
                  <a:schemeClr val="accent2"/>
                </a:solidFill>
              </a:rPr>
              <a:t> Paper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6327775" y="5099621"/>
            <a:ext cx="1368425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de-DE" sz="1400" b="0" u="none">
                <a:solidFill>
                  <a:schemeClr val="accent2"/>
                </a:solidFill>
              </a:rPr>
              <a:t>Data sheet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7311145" y="5555681"/>
            <a:ext cx="1368425" cy="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de-DE" sz="1400" b="0" u="none" dirty="0" err="1" smtClean="0">
                <a:solidFill>
                  <a:schemeClr val="accent2"/>
                </a:solidFill>
              </a:rPr>
              <a:t>Masters‘s</a:t>
            </a:r>
            <a:r>
              <a:rPr lang="de-DE" sz="1400" b="0" u="none" dirty="0" smtClean="0">
                <a:solidFill>
                  <a:schemeClr val="accent2"/>
                </a:solidFill>
              </a:rPr>
              <a:t> Thesis</a:t>
            </a:r>
            <a:endParaRPr lang="de-DE" sz="1400" b="0" u="none" dirty="0">
              <a:solidFill>
                <a:schemeClr val="accent2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7367587" y="6077775"/>
            <a:ext cx="1547813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de-DE" sz="1400" b="0" u="none">
                <a:solidFill>
                  <a:schemeClr val="accent2"/>
                </a:solidFill>
              </a:rPr>
              <a:t>Technical Report</a:t>
            </a:r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2118235" y="6565963"/>
            <a:ext cx="1368425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de-DE" sz="1400" b="0" u="none">
                <a:solidFill>
                  <a:schemeClr val="accent2"/>
                </a:solidFill>
              </a:rPr>
              <a:t>Standard</a:t>
            </a:r>
          </a:p>
        </p:txBody>
      </p:sp>
      <p:sp>
        <p:nvSpPr>
          <p:cNvPr id="162852" name="Text Box 36"/>
          <p:cNvSpPr txBox="1">
            <a:spLocks noChangeArrowheads="1"/>
          </p:cNvSpPr>
          <p:nvPr/>
        </p:nvSpPr>
        <p:spPr bwMode="auto">
          <a:xfrm>
            <a:off x="6784975" y="4362767"/>
            <a:ext cx="136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0" u="none">
                <a:solidFill>
                  <a:schemeClr val="accent2"/>
                </a:solidFill>
              </a:rPr>
              <a:t>Web Page</a:t>
            </a:r>
          </a:p>
        </p:txBody>
      </p:sp>
      <p:sp>
        <p:nvSpPr>
          <p:cNvPr id="162853" name="Text Box 37"/>
          <p:cNvSpPr txBox="1">
            <a:spLocks noChangeArrowheads="1"/>
          </p:cNvSpPr>
          <p:nvPr/>
        </p:nvSpPr>
        <p:spPr bwMode="auto">
          <a:xfrm>
            <a:off x="6781800" y="2042350"/>
            <a:ext cx="136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0" u="none" dirty="0" err="1">
                <a:solidFill>
                  <a:schemeClr val="accent2"/>
                </a:solidFill>
              </a:rPr>
              <a:t>Book</a:t>
            </a:r>
            <a:r>
              <a:rPr lang="de-DE" sz="1400" b="0" u="none" dirty="0">
                <a:solidFill>
                  <a:schemeClr val="accent2"/>
                </a:solidFill>
              </a:rPr>
              <a:t> in a </a:t>
            </a:r>
            <a:r>
              <a:rPr lang="de-DE" sz="1400" b="0" u="none" dirty="0" err="1">
                <a:solidFill>
                  <a:schemeClr val="accent2"/>
                </a:solidFill>
              </a:rPr>
              <a:t>Series</a:t>
            </a:r>
            <a:endParaRPr lang="de-DE" sz="1400" b="0" u="none" dirty="0">
              <a:solidFill>
                <a:schemeClr val="accent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Nutzung von Quellen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4375" lvl="1" indent="-533400">
              <a:lnSpc>
                <a:spcPct val="125000"/>
              </a:lnSpc>
            </a:pPr>
            <a:r>
              <a:rPr lang="en-US" dirty="0">
                <a:hlinkClick r:id="rId3"/>
              </a:rPr>
              <a:t>IEEE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www.computer.org</a:t>
            </a:r>
            <a:r>
              <a:rPr lang="en-US" dirty="0"/>
              <a:t> / </a:t>
            </a:r>
            <a:r>
              <a:rPr lang="en-US" dirty="0">
                <a:hlinkClick r:id="rId5"/>
              </a:rPr>
              <a:t>http://ieeexplore.ieee.org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714375" lvl="1" indent="-533400">
              <a:lnSpc>
                <a:spcPct val="125000"/>
              </a:lnSpc>
            </a:pPr>
            <a:r>
              <a:rPr lang="en-US" dirty="0">
                <a:hlinkClick r:id="rId6"/>
              </a:rPr>
              <a:t>ACM</a:t>
            </a:r>
            <a:r>
              <a:rPr lang="en-US" dirty="0"/>
              <a:t>: </a:t>
            </a:r>
            <a:r>
              <a:rPr lang="en-US" dirty="0" err="1"/>
              <a:t>acm.org</a:t>
            </a:r>
            <a:endParaRPr lang="de-DE" dirty="0"/>
          </a:p>
          <a:p>
            <a:pPr marL="714375" lvl="1" indent="-533400">
              <a:lnSpc>
                <a:spcPct val="125000"/>
              </a:lnSpc>
            </a:pPr>
            <a:r>
              <a:rPr lang="de-DE" dirty="0">
                <a:hlinkClick r:id="rId7"/>
              </a:rPr>
              <a:t>Google Scholar</a:t>
            </a:r>
            <a:r>
              <a:rPr lang="de-DE" dirty="0"/>
              <a:t>: </a:t>
            </a:r>
            <a:r>
              <a:rPr lang="de-DE" dirty="0" err="1"/>
              <a:t>scholar.google.com</a:t>
            </a:r>
            <a:endParaRPr lang="de-DE" dirty="0"/>
          </a:p>
          <a:p>
            <a:pPr marL="714375" lvl="1" indent="-533400">
              <a:lnSpc>
                <a:spcPct val="125000"/>
              </a:lnSpc>
            </a:pPr>
            <a:r>
              <a:rPr lang="de-DE" dirty="0">
                <a:hlinkClick r:id="rId8"/>
              </a:rPr>
              <a:t>Citeseer</a:t>
            </a:r>
            <a:r>
              <a:rPr lang="de-DE" dirty="0"/>
              <a:t>: </a:t>
            </a:r>
            <a:r>
              <a:rPr lang="de-DE" dirty="0">
                <a:hlinkClick r:id="rId8"/>
              </a:rPr>
              <a:t>http://citeseer.ist.psu.edu/</a:t>
            </a:r>
            <a:r>
              <a:rPr lang="de-DE" dirty="0"/>
              <a:t> (momentan down)</a:t>
            </a:r>
          </a:p>
          <a:p>
            <a:pPr marL="714375" lvl="1" indent="-533400">
              <a:lnSpc>
                <a:spcPct val="125000"/>
              </a:lnSpc>
            </a:pPr>
            <a:r>
              <a:rPr lang="de-DE" dirty="0" err="1" smtClean="0"/>
              <a:t>SpringerLink</a:t>
            </a:r>
            <a:r>
              <a:rPr lang="de-DE" dirty="0"/>
              <a:t>: </a:t>
            </a:r>
            <a:r>
              <a:rPr lang="de-DE" dirty="0">
                <a:hlinkClick r:id="rId9"/>
              </a:rPr>
              <a:t>http://www.springerlink.com</a:t>
            </a:r>
            <a:r>
              <a:rPr lang="de-DE" dirty="0" smtClean="0">
                <a:hlinkClick r:id="rId9"/>
              </a:rPr>
              <a:t>/</a:t>
            </a:r>
            <a:endParaRPr lang="de-DE" dirty="0"/>
          </a:p>
          <a:p>
            <a:pPr marL="714375" lvl="1" indent="-533400">
              <a:lnSpc>
                <a:spcPct val="125000"/>
              </a:lnSpc>
            </a:pPr>
            <a:r>
              <a:rPr lang="de-DE" dirty="0">
                <a:hlinkClick r:id="rId10"/>
              </a:rPr>
              <a:t>Bibliothek</a:t>
            </a:r>
            <a:r>
              <a:rPr lang="de-DE" dirty="0"/>
              <a:t>: </a:t>
            </a:r>
            <a:r>
              <a:rPr lang="de-DE" dirty="0" err="1"/>
              <a:t>http://info.ub.uni-potsdam.de</a:t>
            </a:r>
            <a:r>
              <a:rPr lang="de-DE" dirty="0"/>
              <a:t>/</a:t>
            </a:r>
          </a:p>
          <a:p>
            <a:pPr marL="714375" lvl="1" indent="-533400"/>
            <a:r>
              <a:rPr lang="en-US" dirty="0"/>
              <a:t>Tools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Quellenverwaltung</a:t>
            </a:r>
            <a:endParaRPr lang="en-US" dirty="0"/>
          </a:p>
          <a:p>
            <a:pPr marL="1085850" lvl="2" indent="-457200"/>
            <a:r>
              <a:rPr lang="en-US" dirty="0" err="1"/>
              <a:t>Literaturdatenbank</a:t>
            </a:r>
            <a:r>
              <a:rPr lang="en-US" dirty="0"/>
              <a:t> </a:t>
            </a:r>
            <a:r>
              <a:rPr lang="en-US" dirty="0" err="1"/>
              <a:t>bibtex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 smtClean="0"/>
              <a:t>Textformat</a:t>
            </a:r>
            <a:endParaRPr lang="en-US" dirty="0" smtClean="0"/>
          </a:p>
          <a:p>
            <a:pPr marL="1085850" lvl="2" indent="-457200"/>
            <a:r>
              <a:rPr lang="en-US" dirty="0" smtClean="0"/>
              <a:t>Mac</a:t>
            </a:r>
            <a:r>
              <a:rPr lang="en-US" smtClean="0"/>
              <a:t>: Papers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2800" b="1" dirty="0"/>
          </a:p>
          <a:p>
            <a:pPr algn="ctr">
              <a:buFontTx/>
              <a:buNone/>
            </a:pPr>
            <a:r>
              <a:rPr lang="en-US" sz="2800" b="1" dirty="0" err="1"/>
              <a:t>Soviel</a:t>
            </a:r>
            <a:r>
              <a:rPr lang="en-US" sz="2800" b="1" dirty="0"/>
              <a:t> </a:t>
            </a:r>
            <a:r>
              <a:rPr lang="en-US" sz="2800" b="1" dirty="0" err="1"/>
              <a:t>zu</a:t>
            </a:r>
            <a:r>
              <a:rPr lang="en-US" sz="2800" b="1" dirty="0"/>
              <a:t> </a:t>
            </a:r>
            <a:r>
              <a:rPr lang="en-US" sz="2800" b="1" dirty="0" err="1"/>
              <a:t>wissenschaftlichem</a:t>
            </a:r>
            <a:r>
              <a:rPr lang="en-US" sz="2800" b="1" dirty="0"/>
              <a:t> </a:t>
            </a:r>
            <a:r>
              <a:rPr lang="en-US" sz="2800" b="1" dirty="0" err="1"/>
              <a:t>Arbeiten</a:t>
            </a:r>
            <a:r>
              <a:rPr lang="en-US" sz="2800" b="1" dirty="0"/>
              <a:t>!</a:t>
            </a:r>
          </a:p>
          <a:p>
            <a:pPr algn="ctr"/>
            <a:endParaRPr lang="en-US" sz="2800" b="1" dirty="0"/>
          </a:p>
          <a:p>
            <a:pPr algn="ctr">
              <a:buFontTx/>
              <a:buNone/>
            </a:pPr>
            <a:r>
              <a:rPr lang="en-US" sz="2800" b="1" dirty="0" err="1"/>
              <a:t>Fragen</a:t>
            </a:r>
            <a:r>
              <a:rPr lang="en-US" sz="2800" b="1" dirty="0"/>
              <a:t>?</a:t>
            </a:r>
          </a:p>
          <a:p>
            <a:pPr algn="ctr"/>
            <a:endParaRPr lang="en-US" sz="2800" b="1" dirty="0"/>
          </a:p>
          <a:p>
            <a:pPr algn="ctr">
              <a:buFontTx/>
              <a:buNone/>
            </a:pPr>
            <a:r>
              <a:rPr lang="en-US" sz="2800" b="1" dirty="0"/>
              <a:t>Nun </a:t>
            </a:r>
            <a:r>
              <a:rPr lang="en-US" sz="2800" b="1" dirty="0" err="1"/>
              <a:t>zu</a:t>
            </a:r>
            <a:r>
              <a:rPr lang="en-US" sz="2800" b="1" dirty="0"/>
              <a:t> </a:t>
            </a:r>
            <a:r>
              <a:rPr lang="en-US" sz="2800" b="1" dirty="0" err="1"/>
              <a:t>wissenschaftlichem</a:t>
            </a:r>
            <a:r>
              <a:rPr lang="en-US" sz="2800" b="1" dirty="0"/>
              <a:t> </a:t>
            </a:r>
            <a:r>
              <a:rPr lang="en-US" sz="2800" b="1" dirty="0" err="1"/>
              <a:t>Schreiben</a:t>
            </a:r>
            <a:r>
              <a:rPr lang="en-US" sz="2800" b="1" dirty="0"/>
              <a:t>...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5000"/>
              </a:lnSpc>
            </a:pPr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 smtClean="0"/>
          </a:p>
          <a:p>
            <a:pPr lvl="1">
              <a:lnSpc>
                <a:spcPct val="105000"/>
              </a:lnSpc>
            </a:pPr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endParaRPr lang="en-US" dirty="0" smtClean="0"/>
          </a:p>
          <a:p>
            <a:pPr lvl="2">
              <a:lnSpc>
                <a:spcPct val="105000"/>
              </a:lnSpc>
            </a:pPr>
            <a:r>
              <a:rPr lang="en-US" b="1" dirty="0" err="1" smtClean="0"/>
              <a:t>Einführung</a:t>
            </a:r>
            <a:r>
              <a:rPr lang="en-US" b="1" dirty="0" smtClean="0"/>
              <a:t> in </a:t>
            </a:r>
            <a:r>
              <a:rPr lang="en-US" b="1" dirty="0" err="1" smtClean="0"/>
              <a:t>wissenschaftliches</a:t>
            </a:r>
            <a:r>
              <a:rPr lang="en-US" b="1" dirty="0" smtClean="0"/>
              <a:t> </a:t>
            </a:r>
            <a:r>
              <a:rPr lang="en-US" b="1" dirty="0" err="1" smtClean="0"/>
              <a:t>Schreiben</a:t>
            </a:r>
            <a:endParaRPr lang="en-US" b="1" dirty="0" smtClean="0"/>
          </a:p>
          <a:p>
            <a:pPr lvl="3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de-DE" dirty="0" smtClean="0"/>
              <a:t>Anforderungen an wissenschaftliches Schreiben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de-DE" dirty="0" smtClean="0"/>
              <a:t>Arten wissenschaftlicher Veröffentlichungen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Referenzstruktur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Projektberichtes</a:t>
            </a:r>
            <a:endParaRPr lang="en-US" dirty="0" smtClean="0"/>
          </a:p>
          <a:p>
            <a:pPr lvl="3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Referenzstrukturen</a:t>
            </a:r>
            <a:r>
              <a:rPr lang="en-US" dirty="0" smtClean="0"/>
              <a:t> </a:t>
            </a:r>
            <a:r>
              <a:rPr lang="en-US" dirty="0" err="1" smtClean="0"/>
              <a:t>wissenschaftlicher</a:t>
            </a:r>
            <a:r>
              <a:rPr lang="en-US" dirty="0" smtClean="0"/>
              <a:t> </a:t>
            </a:r>
            <a:r>
              <a:rPr lang="en-US" dirty="0" err="1" smtClean="0"/>
              <a:t>Aufsätze</a:t>
            </a:r>
            <a:endParaRPr lang="en-US" dirty="0" smtClean="0"/>
          </a:p>
          <a:p>
            <a:pPr lvl="2">
              <a:lnSpc>
                <a:spcPct val="105000"/>
              </a:lnSpc>
            </a:pPr>
            <a:r>
              <a:rPr lang="en-US" dirty="0" err="1" smtClean="0"/>
              <a:t>Vorgehen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wissenschaftlichen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endParaRPr lang="en-US" dirty="0" smtClean="0"/>
          </a:p>
          <a:p>
            <a:pPr lvl="2">
              <a:lnSpc>
                <a:spcPct val="105000"/>
              </a:lnSpc>
            </a:pPr>
            <a:endParaRPr lang="en-US" dirty="0" smtClean="0"/>
          </a:p>
          <a:p>
            <a:pPr lvl="1">
              <a:lnSpc>
                <a:spcPct val="105000"/>
              </a:lnSpc>
            </a:pPr>
            <a:r>
              <a:rPr lang="de-DE" dirty="0" smtClean="0"/>
              <a:t>Wissenschaftliches Präsentieren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Einführung in </a:t>
            </a:r>
            <a:br>
              <a:rPr lang="en-US"/>
            </a:br>
            <a:r>
              <a:rPr lang="en-US"/>
              <a:t>wissenschaftliches Schreiben</a:t>
            </a:r>
            <a:endParaRPr lang="de-DE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Anforderungen an wissenschaftliches Schreiben</a:t>
            </a:r>
          </a:p>
          <a:p>
            <a:pPr lvl="1"/>
            <a:r>
              <a:rPr lang="de-DE" dirty="0"/>
              <a:t>Beachtung der bisherigen Forschungsergebnisse</a:t>
            </a:r>
          </a:p>
          <a:p>
            <a:pPr lvl="1"/>
            <a:r>
              <a:rPr lang="de-DE" dirty="0"/>
              <a:t>Relevante Probleme</a:t>
            </a:r>
          </a:p>
          <a:p>
            <a:pPr lvl="1"/>
            <a:r>
              <a:rPr lang="de-DE" dirty="0"/>
              <a:t>Klare nachvollziehbare Gedankengänge</a:t>
            </a:r>
          </a:p>
          <a:p>
            <a:pPr lvl="1"/>
            <a:r>
              <a:rPr lang="de-DE" dirty="0"/>
              <a:t>Strukturiertes Vorgehen</a:t>
            </a:r>
          </a:p>
          <a:p>
            <a:pPr lvl="1"/>
            <a:r>
              <a:rPr lang="de-DE" dirty="0"/>
              <a:t>Wissenschaftlicher Schreibstil</a:t>
            </a:r>
          </a:p>
          <a:p>
            <a:pPr lvl="1"/>
            <a:r>
              <a:rPr lang="de-DE" dirty="0"/>
              <a:t>Gilt für jede akademische Publikation </a:t>
            </a:r>
            <a:br>
              <a:rPr lang="de-DE" dirty="0"/>
            </a:br>
            <a:r>
              <a:rPr lang="de-DE" dirty="0"/>
              <a:t>(im Projektseminar:</a:t>
            </a:r>
            <a:r>
              <a:rPr lang="de-DE" dirty="0" smtClean="0"/>
              <a:t> Aufsatz</a:t>
            </a:r>
            <a:r>
              <a:rPr lang="de-DE" dirty="0"/>
              <a:t>)</a:t>
            </a:r>
          </a:p>
          <a:p>
            <a:pPr lvl="1"/>
            <a:endParaRPr lang="de-DE" dirty="0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997450" y="6342063"/>
            <a:ext cx="39671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de-DE" sz="1200" b="0" u="none">
                <a:latin typeface="Arial" charset="0"/>
              </a:rPr>
              <a:t>http://www.brics.dk/~danvy/Papers/talking-01-10-23-A4.pdf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997450" y="6165850"/>
            <a:ext cx="3014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200" b="0" u="none">
                <a:latin typeface="Arial" charset="0"/>
              </a:rPr>
              <a:t>http://www.cs.ucl.ac.uk/staff/c.clack/phd.html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Einführung in </a:t>
            </a:r>
            <a:br>
              <a:rPr lang="en-US"/>
            </a:br>
            <a:r>
              <a:rPr lang="en-US"/>
              <a:t>wissenschaftliches Schreiben</a:t>
            </a: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Arten wissenschaftlicher Veröffentlichungen</a:t>
            </a:r>
          </a:p>
          <a:p>
            <a:pPr lvl="1"/>
            <a:r>
              <a:rPr lang="de-DE" sz="2000" dirty="0"/>
              <a:t>Methodenpapier: 	Neue Algorithmen, Systeme, etc.</a:t>
            </a:r>
          </a:p>
          <a:p>
            <a:pPr lvl="1"/>
            <a:r>
              <a:rPr lang="de-DE" sz="2000" dirty="0" err="1"/>
              <a:t>Reviewpapier</a:t>
            </a:r>
            <a:r>
              <a:rPr lang="de-DE" sz="2000" dirty="0"/>
              <a:t>: 	Knappe Beschreibung des aktuellen </a:t>
            </a:r>
            <a:br>
              <a:rPr lang="de-DE" sz="2000" dirty="0"/>
            </a:br>
            <a:r>
              <a:rPr lang="de-DE" sz="2000" dirty="0"/>
              <a:t>			Standes eines Forschungsfelds</a:t>
            </a:r>
          </a:p>
          <a:p>
            <a:pPr lvl="1"/>
            <a:r>
              <a:rPr lang="de-DE" sz="2000" dirty="0"/>
              <a:t>Konzeptpapier: 	Neue Ideen, Theorien etc. ohne Umsetzung</a:t>
            </a:r>
          </a:p>
          <a:p>
            <a:pPr lvl="1"/>
            <a:r>
              <a:rPr lang="de-DE" sz="2000" dirty="0"/>
              <a:t>Evaluationspapier:</a:t>
            </a:r>
            <a:r>
              <a:rPr lang="de-DE" sz="2000" dirty="0" smtClean="0"/>
              <a:t> Quantitativer </a:t>
            </a:r>
            <a:r>
              <a:rPr lang="de-DE" sz="2000" dirty="0"/>
              <a:t>Vergleich verschiedener</a:t>
            </a:r>
            <a:r>
              <a:rPr lang="de-DE" sz="2000" dirty="0" smtClean="0"/>
              <a:t> 			  Verfahren</a:t>
            </a:r>
            <a:endParaRPr lang="de-DE" sz="2000" dirty="0"/>
          </a:p>
          <a:p>
            <a:pPr lvl="1"/>
            <a:r>
              <a:rPr lang="de-DE" sz="2000" dirty="0" err="1"/>
              <a:t>Technical</a:t>
            </a:r>
            <a:r>
              <a:rPr lang="de-DE" sz="2000" dirty="0"/>
              <a:t> Report:</a:t>
            </a:r>
            <a:r>
              <a:rPr lang="de-DE" sz="2000" dirty="0" smtClean="0"/>
              <a:t> Fortschrittsmitteilung </a:t>
            </a:r>
            <a:r>
              <a:rPr lang="de-DE" sz="2000" dirty="0"/>
              <a:t>innerhalb einer</a:t>
            </a:r>
            <a:r>
              <a:rPr lang="de-DE" sz="2000" dirty="0" smtClean="0"/>
              <a:t> 			Organisation</a:t>
            </a:r>
            <a:r>
              <a:rPr lang="de-DE" sz="2000" dirty="0"/>
              <a:t>,</a:t>
            </a:r>
            <a:r>
              <a:rPr lang="de-DE" sz="2000" dirty="0" smtClean="0"/>
              <a:t> </a:t>
            </a:r>
            <a:r>
              <a:rPr lang="de-DE" sz="2000" dirty="0" err="1" smtClean="0"/>
              <a:t>i.d.R</a:t>
            </a:r>
            <a:r>
              <a:rPr lang="de-DE" sz="2000" dirty="0"/>
              <a:t>. kein </a:t>
            </a:r>
            <a:r>
              <a:rPr lang="de-DE" sz="2000" dirty="0" err="1"/>
              <a:t>Review</a:t>
            </a:r>
            <a:endParaRPr lang="de-DE" sz="20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68788" y="6305550"/>
            <a:ext cx="48593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de-DE" sz="1200" b="0" u="none">
                <a:latin typeface="Arial" charset="0"/>
              </a:rPr>
              <a:t>http://www.techfak.uni-bielefeld.de/~iluetkeb/2006/surveillance/waS.html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mtClean="0"/>
              <a:t>Wissenschaftliches Arbeiten</a:t>
            </a:r>
          </a:p>
          <a:p>
            <a:pPr lvl="2"/>
            <a:r>
              <a:rPr lang="de-DE" b="1" smtClean="0"/>
              <a:t>Zielsetzungen &amp; Rahmenbedingungen</a:t>
            </a:r>
          </a:p>
          <a:p>
            <a:pPr lvl="2"/>
            <a:r>
              <a:rPr lang="de-DE" smtClean="0"/>
              <a:t>Erkenntnistheoretische Paradigmen </a:t>
            </a:r>
          </a:p>
          <a:p>
            <a:pPr lvl="2"/>
            <a:r>
              <a:rPr lang="de-DE" smtClean="0"/>
              <a:t>Forschungsmethodiken</a:t>
            </a:r>
          </a:p>
          <a:p>
            <a:pPr lvl="2"/>
            <a:r>
              <a:rPr lang="de-DE" smtClean="0"/>
              <a:t>Wissenschaftlicher Ausdrucksstil</a:t>
            </a:r>
          </a:p>
          <a:p>
            <a:pPr lvl="2"/>
            <a:r>
              <a:rPr lang="de-DE" sz="1800" smtClean="0"/>
              <a:t>Wissenschaftliches Zitieren &amp; Nutzung von Quellen</a:t>
            </a:r>
            <a:endParaRPr lang="de-DE" smtClean="0"/>
          </a:p>
          <a:p>
            <a:pPr lvl="1"/>
            <a:r>
              <a:rPr lang="de-DE" smtClean="0"/>
              <a:t>Wissenschaftliches Schreiben</a:t>
            </a:r>
          </a:p>
          <a:p>
            <a:pPr lvl="1"/>
            <a:r>
              <a:rPr lang="de-DE" smtClean="0"/>
              <a:t>Wissenschaftliches Präsentieren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Einführung in </a:t>
            </a:r>
            <a:br>
              <a:rPr lang="de-DE"/>
            </a:br>
            <a:r>
              <a:rPr lang="de-DE"/>
              <a:t>wissenschaftliches Schreiben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en-US" sz="2000"/>
              <a:t>Referenzstrukturen</a:t>
            </a:r>
          </a:p>
          <a:p>
            <a:pPr lvl="1"/>
            <a:r>
              <a:rPr lang="de-DE" sz="2000"/>
              <a:t>Abstract</a:t>
            </a:r>
          </a:p>
          <a:p>
            <a:pPr lvl="1"/>
            <a:r>
              <a:rPr lang="de-DE" sz="2000"/>
              <a:t>Einleitung</a:t>
            </a:r>
          </a:p>
          <a:p>
            <a:pPr lvl="1"/>
            <a:r>
              <a:rPr lang="de-DE" sz="2000"/>
              <a:t>Hintergrund</a:t>
            </a:r>
          </a:p>
          <a:p>
            <a:pPr lvl="1"/>
            <a:r>
              <a:rPr lang="de-DE" sz="2000"/>
              <a:t>Verwandte Arbeiten</a:t>
            </a:r>
          </a:p>
          <a:p>
            <a:pPr lvl="1"/>
            <a:r>
              <a:rPr lang="de-DE" sz="2000"/>
              <a:t>Hauptkapitel (mehrere)</a:t>
            </a:r>
          </a:p>
          <a:p>
            <a:pPr lvl="1"/>
            <a:r>
              <a:rPr lang="de-DE" sz="2000"/>
              <a:t>zukünftige Aufgaben</a:t>
            </a:r>
          </a:p>
          <a:p>
            <a:pPr lvl="1"/>
            <a:r>
              <a:rPr lang="de-DE" sz="2000"/>
              <a:t>Zusammenfassung und Ausblick</a:t>
            </a:r>
          </a:p>
          <a:p>
            <a:pPr lvl="1"/>
            <a:r>
              <a:rPr lang="de-DE" sz="2000"/>
              <a:t>Literaturverzeichnis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wissenschaftlicher Aufsätze</a:t>
            </a:r>
          </a:p>
          <a:p>
            <a:pPr lvl="1"/>
            <a:r>
              <a:rPr lang="de-DE" sz="2000"/>
              <a:t>Abstract</a:t>
            </a:r>
          </a:p>
          <a:p>
            <a:pPr lvl="1"/>
            <a:r>
              <a:rPr lang="de-DE" sz="2000"/>
              <a:t>Einleitung</a:t>
            </a:r>
          </a:p>
          <a:p>
            <a:pPr lvl="1"/>
            <a:r>
              <a:rPr lang="de-DE" sz="2000"/>
              <a:t>Hintergrund</a:t>
            </a:r>
          </a:p>
          <a:p>
            <a:pPr lvl="1"/>
            <a:r>
              <a:rPr lang="de-DE" sz="2000"/>
              <a:t>Hauptkapitel (mehrere)</a:t>
            </a:r>
          </a:p>
          <a:p>
            <a:pPr lvl="1"/>
            <a:r>
              <a:rPr lang="de-DE" sz="2000"/>
              <a:t>Verwandte Arbeiten</a:t>
            </a:r>
          </a:p>
          <a:p>
            <a:pPr lvl="1"/>
            <a:r>
              <a:rPr lang="de-DE" sz="2000"/>
              <a:t>zukünftige Aufgaben</a:t>
            </a:r>
          </a:p>
          <a:p>
            <a:pPr lvl="1"/>
            <a:r>
              <a:rPr lang="de-DE" sz="2000"/>
              <a:t>Zusammenfassung und Ausblick</a:t>
            </a:r>
          </a:p>
          <a:p>
            <a:pPr lvl="1"/>
            <a:r>
              <a:rPr lang="de-DE" sz="2000"/>
              <a:t>Literaturverzeichnis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Einführung in </a:t>
            </a:r>
            <a:br>
              <a:rPr lang="en-US"/>
            </a:br>
            <a:r>
              <a:rPr lang="en-US"/>
              <a:t>wissenschaftliches Schreiben</a:t>
            </a: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 smtClean="0"/>
          </a:p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endParaRPr lang="en-US" dirty="0" smtClean="0"/>
          </a:p>
          <a:p>
            <a:pPr lvl="2"/>
            <a:r>
              <a:rPr lang="en-US" dirty="0" err="1" smtClean="0"/>
              <a:t>Einführung</a:t>
            </a:r>
            <a:r>
              <a:rPr lang="en-US" dirty="0" smtClean="0"/>
              <a:t> in </a:t>
            </a:r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endParaRPr lang="en-US" dirty="0" smtClean="0"/>
          </a:p>
          <a:p>
            <a:pPr lvl="2"/>
            <a:r>
              <a:rPr lang="en-US" b="1" dirty="0" err="1" smtClean="0"/>
              <a:t>Vorgehen</a:t>
            </a:r>
            <a:r>
              <a:rPr lang="en-US" b="1" dirty="0" smtClean="0"/>
              <a:t> </a:t>
            </a:r>
            <a:r>
              <a:rPr lang="en-US" b="1" dirty="0" err="1" smtClean="0"/>
              <a:t>beim</a:t>
            </a:r>
            <a:r>
              <a:rPr lang="en-US" b="1" dirty="0" smtClean="0"/>
              <a:t> </a:t>
            </a:r>
            <a:r>
              <a:rPr lang="en-US" b="1" dirty="0" err="1" smtClean="0"/>
              <a:t>wissenschaftlichen</a:t>
            </a:r>
            <a:r>
              <a:rPr lang="en-US" b="1" dirty="0" smtClean="0"/>
              <a:t> </a:t>
            </a:r>
            <a:r>
              <a:rPr lang="en-US" b="1" dirty="0" err="1" smtClean="0"/>
              <a:t>Schreiben</a:t>
            </a:r>
            <a:endParaRPr lang="en-US" b="1" dirty="0" smtClean="0"/>
          </a:p>
          <a:p>
            <a:pPr lvl="1"/>
            <a:r>
              <a:rPr lang="de-DE" dirty="0" smtClean="0"/>
              <a:t>Wissenschaftliches Präsentieren</a:t>
            </a:r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68788" y="6305550"/>
            <a:ext cx="48593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de-DE" sz="1200" b="0" u="none">
                <a:latin typeface="Arial" charset="0"/>
              </a:rPr>
              <a:t>http://www.techfak.uni-bielefeld.de/~iluetkeb/2006/surveillance/waS.html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Vorgehen beim </a:t>
            </a:r>
            <a:br>
              <a:rPr lang="de-DE"/>
            </a:br>
            <a:r>
              <a:rPr lang="de-DE"/>
              <a:t>wissenschaftlichen Schreiben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/>
              <a:t>Anhand der Gliederung das Gesamtdokument planen </a:t>
            </a:r>
          </a:p>
          <a:p>
            <a:pPr lvl="1"/>
            <a:r>
              <a:rPr lang="de-DE"/>
              <a:t>Gliederung mit Stichpunkten erstellen</a:t>
            </a:r>
          </a:p>
          <a:p>
            <a:pPr lvl="1"/>
            <a:r>
              <a:rPr lang="de-DE"/>
              <a:t>Besprechung der Gliederung mit Außenstehenden</a:t>
            </a:r>
          </a:p>
          <a:p>
            <a:pPr lvl="2"/>
            <a:r>
              <a:rPr lang="de-DE"/>
              <a:t>Überflüssiges entfernen</a:t>
            </a:r>
          </a:p>
          <a:p>
            <a:pPr lvl="2"/>
            <a:r>
              <a:rPr lang="de-DE"/>
              <a:t>Fehlendes hinzufügen</a:t>
            </a:r>
          </a:p>
          <a:p>
            <a:pPr lvl="1"/>
            <a:endParaRPr lang="de-DE"/>
          </a:p>
          <a:p>
            <a:pPr lvl="1"/>
            <a:endParaRPr lang="de-DE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257800" y="6324600"/>
            <a:ext cx="3676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200" b="0" u="none">
                <a:latin typeface="Arial" charset="0"/>
              </a:rPr>
              <a:t>http://www.sce.carleton.ca/faculty/chinneck/thesis.html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Vorgehen beim </a:t>
            </a:r>
            <a:br>
              <a:rPr lang="de-DE"/>
            </a:br>
            <a:r>
              <a:rPr lang="de-DE"/>
              <a:t>wissenschaftlichen Schreiben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/>
              <a:t>Allgemein: Ideen notieren, sobald sie auftauchen</a:t>
            </a:r>
          </a:p>
          <a:p>
            <a:pPr lvl="1"/>
            <a:r>
              <a:rPr lang="de-DE" dirty="0"/>
              <a:t>Tipps für Teams</a:t>
            </a:r>
          </a:p>
          <a:p>
            <a:pPr lvl="2"/>
            <a:r>
              <a:rPr lang="de-DE" dirty="0"/>
              <a:t>Projektplan erstellen</a:t>
            </a:r>
          </a:p>
          <a:p>
            <a:pPr lvl="2"/>
            <a:r>
              <a:rPr lang="de-DE" dirty="0"/>
              <a:t>Verantwortlichkeiten </a:t>
            </a:r>
            <a:r>
              <a:rPr lang="de-DE" dirty="0" smtClean="0"/>
              <a:t>definieren</a:t>
            </a:r>
          </a:p>
          <a:p>
            <a:pPr lvl="2"/>
            <a:r>
              <a:rPr lang="de-DE" dirty="0" smtClean="0"/>
              <a:t>Iterativ vorgehen</a:t>
            </a:r>
          </a:p>
          <a:p>
            <a:pPr lvl="2"/>
            <a:r>
              <a:rPr lang="de-DE" dirty="0" smtClean="0"/>
              <a:t>„Rapid </a:t>
            </a:r>
            <a:r>
              <a:rPr lang="de-DE" dirty="0" err="1" smtClean="0"/>
              <a:t>prototyping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5257800" y="6324600"/>
            <a:ext cx="3676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200" b="0" u="none">
                <a:latin typeface="Arial" charset="0"/>
              </a:rPr>
              <a:t>http://www.sce.carleton.ca/faculty/chinneck/thesis.html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Vorgehen beim </a:t>
            </a:r>
            <a:br>
              <a:rPr lang="de-DE"/>
            </a:br>
            <a:r>
              <a:rPr lang="de-DE"/>
              <a:t>wissenschaftlichen Schreiben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 smtClean="0"/>
              <a:t>Tipps für den Abstract</a:t>
            </a:r>
          </a:p>
          <a:p>
            <a:pPr lvl="2"/>
            <a:r>
              <a:rPr lang="de-DE" dirty="0" smtClean="0"/>
              <a:t>Hintergrund geben</a:t>
            </a:r>
          </a:p>
          <a:p>
            <a:pPr lvl="2"/>
            <a:r>
              <a:rPr lang="de-DE" dirty="0" smtClean="0"/>
              <a:t>Was ist das Problem?</a:t>
            </a:r>
          </a:p>
          <a:p>
            <a:pPr lvl="2"/>
            <a:r>
              <a:rPr lang="de-DE" dirty="0" smtClean="0"/>
              <a:t>Warum ist es ein Problem?</a:t>
            </a:r>
          </a:p>
          <a:p>
            <a:pPr lvl="2"/>
            <a:r>
              <a:rPr lang="de-DE" dirty="0" smtClean="0"/>
              <a:t>Wie löse ich es?</a:t>
            </a:r>
          </a:p>
          <a:p>
            <a:pPr lvl="2"/>
            <a:r>
              <a:rPr lang="de-DE" dirty="0" smtClean="0"/>
              <a:t>Was sind die Auswirkungen meiner Lösung?</a:t>
            </a:r>
            <a:endParaRPr lang="de-DE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5257800" y="6324600"/>
            <a:ext cx="3676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200" b="0" u="none">
                <a:latin typeface="Arial" charset="0"/>
              </a:rPr>
              <a:t>http://www.sce.carleton.ca/faculty/chinneck/thesis.html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Vorgehen beim </a:t>
            </a:r>
            <a:br>
              <a:rPr lang="de-DE"/>
            </a:br>
            <a:r>
              <a:rPr lang="de-DE"/>
              <a:t>wissenschaftlichen Schreiben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 smtClean="0"/>
              <a:t>Tipps für die Literaturrecherche</a:t>
            </a:r>
          </a:p>
          <a:p>
            <a:pPr lvl="2"/>
            <a:r>
              <a:rPr lang="de-DE" dirty="0" smtClean="0"/>
              <a:t>Relevante Literatur identifizieren (Journals, </a:t>
            </a:r>
            <a:r>
              <a:rPr lang="de-DE" dirty="0" err="1" smtClean="0"/>
              <a:t>Proceedings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Schlagworte definieren</a:t>
            </a:r>
          </a:p>
          <a:p>
            <a:pPr lvl="2"/>
            <a:r>
              <a:rPr lang="de-DE" dirty="0" smtClean="0"/>
              <a:t>Rückwärts suchen</a:t>
            </a:r>
          </a:p>
          <a:p>
            <a:pPr lvl="2"/>
            <a:r>
              <a:rPr lang="de-DE" dirty="0" smtClean="0"/>
              <a:t>Vorwärts suchen</a:t>
            </a:r>
            <a:endParaRPr lang="de-DE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5257800" y="6324600"/>
            <a:ext cx="3676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200" b="0" u="none">
                <a:latin typeface="Arial" charset="0"/>
              </a:rPr>
              <a:t>http://www.sce.carleton.ca/faculty/chinneck/thesis.html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6400800"/>
            <a:ext cx="2420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none" dirty="0" smtClean="0">
                <a:solidFill>
                  <a:schemeClr val="tx1"/>
                </a:solidFill>
              </a:rPr>
              <a:t>Webster and Watson (2002)</a:t>
            </a:r>
            <a:endParaRPr lang="en-US" sz="1400" u="none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86200"/>
            <a:ext cx="7981950" cy="130382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Vorgehen beim </a:t>
            </a:r>
            <a:br>
              <a:rPr lang="de-DE"/>
            </a:br>
            <a:r>
              <a:rPr lang="de-DE"/>
              <a:t>wissenschaftlichen Schreiben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DE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5257800" y="6324600"/>
            <a:ext cx="3676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200" b="0" u="none">
                <a:latin typeface="Arial" charset="0"/>
              </a:rPr>
              <a:t>http://www.sce.carleton.ca/faculty/chinneck/thesis.html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6400800"/>
            <a:ext cx="2420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none" dirty="0" smtClean="0">
                <a:solidFill>
                  <a:schemeClr val="tx1"/>
                </a:solidFill>
              </a:rPr>
              <a:t>Webster and Watson (2002)</a:t>
            </a:r>
            <a:endParaRPr lang="en-US" sz="1400" u="none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" y="1676400"/>
            <a:ext cx="7217941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810000"/>
            <a:ext cx="7162800" cy="271921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2800" b="1" dirty="0"/>
          </a:p>
          <a:p>
            <a:pPr algn="ctr">
              <a:buFontTx/>
              <a:buNone/>
            </a:pPr>
            <a:r>
              <a:rPr lang="en-US" sz="2800" b="1" dirty="0" err="1"/>
              <a:t>Soviel</a:t>
            </a:r>
            <a:r>
              <a:rPr lang="en-US" sz="2800" b="1" dirty="0"/>
              <a:t> </a:t>
            </a:r>
            <a:r>
              <a:rPr lang="en-US" sz="2800" b="1" dirty="0" err="1"/>
              <a:t>zu</a:t>
            </a:r>
            <a:r>
              <a:rPr lang="en-US" sz="2800" b="1" dirty="0"/>
              <a:t> </a:t>
            </a:r>
            <a:r>
              <a:rPr lang="en-US" sz="2800" b="1" dirty="0" err="1"/>
              <a:t>wissenschaftlichem</a:t>
            </a:r>
            <a:r>
              <a:rPr lang="en-US" sz="2800" b="1" dirty="0"/>
              <a:t> </a:t>
            </a:r>
            <a:r>
              <a:rPr lang="en-US" sz="2800" b="1" dirty="0" err="1"/>
              <a:t>Schreiben</a:t>
            </a:r>
            <a:r>
              <a:rPr lang="en-US" sz="2800" b="1" dirty="0"/>
              <a:t>!</a:t>
            </a:r>
          </a:p>
          <a:p>
            <a:pPr algn="ctr"/>
            <a:endParaRPr lang="en-US" sz="2800" b="1" dirty="0"/>
          </a:p>
          <a:p>
            <a:pPr algn="ctr">
              <a:buFontTx/>
              <a:buNone/>
            </a:pPr>
            <a:r>
              <a:rPr lang="en-US" sz="2800" b="1" dirty="0" err="1"/>
              <a:t>Fragen</a:t>
            </a:r>
            <a:r>
              <a:rPr lang="en-US" sz="2800" b="1" dirty="0"/>
              <a:t>?</a:t>
            </a:r>
          </a:p>
          <a:p>
            <a:pPr algn="ctr"/>
            <a:endParaRPr lang="en-US" sz="2800" b="1" dirty="0"/>
          </a:p>
          <a:p>
            <a:pPr algn="ctr">
              <a:buFontTx/>
              <a:buNone/>
            </a:pPr>
            <a:r>
              <a:rPr lang="en-US" sz="2800" b="1" dirty="0"/>
              <a:t>Nun </a:t>
            </a:r>
            <a:r>
              <a:rPr lang="en-US" sz="2800" b="1" dirty="0" err="1"/>
              <a:t>zu</a:t>
            </a:r>
            <a:r>
              <a:rPr lang="en-US" sz="2800" b="1" dirty="0"/>
              <a:t> </a:t>
            </a:r>
            <a:r>
              <a:rPr lang="en-US" sz="2800" b="1" dirty="0" err="1"/>
              <a:t>wissenschaftlichem</a:t>
            </a:r>
            <a:r>
              <a:rPr lang="en-US" sz="2800" b="1" dirty="0"/>
              <a:t> </a:t>
            </a:r>
            <a:r>
              <a:rPr lang="en-US" sz="2800" b="1" dirty="0" err="1"/>
              <a:t>Präsentieren</a:t>
            </a:r>
            <a:r>
              <a:rPr lang="en-US" sz="2800" b="1" dirty="0"/>
              <a:t>...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 smtClean="0"/>
          </a:p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endParaRPr lang="de-DE" dirty="0" smtClean="0"/>
          </a:p>
          <a:p>
            <a:pPr lvl="1"/>
            <a:r>
              <a:rPr lang="de-DE" b="1" dirty="0" smtClean="0"/>
              <a:t>Wissenschaftliches Präsentieren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Wissenschaftliches Präsentieren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“What is well understood is expressed clearly.”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1600" dirty="0" smtClean="0"/>
              <a:t>(</a:t>
            </a:r>
            <a:r>
              <a:rPr lang="en-US" sz="1600" dirty="0"/>
              <a:t>Nicolas </a:t>
            </a:r>
            <a:r>
              <a:rPr lang="en-US" sz="1600" dirty="0" err="1"/>
              <a:t>Boileau</a:t>
            </a:r>
            <a:r>
              <a:rPr lang="en-US" sz="1600" dirty="0"/>
              <a:t>, 1636-1711)</a:t>
            </a:r>
          </a:p>
          <a:p>
            <a:pPr lvl="1"/>
            <a:r>
              <a:rPr lang="en-US" sz="2000" dirty="0" err="1"/>
              <a:t>Über</a:t>
            </a:r>
            <a:r>
              <a:rPr lang="en-US" sz="2000" dirty="0"/>
              <a:t>- und </a:t>
            </a:r>
            <a:r>
              <a:rPr lang="en-US" sz="2000" dirty="0" err="1"/>
              <a:t>Unterschätze</a:t>
            </a:r>
            <a:r>
              <a:rPr lang="en-US" sz="2000" dirty="0"/>
              <a:t> </a:t>
            </a:r>
            <a:r>
              <a:rPr lang="en-US" sz="2000" dirty="0" err="1"/>
              <a:t>deine</a:t>
            </a:r>
            <a:r>
              <a:rPr lang="en-US" sz="2000" dirty="0"/>
              <a:t> </a:t>
            </a:r>
            <a:r>
              <a:rPr lang="en-US" sz="2000" dirty="0" err="1"/>
              <a:t>Zuhörer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endParaRPr lang="en-US" sz="2000" dirty="0"/>
          </a:p>
          <a:p>
            <a:pPr lvl="1"/>
            <a:r>
              <a:rPr lang="en-US" sz="2000" dirty="0" err="1"/>
              <a:t>Überschätze</a:t>
            </a:r>
            <a:r>
              <a:rPr lang="en-US" sz="2000" dirty="0"/>
              <a:t> </a:t>
            </a:r>
            <a:r>
              <a:rPr lang="en-US" sz="2000" dirty="0" err="1"/>
              <a:t>dich</a:t>
            </a:r>
            <a:r>
              <a:rPr lang="en-US" sz="2000" dirty="0"/>
              <a:t> </a:t>
            </a:r>
            <a:r>
              <a:rPr lang="en-US" sz="2000" dirty="0" err="1"/>
              <a:t>selbst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endParaRPr lang="en-US" sz="2000" dirty="0"/>
          </a:p>
          <a:p>
            <a:pPr lvl="1"/>
            <a:r>
              <a:rPr lang="en-US" sz="2000" dirty="0" err="1"/>
              <a:t>Sei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Stoff</a:t>
            </a:r>
            <a:r>
              <a:rPr lang="en-US" sz="2000" dirty="0"/>
              <a:t> und </a:t>
            </a:r>
            <a:r>
              <a:rPr lang="en-US" sz="2000" dirty="0" err="1"/>
              <a:t>habe</a:t>
            </a:r>
            <a:r>
              <a:rPr lang="en-US" sz="2000" dirty="0"/>
              <a:t> </a:t>
            </a:r>
            <a:r>
              <a:rPr lang="en-US" sz="2000" dirty="0" err="1"/>
              <a:t>einen</a:t>
            </a:r>
            <a:r>
              <a:rPr lang="en-US" sz="2000" dirty="0"/>
              <a:t> </a:t>
            </a:r>
            <a:r>
              <a:rPr lang="en-US" sz="2000" dirty="0" err="1"/>
              <a:t>guten</a:t>
            </a:r>
            <a:r>
              <a:rPr lang="en-US" sz="2000" dirty="0"/>
              <a:t> </a:t>
            </a:r>
            <a:r>
              <a:rPr lang="en-US" sz="2000" dirty="0" err="1"/>
              <a:t>Hintergrund</a:t>
            </a:r>
            <a:endParaRPr lang="en-US" sz="2000" dirty="0"/>
          </a:p>
          <a:p>
            <a:pPr lvl="1"/>
            <a:r>
              <a:rPr lang="en-US" sz="2000" dirty="0" err="1"/>
              <a:t>Strukturierung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Paper vs. </a:t>
            </a:r>
            <a:r>
              <a:rPr lang="en-US" sz="2000" dirty="0" err="1" smtClean="0"/>
              <a:t>Pädagogik</a:t>
            </a:r>
            <a:r>
              <a:rPr lang="en-US" sz="2000" dirty="0" smtClean="0"/>
              <a:t> </a:t>
            </a:r>
            <a:r>
              <a:rPr lang="en-US" sz="2000" dirty="0" err="1"/>
              <a:t>bei</a:t>
            </a:r>
            <a:r>
              <a:rPr lang="en-US" sz="2000" dirty="0"/>
              <a:t> </a:t>
            </a:r>
            <a:r>
              <a:rPr lang="en-US" sz="2000" dirty="0" err="1"/>
              <a:t>der</a:t>
            </a:r>
            <a:r>
              <a:rPr lang="en-US" sz="2000" dirty="0"/>
              <a:t> </a:t>
            </a:r>
            <a:r>
              <a:rPr lang="en-US" sz="2000" dirty="0" err="1" smtClean="0"/>
              <a:t>Präsentätion</a:t>
            </a:r>
            <a:endParaRPr lang="en-US" sz="2000" dirty="0" smtClean="0"/>
          </a:p>
          <a:p>
            <a:pPr lvl="1"/>
            <a:r>
              <a:rPr lang="en-US" sz="2000" dirty="0" err="1" smtClean="0"/>
              <a:t>Angemessene</a:t>
            </a:r>
            <a:r>
              <a:rPr lang="en-US" sz="2000" dirty="0" smtClean="0"/>
              <a:t> </a:t>
            </a:r>
            <a:r>
              <a:rPr lang="en-US" sz="2000" dirty="0" err="1" smtClean="0"/>
              <a:t>Vorbereitung</a:t>
            </a:r>
            <a:endParaRPr lang="en-US" sz="2000" dirty="0" smtClean="0"/>
          </a:p>
          <a:p>
            <a:pPr lvl="1"/>
            <a:r>
              <a:rPr lang="en-US" sz="2000" dirty="0" err="1"/>
              <a:t>Präsentation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Teil</a:t>
            </a:r>
            <a:r>
              <a:rPr lang="en-US" sz="2000" dirty="0"/>
              <a:t> des </a:t>
            </a:r>
            <a:r>
              <a:rPr lang="en-US" sz="2000" dirty="0" err="1"/>
              <a:t>Leistungserfassungsprozesses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Zielsetzungen</a:t>
            </a:r>
            <a:r>
              <a:rPr lang="en-US" dirty="0" smtClean="0"/>
              <a:t> &amp; </a:t>
            </a:r>
            <a:r>
              <a:rPr lang="en-US" dirty="0" err="1" smtClean="0"/>
              <a:t>Rahmenbedingungen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9388" y="1592263"/>
            <a:ext cx="8713787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41325" marR="0" lvl="1" indent="-260350" algn="ctr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Yank" pitchFamily="2" charset="0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Auf den Schultern von Giganten</a:t>
            </a: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545137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endParaRPr lang="en-US" sz="2800" b="1" dirty="0"/>
          </a:p>
          <a:p>
            <a:pPr marL="0" indent="0" algn="ctr" eaLnBrk="1" hangingPunct="1"/>
            <a:r>
              <a:rPr lang="en-US" sz="2800" b="1" dirty="0" err="1"/>
              <a:t>Vielen</a:t>
            </a:r>
            <a:r>
              <a:rPr lang="en-US" sz="2800" b="1" dirty="0"/>
              <a:t> Dank </a:t>
            </a:r>
            <a:r>
              <a:rPr lang="en-US" sz="2800" b="1" dirty="0" err="1" smtClean="0"/>
              <a:t>für</a:t>
            </a:r>
            <a:r>
              <a:rPr lang="en-US" sz="2800" b="1" dirty="0" smtClean="0"/>
              <a:t> </a:t>
            </a:r>
            <a:r>
              <a:rPr lang="en-US" sz="2800" b="1" dirty="0"/>
              <a:t>die </a:t>
            </a:r>
            <a:r>
              <a:rPr lang="en-US" sz="2800" b="1" dirty="0" err="1"/>
              <a:t>Aufmerksamkeit</a:t>
            </a:r>
            <a:r>
              <a:rPr lang="en-US" sz="2800" b="1" dirty="0"/>
              <a:t>!</a:t>
            </a:r>
          </a:p>
          <a:p>
            <a:pPr marL="0" indent="0" algn="ctr" eaLnBrk="1" hangingPunct="1"/>
            <a:endParaRPr lang="en-US" sz="2800" b="1" dirty="0"/>
          </a:p>
          <a:p>
            <a:pPr marL="0" indent="0" algn="ctr" eaLnBrk="1" hangingPunct="1"/>
            <a:r>
              <a:rPr lang="en-US" sz="2800" b="1" dirty="0" err="1"/>
              <a:t>Fragen</a:t>
            </a:r>
            <a:r>
              <a:rPr lang="en-US" sz="2800" b="1" dirty="0"/>
              <a:t>?</a:t>
            </a:r>
          </a:p>
          <a:p>
            <a:pPr marL="0" indent="0" algn="ctr" eaLnBrk="1" hangingPunct="1"/>
            <a:endParaRPr lang="en-US" sz="2800" b="1" dirty="0"/>
          </a:p>
          <a:p>
            <a:pPr marL="0" indent="0" algn="ctr" eaLnBrk="1" hangingPunct="1"/>
            <a:r>
              <a:rPr lang="en-US" sz="2800" b="1" dirty="0" err="1"/>
              <a:t>Weitere</a:t>
            </a:r>
            <a:r>
              <a:rPr lang="en-US" sz="2800" b="1" dirty="0"/>
              <a:t> </a:t>
            </a:r>
            <a:r>
              <a:rPr lang="en-US" sz="2800" b="1" dirty="0" err="1"/>
              <a:t>Informationen</a:t>
            </a:r>
            <a:r>
              <a:rPr lang="en-US" sz="2800" b="1" dirty="0"/>
              <a:t> auf </a:t>
            </a:r>
            <a:br>
              <a:rPr lang="en-US" sz="2800" b="1" dirty="0"/>
            </a:br>
            <a:r>
              <a:rPr lang="en-US" sz="2000" b="1" dirty="0">
                <a:hlinkClick r:id="rId2"/>
              </a:rPr>
              <a:t>http://epic.hpi.uni-potsdam.de/Home/</a:t>
            </a:r>
            <a:r>
              <a:rPr lang="en-US" sz="2000" b="1" dirty="0" smtClean="0">
                <a:hlinkClick r:id="rId2"/>
              </a:rPr>
              <a:t>TrackAndTraceInTheSupplyChain2010</a:t>
            </a:r>
            <a:endParaRPr lang="en-US" sz="2000" b="1" dirty="0" smtClean="0"/>
          </a:p>
          <a:p>
            <a:pPr marL="0" indent="0" algn="ctr" eaLnBrk="1" hangingPunct="1"/>
            <a:endParaRPr lang="en-US" b="1" dirty="0" smtClean="0"/>
          </a:p>
          <a:p>
            <a:pPr marL="0" indent="0" algn="ctr" eaLnBrk="1" hangingPunct="1"/>
            <a:r>
              <a:rPr lang="en-US" sz="2000" b="1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Zielsetzungen</a:t>
            </a:r>
            <a:r>
              <a:rPr lang="en-US" dirty="0" smtClean="0"/>
              <a:t> &amp; </a:t>
            </a:r>
            <a:r>
              <a:rPr lang="en-US" dirty="0" err="1" smtClean="0"/>
              <a:t>Rahmenbedingungen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2000" dirty="0" smtClean="0"/>
              <a:t>Erweiterung des Wissens der Menschheit</a:t>
            </a:r>
          </a:p>
          <a:p>
            <a:pPr lvl="2"/>
            <a:r>
              <a:rPr lang="de-DE" sz="1800" dirty="0" smtClean="0"/>
              <a:t>Identifikation eines unbeantworteten Problems </a:t>
            </a:r>
          </a:p>
          <a:p>
            <a:pPr lvl="2"/>
            <a:r>
              <a:rPr lang="de-DE" sz="1800" dirty="0" smtClean="0"/>
              <a:t>Aufstellen eines Problems oder einer Frage </a:t>
            </a:r>
          </a:p>
          <a:p>
            <a:pPr lvl="2"/>
            <a:r>
              <a:rPr lang="de-DE" sz="1800" dirty="0" smtClean="0"/>
              <a:t>Lösung eines Problems oder einer Frage</a:t>
            </a:r>
          </a:p>
          <a:p>
            <a:pPr lvl="1"/>
            <a:r>
              <a:rPr lang="de-DE" sz="2000" dirty="0" smtClean="0"/>
              <a:t>Überblick über existierende Literatur / verwandte Probleme</a:t>
            </a:r>
          </a:p>
          <a:p>
            <a:pPr lvl="1"/>
            <a:r>
              <a:rPr lang="de-DE" sz="2000" dirty="0" smtClean="0"/>
              <a:t>Organisation von Argumenten und Resultaten</a:t>
            </a:r>
          </a:p>
          <a:p>
            <a:pPr lvl="2"/>
            <a:r>
              <a:rPr lang="de-DE" sz="1800" dirty="0" smtClean="0"/>
              <a:t>Kurz, </a:t>
            </a:r>
          </a:p>
          <a:p>
            <a:pPr lvl="2"/>
            <a:r>
              <a:rPr lang="de-DE" sz="1800" dirty="0" smtClean="0"/>
              <a:t>fundiert und </a:t>
            </a:r>
          </a:p>
          <a:p>
            <a:pPr lvl="2"/>
            <a:r>
              <a:rPr lang="de-DE" sz="1800" dirty="0" smtClean="0"/>
              <a:t>aussagekräftig.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Zielsetzungen &amp; Rahmenbedingungen</a:t>
            </a:r>
            <a:endParaRPr lang="de-DE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4375" lvl="1" indent="-533400">
              <a:buFont typeface="Yank" pitchFamily="2" charset="0"/>
              <a:buNone/>
            </a:pPr>
            <a:r>
              <a:rPr lang="de-DE" dirty="0"/>
              <a:t>Research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Dummies</a:t>
            </a:r>
            <a:r>
              <a:rPr lang="de-DE" dirty="0"/>
              <a:t> </a:t>
            </a:r>
            <a:r>
              <a:rPr lang="de-DE" dirty="0" err="1"/>
              <a:t>a.k.a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	“Der </a:t>
            </a:r>
            <a:r>
              <a:rPr lang="de-DE" dirty="0" err="1"/>
              <a:t>Feynman‘sche</a:t>
            </a:r>
            <a:r>
              <a:rPr lang="de-DE" dirty="0"/>
              <a:t> Problemlösungsalgorithmus“</a:t>
            </a:r>
          </a:p>
          <a:p>
            <a:pPr marL="1085850" lvl="2" indent="-457200">
              <a:buFont typeface="Yank" pitchFamily="2" charset="0"/>
              <a:buAutoNum type="arabicPeriod"/>
            </a:pPr>
            <a:endParaRPr lang="de-DE" dirty="0"/>
          </a:p>
          <a:p>
            <a:pPr marL="1085850" lvl="2" indent="-457200">
              <a:buFont typeface="Yank" pitchFamily="2" charset="0"/>
              <a:buAutoNum type="arabicPeriod"/>
            </a:pPr>
            <a:r>
              <a:rPr lang="de-DE" dirty="0" err="1"/>
              <a:t>Write</a:t>
            </a:r>
            <a:r>
              <a:rPr lang="de-DE" dirty="0"/>
              <a:t> down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. </a:t>
            </a:r>
          </a:p>
          <a:p>
            <a:pPr marL="1085850" lvl="2" indent="-457200">
              <a:buFont typeface="Yank" pitchFamily="2" charset="0"/>
              <a:buAutoNum type="arabicPeriod"/>
            </a:pP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. </a:t>
            </a:r>
            <a:endParaRPr lang="de-DE" dirty="0" smtClean="0"/>
          </a:p>
          <a:p>
            <a:pPr marL="1085850" lvl="2" indent="-457200">
              <a:buFont typeface="Yank" pitchFamily="2" charset="0"/>
              <a:buAutoNum type="arabicPeriod"/>
            </a:pP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/>
              <a:t>down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. </a:t>
            </a:r>
          </a:p>
          <a:p>
            <a:pPr marL="1085850" lvl="2" indent="-457200"/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 smtClean="0"/>
          </a:p>
          <a:p>
            <a:pPr lvl="2"/>
            <a:r>
              <a:rPr lang="en-US" dirty="0" err="1" smtClean="0"/>
              <a:t>Zielsetzungen</a:t>
            </a:r>
            <a:r>
              <a:rPr lang="en-US" dirty="0" smtClean="0"/>
              <a:t> &amp; </a:t>
            </a:r>
            <a:r>
              <a:rPr lang="en-US" dirty="0" err="1" smtClean="0"/>
              <a:t>Rahmenbedingungen</a:t>
            </a:r>
            <a:endParaRPr lang="en-US" dirty="0" smtClean="0"/>
          </a:p>
          <a:p>
            <a:pPr lvl="2"/>
            <a:r>
              <a:rPr lang="en-US" b="1" dirty="0" err="1" smtClean="0"/>
              <a:t>Erkenntnistheoretische</a:t>
            </a:r>
            <a:r>
              <a:rPr lang="en-US" b="1" dirty="0" smtClean="0"/>
              <a:t> </a:t>
            </a:r>
            <a:r>
              <a:rPr lang="en-US" b="1" dirty="0" err="1" smtClean="0"/>
              <a:t>Paradigmen</a:t>
            </a:r>
            <a:r>
              <a:rPr lang="en-US" b="1" dirty="0" smtClean="0"/>
              <a:t> </a:t>
            </a:r>
          </a:p>
          <a:p>
            <a:pPr lvl="2"/>
            <a:r>
              <a:rPr lang="en-US" dirty="0" err="1" smtClean="0"/>
              <a:t>Forschungsmethodiken</a:t>
            </a:r>
            <a:endParaRPr lang="en-US" dirty="0" smtClean="0"/>
          </a:p>
          <a:p>
            <a:pPr lvl="2"/>
            <a:r>
              <a:rPr lang="en-US" dirty="0" err="1" smtClean="0"/>
              <a:t>Wissenschaftlicher</a:t>
            </a:r>
            <a:r>
              <a:rPr lang="en-US" dirty="0" smtClean="0"/>
              <a:t> </a:t>
            </a:r>
            <a:r>
              <a:rPr lang="en-US" dirty="0" err="1" smtClean="0"/>
              <a:t>Ausdrucksstil</a:t>
            </a:r>
            <a:endParaRPr lang="en-US" dirty="0" smtClean="0"/>
          </a:p>
          <a:p>
            <a:pPr lvl="2"/>
            <a:r>
              <a:rPr lang="en-US" sz="1800" dirty="0" err="1" smtClean="0"/>
              <a:t>Wissenschaftliches</a:t>
            </a:r>
            <a:r>
              <a:rPr lang="en-US" sz="1800" dirty="0" smtClean="0"/>
              <a:t> </a:t>
            </a:r>
            <a:r>
              <a:rPr lang="en-US" sz="1800" dirty="0" err="1" smtClean="0"/>
              <a:t>Zitieren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Nutzung</a:t>
            </a:r>
            <a:r>
              <a:rPr lang="en-US" sz="1800" dirty="0" smtClean="0"/>
              <a:t> von </a:t>
            </a:r>
            <a:r>
              <a:rPr lang="en-US" sz="1800" dirty="0" err="1" smtClean="0"/>
              <a:t>Quellen</a:t>
            </a:r>
            <a:endParaRPr lang="en-US" dirty="0" smtClean="0"/>
          </a:p>
          <a:p>
            <a:pPr lvl="1"/>
            <a:r>
              <a:rPr lang="en-US" dirty="0" err="1" smtClean="0"/>
              <a:t>Wissenschaftliches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endParaRPr lang="de-DE" dirty="0" smtClean="0"/>
          </a:p>
          <a:p>
            <a:pPr lvl="1"/>
            <a:r>
              <a:rPr lang="de-DE" dirty="0" smtClean="0"/>
              <a:t>Wissenschaftliches Präsentieren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Erkenntnistheoretische Paradigmen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4375" lvl="1" indent="-533400">
              <a:lnSpc>
                <a:spcPct val="90000"/>
              </a:lnSpc>
            </a:pPr>
            <a:r>
              <a:rPr lang="de-DE" sz="1800" dirty="0" smtClean="0"/>
              <a:t>Behavioristisches / </a:t>
            </a:r>
            <a:r>
              <a:rPr lang="de-DE" sz="1800" dirty="0" err="1" smtClean="0"/>
              <a:t>verhaltenswiss</a:t>
            </a:r>
            <a:r>
              <a:rPr lang="de-DE" sz="1800" dirty="0" smtClean="0"/>
              <a:t>. Paradigma (</a:t>
            </a:r>
            <a:r>
              <a:rPr lang="de-DE" sz="1800" dirty="0" err="1" smtClean="0"/>
              <a:t>Behavioral</a:t>
            </a:r>
            <a:r>
              <a:rPr lang="de-DE" sz="1800" dirty="0" smtClean="0"/>
              <a:t> Science)</a:t>
            </a:r>
          </a:p>
          <a:p>
            <a:pPr marL="1085850" lvl="2" indent="-457200">
              <a:lnSpc>
                <a:spcPct val="90000"/>
              </a:lnSpc>
            </a:pPr>
            <a:r>
              <a:rPr lang="de-DE" sz="1600" dirty="0" smtClean="0"/>
              <a:t>“Reaktiver Ansatz“</a:t>
            </a:r>
          </a:p>
          <a:p>
            <a:pPr marL="1085850" lvl="2" indent="-457200">
              <a:lnSpc>
                <a:spcPct val="90000"/>
              </a:lnSpc>
            </a:pPr>
            <a:r>
              <a:rPr lang="de-DE" sz="1600" dirty="0" smtClean="0"/>
              <a:t>Analyse von </a:t>
            </a:r>
          </a:p>
          <a:p>
            <a:pPr marL="1636713" lvl="3" indent="-381000">
              <a:lnSpc>
                <a:spcPct val="90000"/>
              </a:lnSpc>
            </a:pPr>
            <a:r>
              <a:rPr lang="de-DE" sz="1600" dirty="0" smtClean="0"/>
              <a:t>Ausgestaltung</a:t>
            </a:r>
          </a:p>
          <a:p>
            <a:pPr marL="1636713" lvl="3" indent="-381000">
              <a:lnSpc>
                <a:spcPct val="90000"/>
              </a:lnSpc>
            </a:pPr>
            <a:r>
              <a:rPr lang="de-DE" sz="1600" dirty="0" smtClean="0"/>
              <a:t>Wirkung </a:t>
            </a:r>
          </a:p>
          <a:p>
            <a:pPr marL="1085850" lvl="2" indent="-457200">
              <a:lnSpc>
                <a:spcPct val="90000"/>
              </a:lnSpc>
              <a:buFont typeface="Yank" pitchFamily="2" charset="0"/>
              <a:buNone/>
            </a:pPr>
            <a:r>
              <a:rPr lang="de-DE" sz="1600" dirty="0" smtClean="0"/>
              <a:t>	verfügbarer IT-Lösungen auf </a:t>
            </a:r>
          </a:p>
          <a:p>
            <a:pPr marL="1636713" lvl="3" indent="-381000">
              <a:lnSpc>
                <a:spcPct val="90000"/>
              </a:lnSpc>
            </a:pPr>
            <a:r>
              <a:rPr lang="de-DE" sz="1600" dirty="0" smtClean="0"/>
              <a:t>Unternehmen</a:t>
            </a:r>
          </a:p>
          <a:p>
            <a:pPr marL="1636713" lvl="3" indent="-381000">
              <a:lnSpc>
                <a:spcPct val="90000"/>
              </a:lnSpc>
            </a:pPr>
            <a:r>
              <a:rPr lang="de-DE" sz="1600" dirty="0" smtClean="0"/>
              <a:t>Märkte</a:t>
            </a:r>
            <a:endParaRPr lang="de-DE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Erkenntnistheoretische Paradigmen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4375" lvl="1" indent="-533400"/>
            <a:r>
              <a:rPr lang="de-DE" sz="1800" dirty="0"/>
              <a:t>Konstruktionswissenschaftliches Paradigma (Design Science)</a:t>
            </a:r>
          </a:p>
          <a:p>
            <a:pPr marL="1085850" lvl="2" indent="-457200">
              <a:lnSpc>
                <a:spcPct val="90000"/>
              </a:lnSpc>
            </a:pPr>
            <a:r>
              <a:rPr lang="de-DE" sz="1600" dirty="0"/>
              <a:t>“</a:t>
            </a:r>
            <a:r>
              <a:rPr lang="de-DE" sz="1600" dirty="0" err="1"/>
              <a:t>Proaktiver</a:t>
            </a:r>
            <a:r>
              <a:rPr lang="de-DE" sz="1600" dirty="0"/>
              <a:t> Ansatz“</a:t>
            </a:r>
          </a:p>
          <a:p>
            <a:pPr marL="1085850" lvl="2" indent="-457200">
              <a:lnSpc>
                <a:spcPct val="90000"/>
              </a:lnSpc>
            </a:pPr>
            <a:r>
              <a:rPr lang="de-DE" sz="1600" dirty="0"/>
              <a:t>Entwicklung nützlicher IT-Lösungen</a:t>
            </a:r>
          </a:p>
          <a:p>
            <a:pPr marL="1085850" lvl="2" indent="-457200">
              <a:lnSpc>
                <a:spcPct val="90000"/>
              </a:lnSpc>
            </a:pPr>
            <a:r>
              <a:rPr lang="de-DE" sz="1600" dirty="0"/>
              <a:t>Schaffen und Evaluieren von </a:t>
            </a:r>
          </a:p>
          <a:p>
            <a:pPr marL="1636713" lvl="3" indent="-381000">
              <a:lnSpc>
                <a:spcPct val="90000"/>
              </a:lnSpc>
            </a:pPr>
            <a:r>
              <a:rPr lang="de-DE" sz="1600" dirty="0"/>
              <a:t>Modellen, </a:t>
            </a:r>
          </a:p>
          <a:p>
            <a:pPr marL="1636713" lvl="3" indent="-381000">
              <a:lnSpc>
                <a:spcPct val="90000"/>
              </a:lnSpc>
            </a:pPr>
            <a:r>
              <a:rPr lang="de-DE" sz="1600" dirty="0"/>
              <a:t>Methoden und </a:t>
            </a:r>
          </a:p>
          <a:p>
            <a:pPr marL="1636713" lvl="3" indent="-381000">
              <a:lnSpc>
                <a:spcPct val="90000"/>
              </a:lnSpc>
            </a:pPr>
            <a:r>
              <a:rPr lang="de-DE" sz="1600" dirty="0"/>
              <a:t>Systemen</a:t>
            </a:r>
            <a:endParaRPr lang="de-DE" sz="1600" dirty="0" smtClean="0"/>
          </a:p>
          <a:p>
            <a:pPr marL="714375" lvl="1" indent="-533400">
              <a:lnSpc>
                <a:spcPct val="90000"/>
              </a:lnSpc>
            </a:pPr>
            <a:endParaRPr lang="de-DE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 | Real-Worl Application in RFID-Aided Supply Chains | Wissenschaftliches Vorgehen |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pic_folienmaster">
  <a:themeElements>
    <a:clrScheme name="epic_folienmaster 1">
      <a:dk1>
        <a:srgbClr val="000000"/>
      </a:dk1>
      <a:lt1>
        <a:srgbClr val="FFFFFF"/>
      </a:lt1>
      <a:dk2>
        <a:srgbClr val="5A6065"/>
      </a:dk2>
      <a:lt2>
        <a:srgbClr val="868D91"/>
      </a:lt2>
      <a:accent1>
        <a:srgbClr val="B1063A"/>
      </a:accent1>
      <a:accent2>
        <a:srgbClr val="F6A800"/>
      </a:accent2>
      <a:accent3>
        <a:srgbClr val="FFFFFF"/>
      </a:accent3>
      <a:accent4>
        <a:srgbClr val="000000"/>
      </a:accent4>
      <a:accent5>
        <a:srgbClr val="D5AAAE"/>
      </a:accent5>
      <a:accent6>
        <a:srgbClr val="DF9800"/>
      </a:accent6>
      <a:hlink>
        <a:srgbClr val="007A9E"/>
      </a:hlink>
      <a:folHlink>
        <a:srgbClr val="C0C4C8"/>
      </a:folHlink>
    </a:clrScheme>
    <a:fontScheme name="epic_folienmaster">
      <a:majorFont>
        <a:latin typeface="Yank"/>
        <a:ea typeface=""/>
        <a:cs typeface=""/>
      </a:majorFont>
      <a:minorFont>
        <a:latin typeface="Yan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Yank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Yank" pitchFamily="2" charset="0"/>
          </a:defRPr>
        </a:defPPr>
      </a:lstStyle>
    </a:lnDef>
  </a:objectDefaults>
  <a:extraClrSchemeLst>
    <a:extraClrScheme>
      <a:clrScheme name="epic_folienmaster 1">
        <a:dk1>
          <a:srgbClr val="000000"/>
        </a:dk1>
        <a:lt1>
          <a:srgbClr val="FFFFFF"/>
        </a:lt1>
        <a:dk2>
          <a:srgbClr val="5A6065"/>
        </a:dk2>
        <a:lt2>
          <a:srgbClr val="868D91"/>
        </a:lt2>
        <a:accent1>
          <a:srgbClr val="B1063A"/>
        </a:accent1>
        <a:accent2>
          <a:srgbClr val="F6A800"/>
        </a:accent2>
        <a:accent3>
          <a:srgbClr val="FFFFFF"/>
        </a:accent3>
        <a:accent4>
          <a:srgbClr val="000000"/>
        </a:accent4>
        <a:accent5>
          <a:srgbClr val="D5AAAE"/>
        </a:accent5>
        <a:accent6>
          <a:srgbClr val="DF9800"/>
        </a:accent6>
        <a:hlink>
          <a:srgbClr val="007A9E"/>
        </a:hlink>
        <a:folHlink>
          <a:srgbClr val="C0C4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pi_orange">
  <a:themeElements>
    <a:clrScheme name="hpi_orange 1">
      <a:dk1>
        <a:srgbClr val="000000"/>
      </a:dk1>
      <a:lt1>
        <a:srgbClr val="FFFFFF"/>
      </a:lt1>
      <a:dk2>
        <a:srgbClr val="5A6065"/>
      </a:dk2>
      <a:lt2>
        <a:srgbClr val="868D91"/>
      </a:lt2>
      <a:accent1>
        <a:srgbClr val="B1063A"/>
      </a:accent1>
      <a:accent2>
        <a:srgbClr val="F6A800"/>
      </a:accent2>
      <a:accent3>
        <a:srgbClr val="FFFFFF"/>
      </a:accent3>
      <a:accent4>
        <a:srgbClr val="000000"/>
      </a:accent4>
      <a:accent5>
        <a:srgbClr val="D5AAAE"/>
      </a:accent5>
      <a:accent6>
        <a:srgbClr val="DF9800"/>
      </a:accent6>
      <a:hlink>
        <a:srgbClr val="007A9E"/>
      </a:hlink>
      <a:folHlink>
        <a:srgbClr val="C0C4C8"/>
      </a:folHlink>
    </a:clrScheme>
    <a:fontScheme name="hpi_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Yank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Yank" pitchFamily="2" charset="0"/>
          </a:defRPr>
        </a:defPPr>
      </a:lstStyle>
    </a:lnDef>
  </a:objectDefaults>
  <a:extraClrSchemeLst>
    <a:extraClrScheme>
      <a:clrScheme name="hpi_orange 1">
        <a:dk1>
          <a:srgbClr val="000000"/>
        </a:dk1>
        <a:lt1>
          <a:srgbClr val="FFFFFF"/>
        </a:lt1>
        <a:dk2>
          <a:srgbClr val="5A6065"/>
        </a:dk2>
        <a:lt2>
          <a:srgbClr val="868D91"/>
        </a:lt2>
        <a:accent1>
          <a:srgbClr val="B1063A"/>
        </a:accent1>
        <a:accent2>
          <a:srgbClr val="F6A800"/>
        </a:accent2>
        <a:accent3>
          <a:srgbClr val="FFFFFF"/>
        </a:accent3>
        <a:accent4>
          <a:srgbClr val="000000"/>
        </a:accent4>
        <a:accent5>
          <a:srgbClr val="D5AAAE"/>
        </a:accent5>
        <a:accent6>
          <a:srgbClr val="DF9800"/>
        </a:accent6>
        <a:hlink>
          <a:srgbClr val="007A9E"/>
        </a:hlink>
        <a:folHlink>
          <a:srgbClr val="C0C4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hpi_orange">
  <a:themeElements>
    <a:clrScheme name="1_hpi_orange 1">
      <a:dk1>
        <a:srgbClr val="000000"/>
      </a:dk1>
      <a:lt1>
        <a:srgbClr val="FFFFFF"/>
      </a:lt1>
      <a:dk2>
        <a:srgbClr val="60686B"/>
      </a:dk2>
      <a:lt2>
        <a:srgbClr val="868D91"/>
      </a:lt2>
      <a:accent1>
        <a:srgbClr val="AF0034"/>
      </a:accent1>
      <a:accent2>
        <a:srgbClr val="F6A800"/>
      </a:accent2>
      <a:accent3>
        <a:srgbClr val="FFFFFF"/>
      </a:accent3>
      <a:accent4>
        <a:srgbClr val="000000"/>
      </a:accent4>
      <a:accent5>
        <a:srgbClr val="D4AAAE"/>
      </a:accent5>
      <a:accent6>
        <a:srgbClr val="DF9800"/>
      </a:accent6>
      <a:hlink>
        <a:srgbClr val="007A9E"/>
      </a:hlink>
      <a:folHlink>
        <a:srgbClr val="AEB3B4"/>
      </a:folHlink>
    </a:clrScheme>
    <a:fontScheme name="1_hpi_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Yank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Yank" pitchFamily="2" charset="0"/>
          </a:defRPr>
        </a:defPPr>
      </a:lstStyle>
    </a:lnDef>
  </a:objectDefaults>
  <a:extraClrSchemeLst>
    <a:extraClrScheme>
      <a:clrScheme name="1_hpi_orange 1">
        <a:dk1>
          <a:srgbClr val="000000"/>
        </a:dk1>
        <a:lt1>
          <a:srgbClr val="FFFFFF"/>
        </a:lt1>
        <a:dk2>
          <a:srgbClr val="60686B"/>
        </a:dk2>
        <a:lt2>
          <a:srgbClr val="868D91"/>
        </a:lt2>
        <a:accent1>
          <a:srgbClr val="AF0034"/>
        </a:accent1>
        <a:accent2>
          <a:srgbClr val="F6A800"/>
        </a:accent2>
        <a:accent3>
          <a:srgbClr val="FFFFFF"/>
        </a:accent3>
        <a:accent4>
          <a:srgbClr val="000000"/>
        </a:accent4>
        <a:accent5>
          <a:srgbClr val="D4AAAE"/>
        </a:accent5>
        <a:accent6>
          <a:srgbClr val="DF9800"/>
        </a:accent6>
        <a:hlink>
          <a:srgbClr val="007A9E"/>
        </a:hlink>
        <a:folHlink>
          <a:srgbClr val="AEB3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666D71"/>
    </a:dk2>
    <a:lt2>
      <a:srgbClr val="868D91"/>
    </a:lt2>
    <a:accent1>
      <a:srgbClr val="B1063A"/>
    </a:accent1>
    <a:accent2>
      <a:srgbClr val="F6A800"/>
    </a:accent2>
    <a:accent3>
      <a:srgbClr val="FFFFFF"/>
    </a:accent3>
    <a:accent4>
      <a:srgbClr val="000000"/>
    </a:accent4>
    <a:accent5>
      <a:srgbClr val="D5AAAE"/>
    </a:accent5>
    <a:accent6>
      <a:srgbClr val="DF9800"/>
    </a:accent6>
    <a:hlink>
      <a:srgbClr val="007A9E"/>
    </a:hlink>
    <a:folHlink>
      <a:srgbClr val="C0C4C8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666D71"/>
    </a:dk2>
    <a:lt2>
      <a:srgbClr val="868D91"/>
    </a:lt2>
    <a:accent1>
      <a:srgbClr val="B1063A"/>
    </a:accent1>
    <a:accent2>
      <a:srgbClr val="F6A800"/>
    </a:accent2>
    <a:accent3>
      <a:srgbClr val="FFFFFF"/>
    </a:accent3>
    <a:accent4>
      <a:srgbClr val="000000"/>
    </a:accent4>
    <a:accent5>
      <a:srgbClr val="D5AAAE"/>
    </a:accent5>
    <a:accent6>
      <a:srgbClr val="DF9800"/>
    </a:accent6>
    <a:hlink>
      <a:srgbClr val="007A9E"/>
    </a:hlink>
    <a:folHlink>
      <a:srgbClr val="C0C4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epic_folienmaster</Template>
  <TotalTime>2377</TotalTime>
  <Words>1721</Words>
  <Application>Microsoft Macintosh PowerPoint</Application>
  <PresentationFormat>On-screen Show (4:3)</PresentationFormat>
  <Paragraphs>393</Paragraphs>
  <Slides>40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epic_folienmaster</vt:lpstr>
      <vt:lpstr>hpi_orange</vt:lpstr>
      <vt:lpstr>1_hpi_orange</vt:lpstr>
      <vt:lpstr>Image</vt:lpstr>
      <vt:lpstr>Seminar  Real-World Application in RFID-Aided Supply Chain</vt:lpstr>
      <vt:lpstr>Agenda</vt:lpstr>
      <vt:lpstr>Agenda</vt:lpstr>
      <vt:lpstr>Zielsetzungen &amp; Rahmenbedingungen</vt:lpstr>
      <vt:lpstr>Zielsetzungen &amp; Rahmenbedingungen</vt:lpstr>
      <vt:lpstr>Zielsetzungen &amp; Rahmenbedingungen</vt:lpstr>
      <vt:lpstr>Agenda</vt:lpstr>
      <vt:lpstr>Erkenntnistheoretische Paradigmen</vt:lpstr>
      <vt:lpstr>Erkenntnistheoretische Paradigmen</vt:lpstr>
      <vt:lpstr>Design Science</vt:lpstr>
      <vt:lpstr>Agenda</vt:lpstr>
      <vt:lpstr>Forschungsmethodiken</vt:lpstr>
      <vt:lpstr>Forschungsmethodiken</vt:lpstr>
      <vt:lpstr>Forschungsmethodiken</vt:lpstr>
      <vt:lpstr>Forschungsmethodiken</vt:lpstr>
      <vt:lpstr>Forschungsmethodiken</vt:lpstr>
      <vt:lpstr>Forschungsmethodiken</vt:lpstr>
      <vt:lpstr>Agenda</vt:lpstr>
      <vt:lpstr>Wissenschaftlicher Ausdrucksstil</vt:lpstr>
      <vt:lpstr>Wissenschaftlicher Ausdrucksstil</vt:lpstr>
      <vt:lpstr>Agenda</vt:lpstr>
      <vt:lpstr>Wissenschaftliches Zitieren</vt:lpstr>
      <vt:lpstr>Wissenschaftliches Zitieren</vt:lpstr>
      <vt:lpstr>Beispiele Literaturverzeichnis</vt:lpstr>
      <vt:lpstr>Nutzung von Quellen</vt:lpstr>
      <vt:lpstr>PowerPoint Presentation</vt:lpstr>
      <vt:lpstr>PowerPoint Presentation</vt:lpstr>
      <vt:lpstr>Einführung in  wissenschaftliches Schreiben</vt:lpstr>
      <vt:lpstr>Einführung in  wissenschaftliches Schreiben</vt:lpstr>
      <vt:lpstr>Einführung in  wissenschaftliches Schreiben</vt:lpstr>
      <vt:lpstr>Einführung in  wissenschaftliches Schreiben</vt:lpstr>
      <vt:lpstr>Vorgehen beim  wissenschaftlichen Schreiben</vt:lpstr>
      <vt:lpstr>Vorgehen beim  wissenschaftlichen Schreiben</vt:lpstr>
      <vt:lpstr>Vorgehen beim  wissenschaftlichen Schreiben</vt:lpstr>
      <vt:lpstr>Vorgehen beim  wissenschaftlichen Schreiben</vt:lpstr>
      <vt:lpstr>Vorgehen beim  wissenschaftlichen Schreiben</vt:lpstr>
      <vt:lpstr>PowerPoint Presentation</vt:lpstr>
      <vt:lpstr>Agenda</vt:lpstr>
      <vt:lpstr>Wissenschaftliches Präsentieren</vt:lpstr>
      <vt:lpstr>PowerPoint Presentation</vt:lpstr>
    </vt:vector>
  </TitlesOfParts>
  <Company>Hasso-Plattner-Institut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Projektseminar  Sensor Networks &amp;  Intelligent Objects</dc:title>
  <dc:creator>Müller, Jürgen</dc:creator>
  <cp:lastModifiedBy>Jürgen Müller</cp:lastModifiedBy>
  <cp:revision>41</cp:revision>
  <dcterms:created xsi:type="dcterms:W3CDTF">2011-04-08T09:00:19Z</dcterms:created>
  <dcterms:modified xsi:type="dcterms:W3CDTF">2011-04-27T10:43:21Z</dcterms:modified>
</cp:coreProperties>
</file>