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5" r:id="rId2"/>
    <p:sldId id="286" r:id="rId3"/>
    <p:sldId id="278" r:id="rId4"/>
    <p:sldId id="259" r:id="rId5"/>
    <p:sldId id="284" r:id="rId6"/>
    <p:sldId id="285" r:id="rId7"/>
    <p:sldId id="264" r:id="rId8"/>
    <p:sldId id="282" r:id="rId9"/>
    <p:sldId id="283" r:id="rId10"/>
    <p:sldId id="281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146" autoAdjust="0"/>
  </p:normalViewPr>
  <p:slideViewPr>
    <p:cSldViewPr>
      <p:cViewPr>
        <p:scale>
          <a:sx n="100" d="100"/>
          <a:sy n="100" d="100"/>
        </p:scale>
        <p:origin x="-194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9633A-5254-4053-8994-ECFF118A5D2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9C247AA-FF11-4760-A0DD-20D5885B6C18}">
      <dgm:prSet phldrT="[Text]"/>
      <dgm:spPr/>
      <dgm:t>
        <a:bodyPr/>
        <a:lstStyle/>
        <a:p>
          <a:r>
            <a:rPr lang="de-DE" dirty="0"/>
            <a:t>Prozess- </a:t>
          </a:r>
          <a:r>
            <a:rPr lang="de-DE" dirty="0" err="1"/>
            <a:t>aufnahme</a:t>
          </a:r>
          <a:endParaRPr lang="de-DE" dirty="0"/>
        </a:p>
      </dgm:t>
    </dgm:pt>
    <dgm:pt modelId="{E7E01BD9-6CE7-4E0E-BB35-E73ED6A49AD9}" type="parTrans" cxnId="{7967EB04-9F77-409B-A9CF-1EC1DAC6015D}">
      <dgm:prSet/>
      <dgm:spPr/>
      <dgm:t>
        <a:bodyPr/>
        <a:lstStyle/>
        <a:p>
          <a:endParaRPr lang="de-DE"/>
        </a:p>
      </dgm:t>
    </dgm:pt>
    <dgm:pt modelId="{1F446859-7135-486E-80E0-78C374ECB70F}" type="sibTrans" cxnId="{7967EB04-9F77-409B-A9CF-1EC1DAC6015D}">
      <dgm:prSet/>
      <dgm:spPr/>
      <dgm:t>
        <a:bodyPr/>
        <a:lstStyle/>
        <a:p>
          <a:endParaRPr lang="de-DE"/>
        </a:p>
      </dgm:t>
    </dgm:pt>
    <dgm:pt modelId="{923C0E34-F62A-42E0-B3C8-6092A317B419}">
      <dgm:prSet phldrT="[Text]"/>
      <dgm:spPr/>
      <dgm:t>
        <a:bodyPr/>
        <a:lstStyle/>
        <a:p>
          <a:r>
            <a:rPr lang="de-DE" dirty="0"/>
            <a:t>Prozess-</a:t>
          </a:r>
          <a:r>
            <a:rPr lang="de-DE" dirty="0" err="1"/>
            <a:t>implem</a:t>
          </a:r>
          <a:r>
            <a:rPr lang="de-DE" dirty="0"/>
            <a:t>.</a:t>
          </a:r>
        </a:p>
      </dgm:t>
    </dgm:pt>
    <dgm:pt modelId="{871A831D-C67A-4DDE-823A-0A8D52DD1228}" type="parTrans" cxnId="{B550EBF8-1D69-4281-9D98-031B438B753C}">
      <dgm:prSet/>
      <dgm:spPr/>
      <dgm:t>
        <a:bodyPr/>
        <a:lstStyle/>
        <a:p>
          <a:endParaRPr lang="de-DE"/>
        </a:p>
      </dgm:t>
    </dgm:pt>
    <dgm:pt modelId="{02DE436A-E247-469F-B313-223F37C65948}" type="sibTrans" cxnId="{B550EBF8-1D69-4281-9D98-031B438B753C}">
      <dgm:prSet/>
      <dgm:spPr/>
      <dgm:t>
        <a:bodyPr/>
        <a:lstStyle/>
        <a:p>
          <a:endParaRPr lang="de-DE"/>
        </a:p>
      </dgm:t>
    </dgm:pt>
    <dgm:pt modelId="{58926133-6644-4BA8-8D63-B145F192F946}">
      <dgm:prSet phldrT="[Text]"/>
      <dgm:spPr/>
      <dgm:t>
        <a:bodyPr/>
        <a:lstStyle/>
        <a:p>
          <a:r>
            <a:rPr lang="de-DE" dirty="0"/>
            <a:t>Seminar-bericht</a:t>
          </a:r>
        </a:p>
      </dgm:t>
    </dgm:pt>
    <dgm:pt modelId="{DC0AF3DF-2F18-4AEA-A32C-B9C1EC7A43C4}" type="parTrans" cxnId="{A0DB8248-A8AA-4C7F-BDA4-2FD27FA61BD8}">
      <dgm:prSet/>
      <dgm:spPr/>
      <dgm:t>
        <a:bodyPr/>
        <a:lstStyle/>
        <a:p>
          <a:endParaRPr lang="de-DE"/>
        </a:p>
      </dgm:t>
    </dgm:pt>
    <dgm:pt modelId="{B491E841-4D57-4F32-8CB1-E5C95C6DC6A1}" type="sibTrans" cxnId="{A0DB8248-A8AA-4C7F-BDA4-2FD27FA61BD8}">
      <dgm:prSet/>
      <dgm:spPr/>
      <dgm:t>
        <a:bodyPr/>
        <a:lstStyle/>
        <a:p>
          <a:endParaRPr lang="de-DE"/>
        </a:p>
      </dgm:t>
    </dgm:pt>
    <dgm:pt modelId="{135D9A4E-1D42-4BAF-AB4F-7263B665FEEC}">
      <dgm:prSet phldrT="[Text]" custT="1"/>
      <dgm:spPr/>
      <dgm:t>
        <a:bodyPr/>
        <a:lstStyle/>
        <a:p>
          <a:r>
            <a:rPr lang="de-DE" sz="1600" dirty="0" err="1"/>
            <a:t>t.BPM</a:t>
          </a:r>
          <a:r>
            <a:rPr lang="de-DE" sz="1600" dirty="0"/>
            <a:t>-Workshop</a:t>
          </a:r>
        </a:p>
      </dgm:t>
    </dgm:pt>
    <dgm:pt modelId="{68B303E1-28DC-403D-A39E-457CB25890D7}" type="parTrans" cxnId="{7BF08C61-A227-49C1-A07E-1842F63A3D6D}">
      <dgm:prSet/>
      <dgm:spPr/>
      <dgm:t>
        <a:bodyPr/>
        <a:lstStyle/>
        <a:p>
          <a:endParaRPr lang="de-DE"/>
        </a:p>
      </dgm:t>
    </dgm:pt>
    <dgm:pt modelId="{23FC07D7-7516-4F8D-9525-6E5678E129AC}" type="sibTrans" cxnId="{7BF08C61-A227-49C1-A07E-1842F63A3D6D}">
      <dgm:prSet/>
      <dgm:spPr/>
      <dgm:t>
        <a:bodyPr/>
        <a:lstStyle/>
        <a:p>
          <a:endParaRPr lang="de-DE"/>
        </a:p>
      </dgm:t>
    </dgm:pt>
    <dgm:pt modelId="{665065D8-9502-400E-A80B-070C2E808E1A}">
      <dgm:prSet phldrT="[Text]" custT="1"/>
      <dgm:spPr/>
      <dgm:t>
        <a:bodyPr/>
        <a:lstStyle/>
        <a:p>
          <a:r>
            <a:rPr lang="de-DE" sz="1600" dirty="0" smtClean="0"/>
            <a:t>Prozesse modellieren</a:t>
          </a:r>
          <a:endParaRPr lang="de-DE" sz="1600" dirty="0"/>
        </a:p>
      </dgm:t>
    </dgm:pt>
    <dgm:pt modelId="{A93BAA98-7952-4CF2-85F3-E96689927274}" type="parTrans" cxnId="{C25EEA71-AC3C-4FDA-9651-ADB5DE269BA8}">
      <dgm:prSet/>
      <dgm:spPr/>
      <dgm:t>
        <a:bodyPr/>
        <a:lstStyle/>
        <a:p>
          <a:endParaRPr lang="en-US"/>
        </a:p>
      </dgm:t>
    </dgm:pt>
    <dgm:pt modelId="{DFB35A98-1408-4498-8621-98C4A29CCCC0}" type="sibTrans" cxnId="{C25EEA71-AC3C-4FDA-9651-ADB5DE269BA8}">
      <dgm:prSet/>
      <dgm:spPr/>
      <dgm:t>
        <a:bodyPr/>
        <a:lstStyle/>
        <a:p>
          <a:endParaRPr lang="en-US"/>
        </a:p>
      </dgm:t>
    </dgm:pt>
    <dgm:pt modelId="{AB8D525F-5ED6-4016-A65E-CB16A9B6BB1C}">
      <dgm:prSet phldrT="[Text]" custT="1"/>
      <dgm:spPr/>
      <dgm:t>
        <a:bodyPr/>
        <a:lstStyle/>
        <a:p>
          <a:r>
            <a:rPr lang="de-DE" sz="1600" dirty="0" smtClean="0"/>
            <a:t>Modelle präsentieren</a:t>
          </a:r>
          <a:endParaRPr lang="de-DE" sz="1600" dirty="0"/>
        </a:p>
      </dgm:t>
    </dgm:pt>
    <dgm:pt modelId="{DFA9AA96-A00D-49D4-93E9-EACCBA752D81}" type="parTrans" cxnId="{EDAA7C41-B16D-4C75-A9C9-6C880E58855F}">
      <dgm:prSet/>
      <dgm:spPr/>
      <dgm:t>
        <a:bodyPr/>
        <a:lstStyle/>
        <a:p>
          <a:endParaRPr lang="en-US"/>
        </a:p>
      </dgm:t>
    </dgm:pt>
    <dgm:pt modelId="{C5D01B31-D7E5-44A1-9B30-6211EF8B7ABF}" type="sibTrans" cxnId="{EDAA7C41-B16D-4C75-A9C9-6C880E58855F}">
      <dgm:prSet/>
      <dgm:spPr/>
      <dgm:t>
        <a:bodyPr/>
        <a:lstStyle/>
        <a:p>
          <a:endParaRPr lang="en-US"/>
        </a:p>
      </dgm:t>
    </dgm:pt>
    <dgm:pt modelId="{15337513-B79F-4A2D-BBE5-C1293FF6FD19}">
      <dgm:prSet phldrT="[Text]" custT="1"/>
      <dgm:spPr/>
      <dgm:t>
        <a:bodyPr/>
        <a:lstStyle/>
        <a:p>
          <a:r>
            <a:rPr lang="de-DE" sz="1600" dirty="0" err="1"/>
            <a:t>Chimera</a:t>
          </a:r>
          <a:r>
            <a:rPr lang="de-DE" sz="1600" dirty="0"/>
            <a:t> </a:t>
          </a:r>
          <a:r>
            <a:rPr lang="de-DE" sz="1600" dirty="0" smtClean="0"/>
            <a:t>&amp; </a:t>
          </a:r>
          <a:r>
            <a:rPr lang="de-DE" sz="1600" dirty="0" err="1" smtClean="0"/>
            <a:t>GoodsTAG</a:t>
          </a:r>
          <a:r>
            <a:rPr lang="de-DE" sz="1600" dirty="0" smtClean="0"/>
            <a:t> Plattform kennenlernen</a:t>
          </a:r>
          <a:endParaRPr lang="de-DE" sz="1600" dirty="0"/>
        </a:p>
      </dgm:t>
    </dgm:pt>
    <dgm:pt modelId="{979CE0CE-9064-46BE-8616-9CCE2B578A0A}" type="parTrans" cxnId="{63FE0322-45AB-4C09-93E9-31B08965B90B}">
      <dgm:prSet/>
      <dgm:spPr/>
      <dgm:t>
        <a:bodyPr/>
        <a:lstStyle/>
        <a:p>
          <a:endParaRPr lang="en-US"/>
        </a:p>
      </dgm:t>
    </dgm:pt>
    <dgm:pt modelId="{505244BE-A79C-4326-8AA6-B5A114B705BF}" type="sibTrans" cxnId="{63FE0322-45AB-4C09-93E9-31B08965B90B}">
      <dgm:prSet/>
      <dgm:spPr/>
      <dgm:t>
        <a:bodyPr/>
        <a:lstStyle/>
        <a:p>
          <a:endParaRPr lang="en-US"/>
        </a:p>
      </dgm:t>
    </dgm:pt>
    <dgm:pt modelId="{7A9ADE12-73C4-4FC0-BBFB-AF651E5A3FD6}">
      <dgm:prSet phldrT="[Text]" custT="1"/>
      <dgm:spPr/>
      <dgm:t>
        <a:bodyPr/>
        <a:lstStyle/>
        <a:p>
          <a:r>
            <a:rPr lang="de-DE" sz="1600" dirty="0"/>
            <a:t>Prozesse </a:t>
          </a:r>
          <a:r>
            <a:rPr lang="de-DE" sz="1600" dirty="0" smtClean="0"/>
            <a:t>umsetzen</a:t>
          </a:r>
          <a:endParaRPr lang="de-DE" sz="1600" dirty="0"/>
        </a:p>
      </dgm:t>
    </dgm:pt>
    <dgm:pt modelId="{658A6F2B-7C2A-4FA2-9BDD-75DD3335E4F7}" type="parTrans" cxnId="{B686EC19-E423-426B-8CE8-BFAF158B3C25}">
      <dgm:prSet/>
      <dgm:spPr/>
      <dgm:t>
        <a:bodyPr/>
        <a:lstStyle/>
        <a:p>
          <a:endParaRPr lang="en-US"/>
        </a:p>
      </dgm:t>
    </dgm:pt>
    <dgm:pt modelId="{86061A27-7BB7-4425-AF23-B2F1410D663C}" type="sibTrans" cxnId="{B686EC19-E423-426B-8CE8-BFAF158B3C25}">
      <dgm:prSet/>
      <dgm:spPr/>
      <dgm:t>
        <a:bodyPr/>
        <a:lstStyle/>
        <a:p>
          <a:endParaRPr lang="en-US"/>
        </a:p>
      </dgm:t>
    </dgm:pt>
    <dgm:pt modelId="{ED673A3F-A72E-4A6E-AB1D-86D922C255C3}">
      <dgm:prSet phldrT="[Text]" custT="1"/>
      <dgm:spPr/>
      <dgm:t>
        <a:bodyPr/>
        <a:lstStyle/>
        <a:p>
          <a:r>
            <a:rPr lang="de-DE" sz="1600" dirty="0"/>
            <a:t>Prozesse demonstrieren</a:t>
          </a:r>
        </a:p>
      </dgm:t>
    </dgm:pt>
    <dgm:pt modelId="{D8013980-96C0-41A1-A608-E7090445156B}" type="parTrans" cxnId="{8140CBC4-A74F-4761-A7A2-D1D20A5779D7}">
      <dgm:prSet/>
      <dgm:spPr/>
      <dgm:t>
        <a:bodyPr/>
        <a:lstStyle/>
        <a:p>
          <a:endParaRPr lang="en-US"/>
        </a:p>
      </dgm:t>
    </dgm:pt>
    <dgm:pt modelId="{D0D70957-1EF0-4B14-9D84-661F59D55D66}" type="sibTrans" cxnId="{8140CBC4-A74F-4761-A7A2-D1D20A5779D7}">
      <dgm:prSet/>
      <dgm:spPr/>
      <dgm:t>
        <a:bodyPr/>
        <a:lstStyle/>
        <a:p>
          <a:endParaRPr lang="en-US"/>
        </a:p>
      </dgm:t>
    </dgm:pt>
    <dgm:pt modelId="{0F02C17F-3A0F-4BCC-9B10-8E990684C31C}">
      <dgm:prSet phldrT="[Text]" custT="1"/>
      <dgm:spPr/>
      <dgm:t>
        <a:bodyPr/>
        <a:lstStyle/>
        <a:p>
          <a:r>
            <a:rPr lang="de-DE" sz="1600" dirty="0"/>
            <a:t>Prozesse dokumentieren</a:t>
          </a:r>
          <a:endParaRPr lang="de-DE" sz="1700" dirty="0"/>
        </a:p>
      </dgm:t>
    </dgm:pt>
    <dgm:pt modelId="{099771E2-DE74-4B0E-853A-6EA5F2451971}" type="parTrans" cxnId="{EA67AD24-9260-4A61-90BF-3866417FCF9E}">
      <dgm:prSet/>
      <dgm:spPr/>
      <dgm:t>
        <a:bodyPr/>
        <a:lstStyle/>
        <a:p>
          <a:endParaRPr lang="en-US"/>
        </a:p>
      </dgm:t>
    </dgm:pt>
    <dgm:pt modelId="{A3C3C397-DC8C-46DD-AEA3-5991A2A5538A}" type="sibTrans" cxnId="{EA67AD24-9260-4A61-90BF-3866417FCF9E}">
      <dgm:prSet/>
      <dgm:spPr/>
      <dgm:t>
        <a:bodyPr/>
        <a:lstStyle/>
        <a:p>
          <a:endParaRPr lang="en-US"/>
        </a:p>
      </dgm:t>
    </dgm:pt>
    <dgm:pt modelId="{949B7A30-4446-4FF5-A9D6-A8B34E23C4E2}">
      <dgm:prSet phldrT="[Text]" custT="1"/>
      <dgm:spPr/>
      <dgm:t>
        <a:bodyPr/>
        <a:lstStyle/>
        <a:p>
          <a:r>
            <a:rPr lang="de-DE" sz="1600" dirty="0" err="1" smtClean="0"/>
            <a:t>Chimera</a:t>
          </a:r>
          <a:r>
            <a:rPr lang="de-DE" sz="1600" dirty="0" smtClean="0"/>
            <a:t> erweitern</a:t>
          </a:r>
          <a:endParaRPr lang="de-DE" sz="1600" dirty="0"/>
        </a:p>
      </dgm:t>
    </dgm:pt>
    <dgm:pt modelId="{87322036-EEDC-4B70-82ED-2CC70539B3DF}" type="parTrans" cxnId="{B5B08597-F95C-4553-9B1A-909D37F9DC63}">
      <dgm:prSet/>
      <dgm:spPr/>
      <dgm:t>
        <a:bodyPr/>
        <a:lstStyle/>
        <a:p>
          <a:endParaRPr lang="en-US"/>
        </a:p>
      </dgm:t>
    </dgm:pt>
    <dgm:pt modelId="{5CB9F294-DC16-46D1-8028-2BC94FFDD217}" type="sibTrans" cxnId="{B5B08597-F95C-4553-9B1A-909D37F9DC63}">
      <dgm:prSet/>
      <dgm:spPr/>
      <dgm:t>
        <a:bodyPr/>
        <a:lstStyle/>
        <a:p>
          <a:endParaRPr lang="en-US"/>
        </a:p>
      </dgm:t>
    </dgm:pt>
    <dgm:pt modelId="{DAB79B0E-B31F-494C-866D-CCE01DF7D47A}">
      <dgm:prSet phldrT="[Text]" custT="1"/>
      <dgm:spPr/>
      <dgm:t>
        <a:bodyPr/>
        <a:lstStyle/>
        <a:p>
          <a:r>
            <a:rPr lang="de-DE" sz="1600" dirty="0"/>
            <a:t>Anforderungen ermitteln</a:t>
          </a:r>
        </a:p>
      </dgm:t>
    </dgm:pt>
    <dgm:pt modelId="{B74D8C00-BEE6-4A48-B10B-9C3F152881AF}" type="parTrans" cxnId="{A70001F5-83B0-495F-B1DC-BA955B958CAB}">
      <dgm:prSet/>
      <dgm:spPr/>
      <dgm:t>
        <a:bodyPr/>
        <a:lstStyle/>
        <a:p>
          <a:endParaRPr lang="en-US"/>
        </a:p>
      </dgm:t>
    </dgm:pt>
    <dgm:pt modelId="{B96B1C68-33DD-46D6-9AD7-83624B0D03AB}" type="sibTrans" cxnId="{A70001F5-83B0-495F-B1DC-BA955B958CAB}">
      <dgm:prSet/>
      <dgm:spPr/>
      <dgm:t>
        <a:bodyPr/>
        <a:lstStyle/>
        <a:p>
          <a:endParaRPr lang="en-US"/>
        </a:p>
      </dgm:t>
    </dgm:pt>
    <dgm:pt modelId="{7EDFED3C-A6FE-462F-B680-B59862E491BB}">
      <dgm:prSet phldrT="[Text]" custT="1"/>
      <dgm:spPr/>
      <dgm:t>
        <a:bodyPr/>
        <a:lstStyle/>
        <a:p>
          <a:r>
            <a:rPr lang="de-DE" sz="1600" dirty="0"/>
            <a:t>Seminarbericht schreiben</a:t>
          </a:r>
        </a:p>
      </dgm:t>
    </dgm:pt>
    <dgm:pt modelId="{C1FA2CEE-2022-4537-9940-C1CC702C9229}" type="parTrans" cxnId="{AC77E3BC-B0BD-4633-B41E-F1645BEAC553}">
      <dgm:prSet/>
      <dgm:spPr/>
      <dgm:t>
        <a:bodyPr/>
        <a:lstStyle/>
        <a:p>
          <a:endParaRPr lang="de-DE"/>
        </a:p>
      </dgm:t>
    </dgm:pt>
    <dgm:pt modelId="{B5813026-6F9C-42D0-8853-C85C5FE92436}" type="sibTrans" cxnId="{AC77E3BC-B0BD-4633-B41E-F1645BEAC553}">
      <dgm:prSet/>
      <dgm:spPr/>
      <dgm:t>
        <a:bodyPr/>
        <a:lstStyle/>
        <a:p>
          <a:endParaRPr lang="de-DE"/>
        </a:p>
      </dgm:t>
    </dgm:pt>
    <dgm:pt modelId="{501BCE39-05B8-496E-B92C-2D7E3BD9EE25}">
      <dgm:prSet phldrT="[Text]" custT="1"/>
      <dgm:spPr/>
      <dgm:t>
        <a:bodyPr/>
        <a:lstStyle/>
        <a:p>
          <a:r>
            <a:rPr lang="de-DE" sz="1600" dirty="0" smtClean="0"/>
            <a:t>Anbindung </a:t>
          </a:r>
          <a:r>
            <a:rPr lang="de-DE" sz="1600" dirty="0" err="1" smtClean="0"/>
            <a:t>Chimera</a:t>
          </a:r>
          <a:r>
            <a:rPr lang="de-DE" sz="1600" dirty="0" smtClean="0"/>
            <a:t> - </a:t>
          </a:r>
          <a:r>
            <a:rPr lang="de-DE" sz="1600" dirty="0" err="1" smtClean="0"/>
            <a:t>IoT</a:t>
          </a:r>
          <a:endParaRPr lang="de-DE" sz="1600" dirty="0"/>
        </a:p>
      </dgm:t>
    </dgm:pt>
    <dgm:pt modelId="{A173DF5F-DF2E-4899-A9BD-DAF8990C290E}" type="parTrans" cxnId="{31065087-DF51-449A-A799-3925ACF82D8D}">
      <dgm:prSet/>
      <dgm:spPr/>
      <dgm:t>
        <a:bodyPr/>
        <a:lstStyle/>
        <a:p>
          <a:endParaRPr lang="de-DE"/>
        </a:p>
      </dgm:t>
    </dgm:pt>
    <dgm:pt modelId="{5E39572C-749B-421B-9762-C5EE79410C93}" type="sibTrans" cxnId="{31065087-DF51-449A-A799-3925ACF82D8D}">
      <dgm:prSet/>
      <dgm:spPr/>
      <dgm:t>
        <a:bodyPr/>
        <a:lstStyle/>
        <a:p>
          <a:endParaRPr lang="de-DE"/>
        </a:p>
      </dgm:t>
    </dgm:pt>
    <dgm:pt modelId="{9517F47A-199C-4A37-9C45-059BF8716D44}" type="pres">
      <dgm:prSet presAssocID="{9179633A-5254-4053-8994-ECFF118A5D2B}" presName="Name0" presStyleCnt="0">
        <dgm:presLayoutVars>
          <dgm:dir/>
          <dgm:animLvl val="lvl"/>
          <dgm:resizeHandles val="exact"/>
        </dgm:presLayoutVars>
      </dgm:prSet>
      <dgm:spPr/>
    </dgm:pt>
    <dgm:pt modelId="{A42D6073-5704-4F54-8FF1-441A1E6F8145}" type="pres">
      <dgm:prSet presAssocID="{69C247AA-FF11-4760-A0DD-20D5885B6C18}" presName="composite" presStyleCnt="0"/>
      <dgm:spPr/>
    </dgm:pt>
    <dgm:pt modelId="{51309D89-3E71-48E3-9246-7806DB36C6DD}" type="pres">
      <dgm:prSet presAssocID="{69C247AA-FF11-4760-A0DD-20D5885B6C18}" presName="parTx" presStyleLbl="node1" presStyleIdx="0" presStyleCnt="3" custScaleX="77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4406FC-4E49-454E-8CE4-8A2DD0DE1E94}" type="pres">
      <dgm:prSet presAssocID="{69C247AA-FF11-4760-A0DD-20D5885B6C18}" presName="desTx" presStyleLbl="revTx" presStyleIdx="0" presStyleCnt="3" custScaleX="91889" custLinFactNeighborX="66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4FB60-C2EF-47CD-9B6C-E13711380B50}" type="pres">
      <dgm:prSet presAssocID="{1F446859-7135-486E-80E0-78C374ECB70F}" presName="space" presStyleCnt="0"/>
      <dgm:spPr/>
    </dgm:pt>
    <dgm:pt modelId="{90F72466-760C-42B4-9C92-0835ADA44C86}" type="pres">
      <dgm:prSet presAssocID="{923C0E34-F62A-42E0-B3C8-6092A317B419}" presName="composite" presStyleCnt="0"/>
      <dgm:spPr/>
    </dgm:pt>
    <dgm:pt modelId="{DD6E4447-F9A4-41F5-9792-C9D8B618A8E5}" type="pres">
      <dgm:prSet presAssocID="{923C0E34-F62A-42E0-B3C8-6092A317B419}" presName="parTx" presStyleLbl="node1" presStyleIdx="1" presStyleCnt="3" custScaleX="76866" custLinFactNeighborX="-1463" custLinFactNeighborY="-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B00BFB-1964-486A-AD05-CF4C754BFAFA}" type="pres">
      <dgm:prSet presAssocID="{923C0E34-F62A-42E0-B3C8-6092A317B419}" presName="desTx" presStyleLbl="revTx" presStyleIdx="1" presStyleCnt="3" custScaleX="110390" custLinFactNeighborX="80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FDF4BB-D53E-4EB3-B61F-217EA60F666A}" type="pres">
      <dgm:prSet presAssocID="{02DE436A-E247-469F-B313-223F37C65948}" presName="space" presStyleCnt="0"/>
      <dgm:spPr/>
    </dgm:pt>
    <dgm:pt modelId="{DC488322-6E81-4742-8AD8-4B34E41ED804}" type="pres">
      <dgm:prSet presAssocID="{58926133-6644-4BA8-8D63-B145F192F946}" presName="composite" presStyleCnt="0"/>
      <dgm:spPr/>
    </dgm:pt>
    <dgm:pt modelId="{668908B8-E920-4B26-86AB-435FEE94B8A2}" type="pres">
      <dgm:prSet presAssocID="{58926133-6644-4BA8-8D63-B145F192F946}" presName="parTx" presStyleLbl="node1" presStyleIdx="2" presStyleCnt="3" custScaleX="79559" custLinFactNeighborX="-2727" custLinFactNeighborY="-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C969ED-9115-4610-9936-6139C1F61DA4}" type="pres">
      <dgm:prSet presAssocID="{58926133-6644-4BA8-8D63-B145F192F946}" presName="desTx" presStyleLbl="revTx" presStyleIdx="2" presStyleCnt="3" custScaleX="104141" custLinFactNeighborX="89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BF08C61-A227-49C1-A07E-1842F63A3D6D}" srcId="{69C247AA-FF11-4760-A0DD-20D5885B6C18}" destId="{135D9A4E-1D42-4BAF-AB4F-7263B665FEEC}" srcOrd="0" destOrd="0" parTransId="{68B303E1-28DC-403D-A39E-457CB25890D7}" sibTransId="{23FC07D7-7516-4F8D-9525-6E5678E129AC}"/>
    <dgm:cxn modelId="{AC77E3BC-B0BD-4633-B41E-F1645BEAC553}" srcId="{58926133-6644-4BA8-8D63-B145F192F946}" destId="{7EDFED3C-A6FE-462F-B680-B59862E491BB}" srcOrd="1" destOrd="0" parTransId="{C1FA2CEE-2022-4537-9940-C1CC702C9229}" sibTransId="{B5813026-6F9C-42D0-8853-C85C5FE92436}"/>
    <dgm:cxn modelId="{D1A45AEE-E200-4632-B62E-39C9F30B538C}" type="presOf" srcId="{501BCE39-05B8-496E-B92C-2D7E3BD9EE25}" destId="{3AB00BFB-1964-486A-AD05-CF4C754BFAFA}" srcOrd="0" destOrd="2" presId="urn:microsoft.com/office/officeart/2005/8/layout/chevron1"/>
    <dgm:cxn modelId="{EDAA7C41-B16D-4C75-A9C9-6C880E58855F}" srcId="{69C247AA-FF11-4760-A0DD-20D5885B6C18}" destId="{AB8D525F-5ED6-4016-A65E-CB16A9B6BB1C}" srcOrd="2" destOrd="0" parTransId="{DFA9AA96-A00D-49D4-93E9-EACCBA752D81}" sibTransId="{C5D01B31-D7E5-44A1-9B30-6211EF8B7ABF}"/>
    <dgm:cxn modelId="{EA67AD24-9260-4A61-90BF-3866417FCF9E}" srcId="{58926133-6644-4BA8-8D63-B145F192F946}" destId="{0F02C17F-3A0F-4BCC-9B10-8E990684C31C}" srcOrd="0" destOrd="0" parTransId="{099771E2-DE74-4B0E-853A-6EA5F2451971}" sibTransId="{A3C3C397-DC8C-46DD-AEA3-5991A2A5538A}"/>
    <dgm:cxn modelId="{EDFB6FE0-1E4B-4808-BB90-B8BF5C329261}" type="presOf" srcId="{69C247AA-FF11-4760-A0DD-20D5885B6C18}" destId="{51309D89-3E71-48E3-9246-7806DB36C6DD}" srcOrd="0" destOrd="0" presId="urn:microsoft.com/office/officeart/2005/8/layout/chevron1"/>
    <dgm:cxn modelId="{31065087-DF51-449A-A799-3925ACF82D8D}" srcId="{923C0E34-F62A-42E0-B3C8-6092A317B419}" destId="{501BCE39-05B8-496E-B92C-2D7E3BD9EE25}" srcOrd="2" destOrd="0" parTransId="{A173DF5F-DF2E-4899-A9BD-DAF8990C290E}" sibTransId="{5E39572C-749B-421B-9762-C5EE79410C93}"/>
    <dgm:cxn modelId="{89B07DCC-EC40-42FD-90FA-4540BDC53A6E}" type="presOf" srcId="{9179633A-5254-4053-8994-ECFF118A5D2B}" destId="{9517F47A-199C-4A37-9C45-059BF8716D44}" srcOrd="0" destOrd="0" presId="urn:microsoft.com/office/officeart/2005/8/layout/chevron1"/>
    <dgm:cxn modelId="{A0DB8248-A8AA-4C7F-BDA4-2FD27FA61BD8}" srcId="{9179633A-5254-4053-8994-ECFF118A5D2B}" destId="{58926133-6644-4BA8-8D63-B145F192F946}" srcOrd="2" destOrd="0" parTransId="{DC0AF3DF-2F18-4AEA-A32C-B9C1EC7A43C4}" sibTransId="{B491E841-4D57-4F32-8CB1-E5C95C6DC6A1}"/>
    <dgm:cxn modelId="{7967EB04-9F77-409B-A9CF-1EC1DAC6015D}" srcId="{9179633A-5254-4053-8994-ECFF118A5D2B}" destId="{69C247AA-FF11-4760-A0DD-20D5885B6C18}" srcOrd="0" destOrd="0" parTransId="{E7E01BD9-6CE7-4E0E-BB35-E73ED6A49AD9}" sibTransId="{1F446859-7135-486E-80E0-78C374ECB70F}"/>
    <dgm:cxn modelId="{FE6A144B-E46C-4DC8-826C-8FFACCAA5A5A}" type="presOf" srcId="{665065D8-9502-400E-A80B-070C2E808E1A}" destId="{BC4406FC-4E49-454E-8CE4-8A2DD0DE1E94}" srcOrd="0" destOrd="1" presId="urn:microsoft.com/office/officeart/2005/8/layout/chevron1"/>
    <dgm:cxn modelId="{B891C040-FA04-4AAB-A65B-695E70711871}" type="presOf" srcId="{7A9ADE12-73C4-4FC0-BBFB-AF651E5A3FD6}" destId="{3AB00BFB-1964-486A-AD05-CF4C754BFAFA}" srcOrd="0" destOrd="1" presId="urn:microsoft.com/office/officeart/2005/8/layout/chevron1"/>
    <dgm:cxn modelId="{257DD190-065B-4C7A-A6B0-6E0F452D788C}" type="presOf" srcId="{DAB79B0E-B31F-494C-866D-CCE01DF7D47A}" destId="{BC4406FC-4E49-454E-8CE4-8A2DD0DE1E94}" srcOrd="0" destOrd="3" presId="urn:microsoft.com/office/officeart/2005/8/layout/chevron1"/>
    <dgm:cxn modelId="{A70001F5-83B0-495F-B1DC-BA955B958CAB}" srcId="{69C247AA-FF11-4760-A0DD-20D5885B6C18}" destId="{DAB79B0E-B31F-494C-866D-CCE01DF7D47A}" srcOrd="3" destOrd="0" parTransId="{B74D8C00-BEE6-4A48-B10B-9C3F152881AF}" sibTransId="{B96B1C68-33DD-46D6-9AD7-83624B0D03AB}"/>
    <dgm:cxn modelId="{B550EBF8-1D69-4281-9D98-031B438B753C}" srcId="{9179633A-5254-4053-8994-ECFF118A5D2B}" destId="{923C0E34-F62A-42E0-B3C8-6092A317B419}" srcOrd="1" destOrd="0" parTransId="{871A831D-C67A-4DDE-823A-0A8D52DD1228}" sibTransId="{02DE436A-E247-469F-B313-223F37C65948}"/>
    <dgm:cxn modelId="{63FE0322-45AB-4C09-93E9-31B08965B90B}" srcId="{923C0E34-F62A-42E0-B3C8-6092A317B419}" destId="{15337513-B79F-4A2D-BBE5-C1293FF6FD19}" srcOrd="0" destOrd="0" parTransId="{979CE0CE-9064-46BE-8616-9CCE2B578A0A}" sibTransId="{505244BE-A79C-4326-8AA6-B5A114B705BF}"/>
    <dgm:cxn modelId="{C25EEA71-AC3C-4FDA-9651-ADB5DE269BA8}" srcId="{69C247AA-FF11-4760-A0DD-20D5885B6C18}" destId="{665065D8-9502-400E-A80B-070C2E808E1A}" srcOrd="1" destOrd="0" parTransId="{A93BAA98-7952-4CF2-85F3-E96689927274}" sibTransId="{DFB35A98-1408-4498-8621-98C4A29CCCC0}"/>
    <dgm:cxn modelId="{B5B08597-F95C-4553-9B1A-909D37F9DC63}" srcId="{923C0E34-F62A-42E0-B3C8-6092A317B419}" destId="{949B7A30-4446-4FF5-A9D6-A8B34E23C4E2}" srcOrd="3" destOrd="0" parTransId="{87322036-EEDC-4B70-82ED-2CC70539B3DF}" sibTransId="{5CB9F294-DC16-46D1-8028-2BC94FFDD217}"/>
    <dgm:cxn modelId="{8140CBC4-A74F-4761-A7A2-D1D20A5779D7}" srcId="{923C0E34-F62A-42E0-B3C8-6092A317B419}" destId="{ED673A3F-A72E-4A6E-AB1D-86D922C255C3}" srcOrd="4" destOrd="0" parTransId="{D8013980-96C0-41A1-A608-E7090445156B}" sibTransId="{D0D70957-1EF0-4B14-9D84-661F59D55D66}"/>
    <dgm:cxn modelId="{47AB0423-ED8D-4E9E-8A9E-2FCB3E0D52F8}" type="presOf" srcId="{15337513-B79F-4A2D-BBE5-C1293FF6FD19}" destId="{3AB00BFB-1964-486A-AD05-CF4C754BFAFA}" srcOrd="0" destOrd="0" presId="urn:microsoft.com/office/officeart/2005/8/layout/chevron1"/>
    <dgm:cxn modelId="{2BF7376F-2C71-4AF0-8B87-8B1CA45B6097}" type="presOf" srcId="{ED673A3F-A72E-4A6E-AB1D-86D922C255C3}" destId="{3AB00BFB-1964-486A-AD05-CF4C754BFAFA}" srcOrd="0" destOrd="4" presId="urn:microsoft.com/office/officeart/2005/8/layout/chevron1"/>
    <dgm:cxn modelId="{5FD19AE0-3734-4A07-85C7-1ACFFA5EE352}" type="presOf" srcId="{0F02C17F-3A0F-4BCC-9B10-8E990684C31C}" destId="{E3C969ED-9115-4610-9936-6139C1F61DA4}" srcOrd="0" destOrd="0" presId="urn:microsoft.com/office/officeart/2005/8/layout/chevron1"/>
    <dgm:cxn modelId="{ACD690D4-BA79-4718-BDC4-20AAA0DE55B2}" type="presOf" srcId="{949B7A30-4446-4FF5-A9D6-A8B34E23C4E2}" destId="{3AB00BFB-1964-486A-AD05-CF4C754BFAFA}" srcOrd="0" destOrd="3" presId="urn:microsoft.com/office/officeart/2005/8/layout/chevron1"/>
    <dgm:cxn modelId="{49DC0D64-E582-45B7-9FD9-53C528E60017}" type="presOf" srcId="{923C0E34-F62A-42E0-B3C8-6092A317B419}" destId="{DD6E4447-F9A4-41F5-9792-C9D8B618A8E5}" srcOrd="0" destOrd="0" presId="urn:microsoft.com/office/officeart/2005/8/layout/chevron1"/>
    <dgm:cxn modelId="{B686EC19-E423-426B-8CE8-BFAF158B3C25}" srcId="{923C0E34-F62A-42E0-B3C8-6092A317B419}" destId="{7A9ADE12-73C4-4FC0-BBFB-AF651E5A3FD6}" srcOrd="1" destOrd="0" parTransId="{658A6F2B-7C2A-4FA2-9BDD-75DD3335E4F7}" sibTransId="{86061A27-7BB7-4425-AF23-B2F1410D663C}"/>
    <dgm:cxn modelId="{B659ED19-0614-4EAB-A1DB-1F2C02B0713C}" type="presOf" srcId="{135D9A4E-1D42-4BAF-AB4F-7263B665FEEC}" destId="{BC4406FC-4E49-454E-8CE4-8A2DD0DE1E94}" srcOrd="0" destOrd="0" presId="urn:microsoft.com/office/officeart/2005/8/layout/chevron1"/>
    <dgm:cxn modelId="{C8F4E246-25A7-4398-88D6-A33ADE180430}" type="presOf" srcId="{AB8D525F-5ED6-4016-A65E-CB16A9B6BB1C}" destId="{BC4406FC-4E49-454E-8CE4-8A2DD0DE1E94}" srcOrd="0" destOrd="2" presId="urn:microsoft.com/office/officeart/2005/8/layout/chevron1"/>
    <dgm:cxn modelId="{29DFF62C-F419-4FE6-9575-7B046AF8233A}" type="presOf" srcId="{7EDFED3C-A6FE-462F-B680-B59862E491BB}" destId="{E3C969ED-9115-4610-9936-6139C1F61DA4}" srcOrd="0" destOrd="1" presId="urn:microsoft.com/office/officeart/2005/8/layout/chevron1"/>
    <dgm:cxn modelId="{49B96056-9CCD-4B68-A5C9-1E380EEA444C}" type="presOf" srcId="{58926133-6644-4BA8-8D63-B145F192F946}" destId="{668908B8-E920-4B26-86AB-435FEE94B8A2}" srcOrd="0" destOrd="0" presId="urn:microsoft.com/office/officeart/2005/8/layout/chevron1"/>
    <dgm:cxn modelId="{10DA60B9-EF85-441C-BFAA-05DD78FD42A0}" type="presParOf" srcId="{9517F47A-199C-4A37-9C45-059BF8716D44}" destId="{A42D6073-5704-4F54-8FF1-441A1E6F8145}" srcOrd="0" destOrd="0" presId="urn:microsoft.com/office/officeart/2005/8/layout/chevron1"/>
    <dgm:cxn modelId="{A7D20341-8D2D-4F17-8DB8-45D85DB91CE8}" type="presParOf" srcId="{A42D6073-5704-4F54-8FF1-441A1E6F8145}" destId="{51309D89-3E71-48E3-9246-7806DB36C6DD}" srcOrd="0" destOrd="0" presId="urn:microsoft.com/office/officeart/2005/8/layout/chevron1"/>
    <dgm:cxn modelId="{851A210C-46FD-4F19-853C-A85D6A897C23}" type="presParOf" srcId="{A42D6073-5704-4F54-8FF1-441A1E6F8145}" destId="{BC4406FC-4E49-454E-8CE4-8A2DD0DE1E94}" srcOrd="1" destOrd="0" presId="urn:microsoft.com/office/officeart/2005/8/layout/chevron1"/>
    <dgm:cxn modelId="{152C4BBF-3355-486B-AAA5-FD4035FDF126}" type="presParOf" srcId="{9517F47A-199C-4A37-9C45-059BF8716D44}" destId="{A614FB60-C2EF-47CD-9B6C-E13711380B50}" srcOrd="1" destOrd="0" presId="urn:microsoft.com/office/officeart/2005/8/layout/chevron1"/>
    <dgm:cxn modelId="{3F850612-6A20-40B6-A10E-D4C75676E4BD}" type="presParOf" srcId="{9517F47A-199C-4A37-9C45-059BF8716D44}" destId="{90F72466-760C-42B4-9C92-0835ADA44C86}" srcOrd="2" destOrd="0" presId="urn:microsoft.com/office/officeart/2005/8/layout/chevron1"/>
    <dgm:cxn modelId="{07AD091F-1035-4B40-BD99-3FD8E14437A9}" type="presParOf" srcId="{90F72466-760C-42B4-9C92-0835ADA44C86}" destId="{DD6E4447-F9A4-41F5-9792-C9D8B618A8E5}" srcOrd="0" destOrd="0" presId="urn:microsoft.com/office/officeart/2005/8/layout/chevron1"/>
    <dgm:cxn modelId="{36A61E89-1C1D-468A-96D3-BD758CA35B66}" type="presParOf" srcId="{90F72466-760C-42B4-9C92-0835ADA44C86}" destId="{3AB00BFB-1964-486A-AD05-CF4C754BFAFA}" srcOrd="1" destOrd="0" presId="urn:microsoft.com/office/officeart/2005/8/layout/chevron1"/>
    <dgm:cxn modelId="{BCEA0BF2-0F06-4B17-BBD2-92D1E4255247}" type="presParOf" srcId="{9517F47A-199C-4A37-9C45-059BF8716D44}" destId="{EFFDF4BB-D53E-4EB3-B61F-217EA60F666A}" srcOrd="3" destOrd="0" presId="urn:microsoft.com/office/officeart/2005/8/layout/chevron1"/>
    <dgm:cxn modelId="{DFA2787F-12CC-4604-A0BA-E3B44CBF09F7}" type="presParOf" srcId="{9517F47A-199C-4A37-9C45-059BF8716D44}" destId="{DC488322-6E81-4742-8AD8-4B34E41ED804}" srcOrd="4" destOrd="0" presId="urn:microsoft.com/office/officeart/2005/8/layout/chevron1"/>
    <dgm:cxn modelId="{599D2358-ACC2-4BC6-AB04-0193D359CFF0}" type="presParOf" srcId="{DC488322-6E81-4742-8AD8-4B34E41ED804}" destId="{668908B8-E920-4B26-86AB-435FEE94B8A2}" srcOrd="0" destOrd="0" presId="urn:microsoft.com/office/officeart/2005/8/layout/chevron1"/>
    <dgm:cxn modelId="{4572307E-E10B-4719-ADA7-58F7CF2F5466}" type="presParOf" srcId="{DC488322-6E81-4742-8AD8-4B34E41ED804}" destId="{E3C969ED-9115-4610-9936-6139C1F61DA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80331-4678-4F7D-A91B-340C55A8DA68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B800-DEFE-4F44-9492-35F469284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ffektif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Dieses Praxis-orientierte Bachelor-Seminar führt die Teilnehmer von der Aufnahme bis zur </a:t>
            </a:r>
            <a:r>
              <a:rPr lang="de-DE" dirty="0" err="1"/>
              <a:t>cloud</a:t>
            </a:r>
            <a:r>
              <a:rPr lang="de-DE" dirty="0"/>
              <a:t>-basierten </a:t>
            </a:r>
            <a:r>
              <a:rPr lang="de-DE" dirty="0" err="1"/>
              <a:t>Implementation</a:t>
            </a:r>
            <a:r>
              <a:rPr lang="de-DE" dirty="0"/>
              <a:t> von Geschäftsprozessen durch den BPM-Lebenszyklus. </a:t>
            </a:r>
          </a:p>
          <a:p>
            <a:r>
              <a:rPr lang="de-DE" dirty="0"/>
              <a:t>Im ersten Teil nehmen die Teilnehmer mit der </a:t>
            </a:r>
            <a:r>
              <a:rPr lang="de-DE" dirty="0" err="1"/>
              <a:t>tBPMN</a:t>
            </a:r>
            <a:r>
              <a:rPr lang="de-DE" dirty="0"/>
              <a:t>-Methode (</a:t>
            </a:r>
            <a:r>
              <a:rPr lang="de-DE" i="1" dirty="0" err="1"/>
              <a:t>tangible</a:t>
            </a:r>
            <a:r>
              <a:rPr lang="de-DE" i="1" dirty="0"/>
              <a:t> BPMN</a:t>
            </a:r>
            <a:r>
              <a:rPr lang="de-DE" dirty="0"/>
              <a:t>) Geschäftsprozesse eines Lehrstuhls auf (z.B. Planung und Durchführung von Seminaren, Einstellung einer studentischen Hilfskraft oder Organisation eines </a:t>
            </a:r>
            <a:r>
              <a:rPr lang="de-DE" dirty="0" err="1"/>
              <a:t>OpenHPI</a:t>
            </a:r>
            <a:r>
              <a:rPr lang="de-DE" dirty="0"/>
              <a:t>-Kurses). Dazu führen die Studenten Interviews mit den Prozessbeteiligten und erstellen in gemeinsamen Workshops BPMN-Modelle der Prozesse.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Im zweiten Teil werden die aufgenommenen Prozesse mit Hilfe der </a:t>
            </a:r>
            <a:r>
              <a:rPr lang="de-DE" dirty="0" err="1">
                <a:hlinkClick r:id="rId3" tooltip="Öffnet externen Link in neuem Fenster"/>
              </a:rPr>
              <a:t>effektif-Platform</a:t>
            </a:r>
            <a:r>
              <a:rPr lang="de-DE" dirty="0"/>
              <a:t> informationstechnisch umgesetzt, um ihre Ausführung zu unterstützen. Klassische </a:t>
            </a:r>
            <a:r>
              <a:rPr lang="de-DE" dirty="0" err="1"/>
              <a:t>Prozessengines</a:t>
            </a:r>
            <a:r>
              <a:rPr lang="de-DE" dirty="0"/>
              <a:t> wie </a:t>
            </a:r>
            <a:r>
              <a:rPr lang="de-DE" dirty="0" err="1"/>
              <a:t>Activiti</a:t>
            </a:r>
            <a:r>
              <a:rPr lang="de-DE" dirty="0"/>
              <a:t> erfordern Programmierkenntnisse, um Geschäftsprozesse zu implementieren. Damit erschweren sie es, dass Prozesse direkt von den Beteiligten umgesetzt werden. Bei </a:t>
            </a:r>
            <a:r>
              <a:rPr lang="de-DE" dirty="0" err="1"/>
              <a:t>effektif</a:t>
            </a:r>
            <a:r>
              <a:rPr lang="de-DE" dirty="0"/>
              <a:t> hingegen legen die Prozessbeteiligten selber Prozessdiagramme an, die automatische Scripting-Tasks (</a:t>
            </a:r>
            <a:r>
              <a:rPr lang="de-DE" dirty="0" err="1"/>
              <a:t>Javascript</a:t>
            </a:r>
            <a:r>
              <a:rPr lang="de-DE" dirty="0"/>
              <a:t>), formularbasierte menschliche Tasks, Dateiuploads, Definitionen von Auslösern und Google-</a:t>
            </a:r>
            <a:r>
              <a:rPr lang="de-DE" dirty="0" err="1"/>
              <a:t>Docs</a:t>
            </a:r>
            <a:r>
              <a:rPr lang="de-DE" dirty="0"/>
              <a:t>-Integration enthalten. Eine weitere Innovation ist die Verwendung von </a:t>
            </a:r>
            <a:r>
              <a:rPr lang="de-DE" dirty="0" err="1"/>
              <a:t>social</a:t>
            </a:r>
            <a:r>
              <a:rPr lang="de-DE" dirty="0"/>
              <a:t> web Elementen wie Kommentaren und Newsfeeds. </a:t>
            </a:r>
            <a:r>
              <a:rPr lang="de-DE" dirty="0" err="1"/>
              <a:t>Effektif</a:t>
            </a:r>
            <a:r>
              <a:rPr lang="de-DE" dirty="0"/>
              <a:t> ist erst im Januar online gegangen, dies ist also das erste Seminar, das sich mit dieser innovativen web-basierten BPM-Plattform beschäftigt. Dieser Teil des Seminares wird in enger Kooperation mit den Entwicklern von </a:t>
            </a:r>
            <a:r>
              <a:rPr lang="de-DE" dirty="0" err="1"/>
              <a:t>effektif</a:t>
            </a:r>
            <a:r>
              <a:rPr lang="de-DE" dirty="0"/>
              <a:t> stattfinden.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B800-DEFE-4F44-9492-35F4692842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B800-DEFE-4F44-9492-35F4692842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B800-DEFE-4F44-9492-35F4692842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 </a:t>
            </a:r>
            <a:r>
              <a:rPr lang="de-DE" dirty="0" err="1" smtClean="0"/>
              <a:t>Grika</a:t>
            </a:r>
            <a:r>
              <a:rPr lang="de-DE" dirty="0" smtClean="0"/>
              <a:t> in der Wikipedia auf Englisch - Selbst fotografiert, CC BY 2.5, https://commons.wikimedia.org/w/index.php?curid=20706743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B800-DEFE-4F44-9492-35F4692842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B800-DEFE-4F44-9492-35F4692842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Exter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00" y="5373216"/>
            <a:ext cx="8604000" cy="1286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x_01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2880000"/>
            <a:ext cx="8603726" cy="35969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5373216"/>
            <a:ext cx="8604000" cy="114196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94785" y="476672"/>
          <a:ext cx="334962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785" y="476672"/>
                        <a:ext cx="3349625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42142" y="5373216"/>
            <a:ext cx="8234313" cy="1116484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Extern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94093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titel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60000" y="4140000"/>
            <a:ext cx="8604000" cy="2358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80000" y="4293096"/>
            <a:ext cx="8604000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0000" y="4293096"/>
            <a:ext cx="8424000" cy="2178000"/>
          </a:xfrm>
          <a:prstGeom prst="rect">
            <a:avLst/>
          </a:prstGeom>
          <a:solidFill>
            <a:srgbClr val="DD610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DD6108"/>
              </a:solidFill>
              <a:latin typeface="Arial" charset="0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6732242" y="188913"/>
          <a:ext cx="222091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Image" r:id="rId3" imgW="3221337" imgH="1845301" progId="">
                  <p:embed/>
                </p:oleObj>
              </mc:Choice>
              <mc:Fallback>
                <p:oleObj name="Image" r:id="rId3" imgW="3221337" imgH="1845301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2" y="188913"/>
                        <a:ext cx="2220913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4293096"/>
            <a:ext cx="8208912" cy="1080119"/>
          </a:xfrm>
        </p:spPr>
        <p:txBody>
          <a:bodyPr lIns="0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09700"/>
            <a:ext cx="8208912" cy="108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  <a:p>
            <a:r>
              <a:rPr lang="de-DE" dirty="0"/>
              <a:t>2. Zeile</a:t>
            </a:r>
          </a:p>
          <a:p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265828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403" y="260921"/>
            <a:ext cx="7632973" cy="791815"/>
          </a:xfrm>
        </p:spPr>
        <p:txBody>
          <a:bodyPr anchor="t"/>
          <a:lstStyle>
            <a:lvl1pPr marL="0" indent="0">
              <a:tabLst/>
              <a:defRPr baseline="0"/>
            </a:lvl1pPr>
          </a:lstStyle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2. </a:t>
            </a:r>
            <a:r>
              <a:rPr lang="de-DE" dirty="0" smtClean="0"/>
              <a:t>Zeile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196752"/>
            <a:ext cx="8064895" cy="5328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50"/>
              </a:spcAft>
              <a:buClr>
                <a:schemeClr val="bg1"/>
              </a:buClr>
              <a:buSzPct val="25000"/>
              <a:buFont typeface="Verdana" pitchFamily="34" charset="0"/>
              <a:buChar char=" "/>
              <a:tabLst/>
              <a:defRPr b="0"/>
            </a:lvl1pPr>
            <a:lvl2pPr marL="355600" indent="-3556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719138" indent="-363538" algn="l">
              <a:lnSpc>
                <a:spcPts val="2000"/>
              </a:lnSpc>
              <a:spcAft>
                <a:spcPts val="600"/>
              </a:spcAft>
              <a:buFont typeface="Verdana" pitchFamily="34" charset="0"/>
              <a:buChar char="□"/>
              <a:defRPr/>
            </a:lvl3pPr>
            <a:lvl5pPr>
              <a:lnSpc>
                <a:spcPts val="2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umsplatzhalter 48"/>
          <p:cNvSpPr>
            <a:spLocks noGrp="1"/>
          </p:cNvSpPr>
          <p:nvPr>
            <p:ph type="dt" sz="half" idx="2"/>
          </p:nvPr>
        </p:nvSpPr>
        <p:spPr>
          <a:xfrm>
            <a:off x="7236296" y="6648729"/>
            <a:ext cx="756766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03.12.2013</a:t>
            </a:r>
            <a:endParaRPr lang="de-DE" dirty="0"/>
          </a:p>
        </p:txBody>
      </p:sp>
      <p:sp>
        <p:nvSpPr>
          <p:cNvPr id="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431540" y="6648729"/>
            <a:ext cx="6768752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6" name="Foliennummernplatzhalter 50"/>
          <p:cNvSpPr>
            <a:spLocks noGrp="1"/>
          </p:cNvSpPr>
          <p:nvPr>
            <p:ph type="sldNum" sz="quarter" idx="4"/>
          </p:nvPr>
        </p:nvSpPr>
        <p:spPr>
          <a:xfrm>
            <a:off x="179388" y="6648729"/>
            <a:ext cx="216148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D7EDDA2-D529-494D-8DD4-5843EC9A48A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98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179388" y="1449388"/>
            <a:ext cx="3816000" cy="5040311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650"/>
              </a:spcAft>
              <a:buClr>
                <a:schemeClr val="bg1"/>
              </a:buClr>
              <a:buFont typeface="Verdana" pitchFamily="34" charset="0"/>
              <a:buChar char=" "/>
              <a:tabLst/>
              <a:defRPr b="0"/>
            </a:lvl1pPr>
            <a:lvl2pPr marL="355600" indent="-3556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■"/>
              <a:tabLst/>
              <a:defRPr/>
            </a:lvl2pPr>
            <a:lvl3pPr marL="719138" indent="-363538">
              <a:lnSpc>
                <a:spcPts val="2000"/>
              </a:lnSpc>
              <a:spcAft>
                <a:spcPts val="600"/>
              </a:spcAft>
              <a:buFont typeface="Verdana" pitchFamily="34" charset="0"/>
              <a:buChar char="□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4177063" y="1449388"/>
            <a:ext cx="3816000" cy="5040312"/>
          </a:xfrm>
        </p:spPr>
        <p:txBody>
          <a:bodyPr/>
          <a:lstStyle>
            <a:lvl1pPr marL="0" indent="0">
              <a:spcAft>
                <a:spcPts val="650"/>
              </a:spcAft>
              <a:buClr>
                <a:schemeClr val="bg1"/>
              </a:buClr>
              <a:buFont typeface="Verdana" pitchFamily="34" charset="0"/>
              <a:buChar char=" "/>
              <a:tabLst/>
              <a:defRPr b="0"/>
            </a:lvl1pPr>
            <a:lvl2pPr marL="355600" indent="-3556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■"/>
              <a:defRPr/>
            </a:lvl2pPr>
            <a:lvl3pPr marL="719138" indent="-363538">
              <a:spcAft>
                <a:spcPts val="600"/>
              </a:spcAft>
              <a:buFont typeface="Verdana" pitchFamily="34" charset="0"/>
              <a:buChar char="□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umsplatzhalter 48"/>
          <p:cNvSpPr>
            <a:spLocks noGrp="1"/>
          </p:cNvSpPr>
          <p:nvPr>
            <p:ph type="dt" sz="half" idx="2"/>
          </p:nvPr>
        </p:nvSpPr>
        <p:spPr>
          <a:xfrm>
            <a:off x="7236296" y="6648729"/>
            <a:ext cx="756766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03.12.2013</a:t>
            </a:r>
            <a:endParaRPr lang="de-DE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431540" y="6648729"/>
            <a:ext cx="6768752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12" name="Foliennummernplatzhalter 50"/>
          <p:cNvSpPr>
            <a:spLocks noGrp="1"/>
          </p:cNvSpPr>
          <p:nvPr>
            <p:ph type="sldNum" sz="quarter" idx="4"/>
          </p:nvPr>
        </p:nvSpPr>
        <p:spPr>
          <a:xfrm>
            <a:off x="179388" y="6648729"/>
            <a:ext cx="216148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D7EDDA2-D529-494D-8DD4-5843EC9A48A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63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79388" y="188913"/>
            <a:ext cx="7813674" cy="1079500"/>
          </a:xfrm>
        </p:spPr>
        <p:txBody>
          <a:bodyPr anchor="t"/>
          <a:lstStyle/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6" name="Datumsplatzhalter 48"/>
          <p:cNvSpPr>
            <a:spLocks noGrp="1"/>
          </p:cNvSpPr>
          <p:nvPr>
            <p:ph type="dt" sz="half" idx="2"/>
          </p:nvPr>
        </p:nvSpPr>
        <p:spPr>
          <a:xfrm>
            <a:off x="7236296" y="6648729"/>
            <a:ext cx="756766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03.12.2013</a:t>
            </a:r>
            <a:endParaRPr lang="de-DE" dirty="0"/>
          </a:p>
        </p:txBody>
      </p:sp>
      <p:sp>
        <p:nvSpPr>
          <p:cNvPr id="8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431540" y="6648729"/>
            <a:ext cx="6768752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9" name="Foliennummernplatzhalter 50"/>
          <p:cNvSpPr>
            <a:spLocks noGrp="1"/>
          </p:cNvSpPr>
          <p:nvPr>
            <p:ph type="sldNum" sz="quarter" idx="4"/>
          </p:nvPr>
        </p:nvSpPr>
        <p:spPr>
          <a:xfrm>
            <a:off x="179388" y="6648729"/>
            <a:ext cx="216148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D7EDDA2-D529-494D-8DD4-5843EC9A48A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3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03.12.2013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0307-513A-44B4-997F-F5907B4D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Exter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80000" y="5373216"/>
            <a:ext cx="8604000" cy="1286784"/>
          </a:xfrm>
          <a:prstGeom prst="rect">
            <a:avLst/>
          </a:prstGeom>
          <a:solidFill>
            <a:srgbClr val="DD6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x_01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2880000"/>
            <a:ext cx="8603726" cy="3596952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94789" y="476674"/>
          <a:ext cx="334962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789" y="476674"/>
                        <a:ext cx="3349625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179512" y="5373216"/>
            <a:ext cx="8604000" cy="1141968"/>
          </a:xfrm>
          <a:prstGeom prst="rect">
            <a:avLst/>
          </a:prstGeom>
          <a:solidFill>
            <a:srgbClr val="DD610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42142" y="5373216"/>
            <a:ext cx="8208000" cy="1080000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Extern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328097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Exter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80000" y="5373216"/>
            <a:ext cx="8604000" cy="1286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x_02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2880000"/>
            <a:ext cx="8603726" cy="3596952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94789" y="476674"/>
          <a:ext cx="334962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789" y="476674"/>
                        <a:ext cx="3349625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179512" y="5373216"/>
            <a:ext cx="8604000" cy="114196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42142" y="5373216"/>
            <a:ext cx="8208000" cy="1080000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Extern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2866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Exter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80000" y="5373216"/>
            <a:ext cx="8604000" cy="1286784"/>
          </a:xfrm>
          <a:prstGeom prst="rect">
            <a:avLst/>
          </a:prstGeom>
          <a:solidFill>
            <a:srgbClr val="DD6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x_02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2880000"/>
            <a:ext cx="8603726" cy="3596952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94789" y="476674"/>
          <a:ext cx="334962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789" y="476674"/>
                        <a:ext cx="3349625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179512" y="5373216"/>
            <a:ext cx="8604000" cy="1116484"/>
          </a:xfrm>
          <a:prstGeom prst="rect">
            <a:avLst/>
          </a:prstGeom>
          <a:solidFill>
            <a:srgbClr val="DD610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42142" y="5373216"/>
            <a:ext cx="8208000" cy="1080000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Extern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378013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Inter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80000" y="4293096"/>
            <a:ext cx="8604000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pic>
        <p:nvPicPr>
          <p:cNvPr id="11" name="Grafik 10" descr="in_01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800000"/>
            <a:ext cx="8603726" cy="4679086"/>
          </a:xfrm>
          <a:prstGeom prst="rect">
            <a:avLst/>
          </a:prstGeom>
        </p:spPr>
      </p:pic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6732242" y="188913"/>
          <a:ext cx="222091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2" y="188913"/>
                        <a:ext cx="2220913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9388" y="4293096"/>
            <a:ext cx="8604000" cy="2196607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4293096"/>
            <a:ext cx="8208912" cy="1080119"/>
          </a:xfrm>
        </p:spPr>
        <p:txBody>
          <a:bodyPr lIns="0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Intern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09700"/>
            <a:ext cx="8208912" cy="108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(Autoren, Datum, etc.)</a:t>
            </a:r>
          </a:p>
          <a:p>
            <a:r>
              <a:rPr lang="de-DE" dirty="0"/>
              <a:t>2. Zeile</a:t>
            </a:r>
          </a:p>
          <a:p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38867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Inter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80000" y="4293096"/>
            <a:ext cx="8604000" cy="2376264"/>
          </a:xfrm>
          <a:prstGeom prst="rect">
            <a:avLst/>
          </a:prstGeom>
          <a:solidFill>
            <a:srgbClr val="DD6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pic>
        <p:nvPicPr>
          <p:cNvPr id="9" name="Grafik 8" descr="in_01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800000"/>
            <a:ext cx="8603726" cy="4679086"/>
          </a:xfrm>
          <a:prstGeom prst="rect">
            <a:avLst/>
          </a:prstGeom>
        </p:spPr>
      </p:pic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6732242" y="188913"/>
          <a:ext cx="222091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2" y="188913"/>
                        <a:ext cx="2220913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9388" y="4293096"/>
            <a:ext cx="8604000" cy="2196607"/>
          </a:xfrm>
          <a:prstGeom prst="rect">
            <a:avLst/>
          </a:prstGeom>
          <a:solidFill>
            <a:srgbClr val="DD6108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4293096"/>
            <a:ext cx="8208912" cy="1080119"/>
          </a:xfrm>
        </p:spPr>
        <p:txBody>
          <a:bodyPr lIns="0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Intern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09700"/>
            <a:ext cx="8208912" cy="108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(Autoren, Datum, etc.)</a:t>
            </a:r>
          </a:p>
          <a:p>
            <a:r>
              <a:rPr lang="de-DE" dirty="0"/>
              <a:t>2. Zeile</a:t>
            </a:r>
          </a:p>
          <a:p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414576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Inter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80000" y="4293096"/>
            <a:ext cx="8604000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pic>
        <p:nvPicPr>
          <p:cNvPr id="8" name="Grafik 7" descr="in_02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800000"/>
            <a:ext cx="8603726" cy="4679086"/>
          </a:xfrm>
          <a:prstGeom prst="rect">
            <a:avLst/>
          </a:prstGeom>
        </p:spPr>
      </p:pic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6732242" y="188913"/>
          <a:ext cx="222091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2" y="188913"/>
                        <a:ext cx="2220913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9388" y="4293096"/>
            <a:ext cx="8604000" cy="2196607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4293096"/>
            <a:ext cx="8208912" cy="1080119"/>
          </a:xfrm>
        </p:spPr>
        <p:txBody>
          <a:bodyPr lIns="0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Intern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09700"/>
            <a:ext cx="8208912" cy="108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(Autoren, Datum, etc.)</a:t>
            </a:r>
          </a:p>
          <a:p>
            <a:r>
              <a:rPr lang="de-DE" dirty="0"/>
              <a:t>2. Zeile</a:t>
            </a:r>
          </a:p>
          <a:p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212451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Inter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80000" y="4293096"/>
            <a:ext cx="8604000" cy="2376264"/>
          </a:xfrm>
          <a:prstGeom prst="rect">
            <a:avLst/>
          </a:prstGeom>
          <a:solidFill>
            <a:srgbClr val="DD6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pic>
        <p:nvPicPr>
          <p:cNvPr id="8" name="Grafik 7" descr="in_02_12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800000"/>
            <a:ext cx="8603726" cy="4679086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9388" y="4293096"/>
            <a:ext cx="8604000" cy="2196607"/>
          </a:xfrm>
          <a:prstGeom prst="rect">
            <a:avLst/>
          </a:prstGeom>
          <a:solidFill>
            <a:srgbClr val="DD6108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6732242" y="188913"/>
          <a:ext cx="222091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2" y="188913"/>
                        <a:ext cx="2220913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4293096"/>
            <a:ext cx="8208912" cy="1080119"/>
          </a:xfrm>
        </p:spPr>
        <p:txBody>
          <a:bodyPr lIns="0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Vortragstitel Intern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09700"/>
            <a:ext cx="8208912" cy="108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(Autoren, Datum, etc.)</a:t>
            </a:r>
          </a:p>
          <a:p>
            <a:r>
              <a:rPr lang="de-DE" dirty="0"/>
              <a:t>2. Zeile</a:t>
            </a:r>
          </a:p>
          <a:p>
            <a:r>
              <a:rPr lang="de-DE" dirty="0"/>
              <a:t>3. Zeile</a:t>
            </a:r>
          </a:p>
        </p:txBody>
      </p:sp>
    </p:spTree>
    <p:extLst>
      <p:ext uri="{BB962C8B-B14F-4D97-AF65-F5344CB8AC3E}">
        <p14:creationId xmlns:p14="http://schemas.microsoft.com/office/powerpoint/2010/main" val="376021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60000" y="4140000"/>
            <a:ext cx="8604000" cy="2358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80000" y="4293096"/>
            <a:ext cx="8604000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0000" y="4293096"/>
            <a:ext cx="8424000" cy="2178000"/>
          </a:xfrm>
          <a:prstGeom prst="rect">
            <a:avLst/>
          </a:prstGeom>
          <a:solidFill>
            <a:srgbClr val="DD610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DD6108"/>
              </a:solidFill>
              <a:latin typeface="Arial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4293096"/>
            <a:ext cx="8208912" cy="1080119"/>
          </a:xfrm>
        </p:spPr>
        <p:txBody>
          <a:bodyPr lIns="0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09700"/>
            <a:ext cx="8208912" cy="108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  <a:p>
            <a:r>
              <a:rPr lang="de-DE" dirty="0"/>
              <a:t>2. Zeile</a:t>
            </a:r>
          </a:p>
          <a:p>
            <a:r>
              <a:rPr lang="de-DE" dirty="0"/>
              <a:t>3. Zeile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4894263" y="476250"/>
          <a:ext cx="334962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Image" r:id="rId3" imgW="3221337" imgH="1845301" progId="">
                  <p:embed/>
                </p:oleObj>
              </mc:Choice>
              <mc:Fallback>
                <p:oleObj name="Image" r:id="rId3" imgW="3221337" imgH="1845301" progId="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476250"/>
                        <a:ext cx="3349625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403" y="261268"/>
            <a:ext cx="7488957" cy="10795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403" y="1449388"/>
            <a:ext cx="7921005" cy="50403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2"/>
            <a:r>
              <a:rPr lang="de-DE" dirty="0"/>
              <a:t>Aufzählung</a:t>
            </a:r>
          </a:p>
          <a:p>
            <a:pPr lvl="4"/>
            <a:r>
              <a:rPr lang="de-DE" dirty="0"/>
              <a:t>Unterpunkt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22"/>
          <a:stretch>
            <a:fillRect/>
          </a:stretch>
        </p:blipFill>
        <p:spPr bwMode="auto">
          <a:xfrm>
            <a:off x="8163934" y="289133"/>
            <a:ext cx="828092" cy="4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48"/>
          <p:cNvSpPr>
            <a:spLocks noGrp="1"/>
          </p:cNvSpPr>
          <p:nvPr>
            <p:ph type="dt" sz="half" idx="2"/>
          </p:nvPr>
        </p:nvSpPr>
        <p:spPr>
          <a:xfrm>
            <a:off x="7236296" y="6648729"/>
            <a:ext cx="756766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03.12.2013</a:t>
            </a:r>
            <a:endParaRPr lang="de-DE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431540" y="6648729"/>
            <a:ext cx="6768752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10" name="Foliennummernplatzhalter 50"/>
          <p:cNvSpPr>
            <a:spLocks noGrp="1"/>
          </p:cNvSpPr>
          <p:nvPr>
            <p:ph type="sldNum" sz="quarter" idx="4"/>
          </p:nvPr>
        </p:nvSpPr>
        <p:spPr>
          <a:xfrm>
            <a:off x="179388" y="6648729"/>
            <a:ext cx="216148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D7EDDA2-D529-494D-8DD4-5843EC9A48A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eaLnBrk="1" hangingPunct="1">
        <a:defRPr sz="2200">
          <a:solidFill>
            <a:srgbClr val="DD6108"/>
          </a:solidFill>
          <a:latin typeface="+mj-lt"/>
        </a:defRPr>
      </a:lvl1pPr>
    </p:titleStyle>
    <p:bodyStyle>
      <a:lvl1pPr marL="0" indent="0" eaLnBrk="1" hangingPunct="1">
        <a:lnSpc>
          <a:spcPts val="2000"/>
        </a:lnSpc>
        <a:spcBef>
          <a:spcPts val="0"/>
        </a:spcBef>
        <a:spcAft>
          <a:spcPts val="650"/>
        </a:spcAft>
        <a:buClr>
          <a:schemeClr val="bg1"/>
        </a:buClr>
        <a:buSzPct val="25000"/>
        <a:buFont typeface="Verdana" pitchFamily="34" charset="0"/>
        <a:buChar char=" "/>
        <a:defRPr b="0">
          <a:latin typeface="+mn-lt"/>
        </a:defRPr>
      </a:lvl1pPr>
      <a:lvl2pPr marL="360000" indent="-360000" eaLnBrk="1" hangingPunct="1">
        <a:lnSpc>
          <a:spcPct val="110000"/>
        </a:lnSpc>
        <a:spcBef>
          <a:spcPts val="650"/>
        </a:spcBef>
        <a:buClr>
          <a:schemeClr val="accent1"/>
        </a:buClr>
        <a:buFont typeface="Arial" pitchFamily="34" charset="0"/>
        <a:buChar char="■"/>
        <a:defRPr>
          <a:latin typeface="+mn-lt"/>
        </a:defRPr>
      </a:lvl2pPr>
      <a:lvl3pPr marL="355600" indent="-355600" eaLnBrk="1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■"/>
        <a:tabLst/>
        <a:defRPr b="0">
          <a:latin typeface="+mn-lt"/>
        </a:defRPr>
      </a:lvl3pPr>
      <a:lvl4pPr eaLnBrk="1" hangingPunct="1">
        <a:buFont typeface="Arial" pitchFamily="34" charset="0"/>
        <a:buChar char="•"/>
        <a:defRPr b="0">
          <a:latin typeface="+mn-lt"/>
        </a:defRPr>
      </a:lvl4pPr>
      <a:lvl5pPr marL="719138" indent="-363538" eaLnBrk="1" hangingPunct="1">
        <a:lnSpc>
          <a:spcPts val="2000"/>
        </a:lnSpc>
        <a:spcAft>
          <a:spcPts val="600"/>
        </a:spcAft>
        <a:buClr>
          <a:schemeClr val="accent1"/>
        </a:buClr>
        <a:buFont typeface="Verdana" pitchFamily="34" charset="0"/>
        <a:buChar char="□"/>
        <a:defRPr>
          <a:latin typeface="+mn-l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arcin.hewelt@hpi.d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365105"/>
            <a:ext cx="8208912" cy="576063"/>
          </a:xfrm>
        </p:spPr>
        <p:txBody>
          <a:bodyPr/>
          <a:lstStyle/>
          <a:p>
            <a:r>
              <a:rPr lang="en-US" sz="2400" dirty="0" smtClean="0"/>
              <a:t>Process-Driven Internet-of-Things Applications</a:t>
            </a:r>
            <a:endParaRPr lang="de-D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769740"/>
            <a:ext cx="8208912" cy="75560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Dipl.-Inf. Marcin Hewelt</a:t>
            </a:r>
          </a:p>
          <a:p>
            <a:r>
              <a:rPr lang="en-US" dirty="0" smtClean="0"/>
              <a:t>13. </a:t>
            </a:r>
            <a:r>
              <a:rPr lang="en-US" dirty="0"/>
              <a:t>April </a:t>
            </a:r>
            <a:r>
              <a:rPr lang="en-US" dirty="0" smtClean="0"/>
              <a:t>2018</a:t>
            </a:r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4941169"/>
            <a:ext cx="8208912" cy="5760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eaLnBrk="1" hangingPunct="1">
              <a:defRPr sz="2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sz="2000" dirty="0" smtClean="0"/>
              <a:t>From Process Elicitation to </a:t>
            </a:r>
            <a:r>
              <a:rPr lang="en-US" sz="2000" dirty="0"/>
              <a:t>Running </a:t>
            </a:r>
            <a:r>
              <a:rPr lang="en-US" sz="2000" dirty="0" smtClean="0"/>
              <a:t>Applications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77329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Seminarübersicht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88250"/>
              </p:ext>
            </p:extLst>
          </p:nvPr>
        </p:nvGraphicFramePr>
        <p:xfrm>
          <a:off x="430733" y="3464644"/>
          <a:ext cx="8389739" cy="334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EDDA2-D529-494D-8DD4-5843EC9A48A2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7" name="Picture 4" descr="http://bestcamera.biz/wp-content/uploads/2015/01/smartphone-ico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51481"/>
            <a:ext cx="936104" cy="1188643"/>
          </a:xfrm>
          <a:prstGeom prst="rect">
            <a:avLst/>
          </a:prstGeom>
          <a:noFill/>
        </p:spPr>
      </p:pic>
      <p:pic>
        <p:nvPicPr>
          <p:cNvPr id="18" name="Picture 6" descr="https://cdn0.iconfinder.com/data/icons/iconico-3/1024/48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083516"/>
            <a:ext cx="1987774" cy="1987774"/>
          </a:xfrm>
          <a:prstGeom prst="rect">
            <a:avLst/>
          </a:prstGeom>
          <a:noFill/>
        </p:spPr>
      </p:pic>
      <p:pic>
        <p:nvPicPr>
          <p:cNvPr id="19" name="Picture 8" descr="https://cdn4.iconfinder.com/data/icons/business-management-2/256/Presentation-512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42814"/>
            <a:ext cx="1152128" cy="1152128"/>
          </a:xfrm>
          <a:prstGeom prst="rect">
            <a:avLst/>
          </a:prstGeom>
          <a:noFill/>
        </p:spPr>
      </p:pic>
      <p:pic>
        <p:nvPicPr>
          <p:cNvPr id="20" name="Picture 10" descr="http://successivesoftwares.com/wp-content/themes/twentythirteen/images/team_work_icon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783" y="1884807"/>
            <a:ext cx="1368152" cy="1362568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61272"/>
            <a:ext cx="3001383" cy="75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94216"/>
            <a:ext cx="1330672" cy="8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52" y="342066"/>
            <a:ext cx="1872208" cy="14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Leistungserfassung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lvl="8" indent="-355600"/>
            <a:r>
              <a:rPr lang="en-US" dirty="0" err="1" smtClean="0"/>
              <a:t>Generell</a:t>
            </a:r>
            <a:r>
              <a:rPr lang="en-US" dirty="0"/>
              <a:t>:</a:t>
            </a:r>
          </a:p>
          <a:p>
            <a:pPr marL="649288" lvl="2" indent="-285750">
              <a:buClr>
                <a:srgbClr val="B1063A"/>
              </a:buClr>
            </a:pPr>
            <a:r>
              <a:rPr lang="en-US" dirty="0" err="1"/>
              <a:t>Arbeit</a:t>
            </a:r>
            <a:r>
              <a:rPr lang="en-US" dirty="0"/>
              <a:t> in </a:t>
            </a:r>
            <a:r>
              <a:rPr lang="en-US" dirty="0" err="1"/>
              <a:t>Kleingruppen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abhängig</a:t>
            </a:r>
            <a:r>
              <a:rPr lang="en-US" dirty="0" smtClean="0"/>
              <a:t> von # </a:t>
            </a:r>
            <a:r>
              <a:rPr lang="en-US" dirty="0" err="1" smtClean="0"/>
              <a:t>TeilnehmerInnen</a:t>
            </a:r>
            <a:r>
              <a:rPr lang="en-US" dirty="0" smtClean="0"/>
              <a:t>)</a:t>
            </a:r>
          </a:p>
          <a:p>
            <a:pPr marL="649288" lvl="2" indent="-285750">
              <a:buClr>
                <a:srgbClr val="B1063A"/>
              </a:buClr>
            </a:pPr>
            <a:r>
              <a:rPr lang="en-US" dirty="0" err="1" smtClean="0"/>
              <a:t>Entwicklung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Scrum-Ansatz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err="1" smtClean="0"/>
              <a:t>Folgendes</a:t>
            </a:r>
            <a:r>
              <a:rPr lang="en-US" dirty="0" smtClean="0"/>
              <a:t> </a:t>
            </a:r>
            <a:r>
              <a:rPr lang="en-US" dirty="0"/>
              <a:t>wird von uns benotet:</a:t>
            </a:r>
          </a:p>
          <a:p>
            <a:pPr marL="649288" lvl="2" indent="-285750"/>
            <a:r>
              <a:rPr lang="en-US" dirty="0"/>
              <a:t>Durchführung des t.BPM-Workshops</a:t>
            </a:r>
          </a:p>
          <a:p>
            <a:pPr marL="649288" lvl="2" indent="-285750"/>
            <a:r>
              <a:rPr lang="en-US" dirty="0"/>
              <a:t>Präsentation der aufgenommenen Prozessmodelle</a:t>
            </a:r>
          </a:p>
          <a:p>
            <a:pPr marL="649288" lvl="2" indent="-285750"/>
            <a:r>
              <a:rPr lang="en-US" dirty="0" err="1" smtClean="0"/>
              <a:t>Präsentation</a:t>
            </a:r>
            <a:r>
              <a:rPr lang="en-US" dirty="0" smtClean="0"/>
              <a:t> &amp; Demo </a:t>
            </a:r>
            <a:r>
              <a:rPr lang="en-US" dirty="0"/>
              <a:t>der </a:t>
            </a:r>
            <a:r>
              <a:rPr lang="en-US" dirty="0" err="1" smtClean="0"/>
              <a:t>IoT-Applikation</a:t>
            </a:r>
            <a:endParaRPr lang="en-US" dirty="0"/>
          </a:p>
          <a:p>
            <a:pPr marL="649288" lvl="2" indent="-285750"/>
            <a:r>
              <a:rPr lang="en-US" dirty="0" smtClean="0"/>
              <a:t>Implementation &amp; </a:t>
            </a:r>
            <a:r>
              <a:rPr lang="en-US" dirty="0" err="1" smtClean="0"/>
              <a:t>Dokumentation</a:t>
            </a:r>
            <a:endParaRPr lang="en-US" dirty="0"/>
          </a:p>
          <a:p>
            <a:pPr marL="649288" lvl="2" indent="-285750"/>
            <a:r>
              <a:rPr lang="en-US" dirty="0"/>
              <a:t>Seminarbericht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90307-513A-44B4-997F-F5907B4D02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326133"/>
              </p:ext>
            </p:extLst>
          </p:nvPr>
        </p:nvGraphicFramePr>
        <p:xfrm>
          <a:off x="323850" y="1196975"/>
          <a:ext cx="8280598" cy="4941727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1754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5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smtClean="0"/>
                        <a:t>13.04.2018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/>
                        <a:t>Vorstellung der Veranstaltung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err="1"/>
                        <a:t>bis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baseline="0" dirty="0" smtClean="0"/>
                        <a:t>20.04.2018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/>
                        <a:t>Offizielle Belegungsfrist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baseline="0" dirty="0" smtClean="0"/>
                        <a:t>16.04.2018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baseline="0" dirty="0"/>
                        <a:t>Kick-Off</a:t>
                      </a:r>
                      <a:r>
                        <a:rPr lang="en-US" sz="1400" u="none" strike="noStrike" baseline="0" dirty="0" smtClean="0"/>
                        <a:t>: </a:t>
                      </a:r>
                      <a:r>
                        <a:rPr lang="en-US" sz="1400" u="none" strike="noStrike" baseline="0" dirty="0"/>
                        <a:t>Einführung in Case </a:t>
                      </a:r>
                      <a:r>
                        <a:rPr lang="en-US" sz="1400" u="none" strike="noStrike" baseline="0" dirty="0" smtClean="0"/>
                        <a:t>Management &amp; </a:t>
                      </a:r>
                      <a:r>
                        <a:rPr lang="en-US" sz="1400" u="none" strike="noStrike" baseline="0" dirty="0" err="1" smtClean="0"/>
                        <a:t>t.BPM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err="1"/>
                        <a:t>bis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baseline="0" dirty="0" smtClean="0"/>
                        <a:t>26.04.2018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/>
                        <a:t>Prozessaufnahme: </a:t>
                      </a:r>
                      <a:r>
                        <a:rPr lang="en-US" sz="1400" u="none" strike="noStrike" baseline="0" dirty="0" err="1"/>
                        <a:t>Organisation</a:t>
                      </a:r>
                      <a:r>
                        <a:rPr lang="en-US" sz="1400" u="none" strike="noStrike" baseline="0" dirty="0"/>
                        <a:t> und Durchführung t.BPM-Workshop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smtClean="0"/>
                        <a:t>27.04.2018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baseline="0" dirty="0" smtClean="0">
                          <a:latin typeface="+mn-lt"/>
                        </a:rPr>
                        <a:t>Workshop  </a:t>
                      </a:r>
                      <a:r>
                        <a:rPr lang="de-DE" sz="1400" b="0" i="0" u="none" strike="noStrike" baseline="0" dirty="0" err="1" smtClean="0">
                          <a:latin typeface="+mn-lt"/>
                        </a:rPr>
                        <a:t>Chimera</a:t>
                      </a:r>
                      <a:r>
                        <a:rPr lang="de-DE" sz="1400" b="0" i="0" u="none" strike="noStrike" baseline="0" dirty="0" smtClean="0">
                          <a:latin typeface="+mn-lt"/>
                        </a:rPr>
                        <a:t>  &amp; </a:t>
                      </a:r>
                      <a:r>
                        <a:rPr lang="de-DE" sz="1400" b="0" i="0" u="none" strike="noStrike" baseline="0" dirty="0" err="1" smtClean="0">
                          <a:latin typeface="+mn-lt"/>
                        </a:rPr>
                        <a:t>Unicorn</a:t>
                      </a:r>
                      <a:endParaRPr lang="de-DE" sz="1400" b="0" i="0" u="none" strike="noStrike" baseline="0" dirty="0">
                        <a:latin typeface="+mn-lt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 smtClean="0">
                          <a:latin typeface="+mn-lt"/>
                        </a:rPr>
                        <a:t>4.05.2018</a:t>
                      </a:r>
                      <a:endParaRPr lang="en-US" sz="1400" b="0" i="0" u="none" strike="noStrike" baseline="0" dirty="0">
                        <a:latin typeface="+mn-lt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baseline="0" dirty="0" smtClean="0">
                          <a:latin typeface="+mn-lt"/>
                        </a:rPr>
                        <a:t>Workshop </a:t>
                      </a:r>
                      <a:r>
                        <a:rPr lang="de-DE" sz="1400" b="0" i="0" u="none" strike="noStrike" baseline="0" dirty="0" err="1" smtClean="0">
                          <a:latin typeface="+mn-lt"/>
                        </a:rPr>
                        <a:t>GoodsTAG</a:t>
                      </a:r>
                      <a:r>
                        <a:rPr lang="de-DE" sz="1400" b="0" i="0" u="none" strike="noStrike" baseline="0" dirty="0" smtClean="0">
                          <a:latin typeface="+mn-lt"/>
                        </a:rPr>
                        <a:t>  </a:t>
                      </a:r>
                      <a:r>
                        <a:rPr lang="de-DE" sz="1400" b="0" i="0" u="none" strike="noStrike" baseline="0" dirty="0" err="1" smtClean="0">
                          <a:latin typeface="+mn-lt"/>
                        </a:rPr>
                        <a:t>IoT</a:t>
                      </a:r>
                      <a:r>
                        <a:rPr lang="de-DE" sz="1400" b="0" i="0" u="none" strike="noStrike" baseline="0" dirty="0" smtClean="0">
                          <a:latin typeface="+mn-lt"/>
                        </a:rPr>
                        <a:t>-Plattform</a:t>
                      </a:r>
                      <a:endParaRPr lang="de-DE" sz="1400" b="0" i="0" u="none" strike="noStrike" baseline="0" dirty="0">
                        <a:latin typeface="+mn-lt"/>
                      </a:endParaRPr>
                    </a:p>
                  </a:txBody>
                  <a:tcPr marL="83377" marR="83377" anchor="ctr"/>
                </a:tc>
              </a:tr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smtClean="0"/>
                        <a:t>7.05.2018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baseline="0" dirty="0"/>
                        <a:t>Präsentation der </a:t>
                      </a:r>
                      <a:r>
                        <a:rPr lang="en-US" sz="1400" b="1" u="none" strike="noStrike" baseline="0" dirty="0" smtClean="0"/>
                        <a:t>Case </a:t>
                      </a:r>
                      <a:r>
                        <a:rPr lang="en-US" sz="1400" b="1" u="none" strike="noStrike" baseline="0" dirty="0" err="1" smtClean="0"/>
                        <a:t>Modelle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86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err="1"/>
                        <a:t>bis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baseline="0" dirty="0" err="1" smtClean="0"/>
                        <a:t>Mitte</a:t>
                      </a:r>
                      <a:r>
                        <a:rPr lang="en-US" sz="1400" u="none" strike="noStrike" baseline="0" dirty="0" smtClean="0"/>
                        <a:t> </a:t>
                      </a:r>
                      <a:r>
                        <a:rPr lang="en-US" sz="1400" u="none" strike="noStrike" baseline="0" dirty="0" err="1" smtClean="0"/>
                        <a:t>Juni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 err="1" smtClean="0"/>
                        <a:t>Implementationsphase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25./29.06.2018</a:t>
                      </a:r>
                      <a:endParaRPr lang="en-US" sz="140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baseline="0" dirty="0" err="1" smtClean="0"/>
                        <a:t>Abschlusspräsentation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95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smtClean="0"/>
                        <a:t>20.07.2018</a:t>
                      </a:r>
                      <a:endParaRPr lang="en-US" sz="1400" b="0" i="0" u="none" strike="noStrike" baseline="0" dirty="0">
                        <a:latin typeface="Arial"/>
                      </a:endParaRPr>
                    </a:p>
                  </a:txBody>
                  <a:tcPr marL="83377" marR="1641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/>
                        <a:t>Abgabe Seminarbericht</a:t>
                      </a:r>
                      <a:endParaRPr lang="en-US" sz="1400" b="1" i="0" u="none" strike="noStrike" baseline="0" dirty="0">
                        <a:latin typeface="Arial"/>
                      </a:endParaRPr>
                    </a:p>
                  </a:txBody>
                  <a:tcPr marL="83377" marR="83377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90307-513A-44B4-997F-F5907B4D02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Prozesse für das Internet-</a:t>
            </a:r>
            <a:r>
              <a:rPr lang="de-DE" dirty="0" err="1" smtClean="0"/>
              <a:t>of</a:t>
            </a:r>
            <a:r>
              <a:rPr lang="de-DE" dirty="0" smtClean="0"/>
              <a:t>-Things?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Entwicklung von </a:t>
            </a:r>
            <a:r>
              <a:rPr lang="de-DE" dirty="0" err="1" smtClean="0"/>
              <a:t>IoT</a:t>
            </a:r>
            <a:r>
              <a:rPr lang="de-DE" dirty="0" smtClean="0"/>
              <a:t>-Lösungen erfolgt meist ad-hoc</a:t>
            </a:r>
          </a:p>
          <a:p>
            <a:pPr lvl="2"/>
            <a:r>
              <a:rPr lang="de-DE" dirty="0" smtClean="0"/>
              <a:t>häufig stand-</a:t>
            </a:r>
            <a:r>
              <a:rPr lang="de-DE" dirty="0" err="1" smtClean="0"/>
              <a:t>alone</a:t>
            </a:r>
            <a:r>
              <a:rPr lang="de-DE" dirty="0" smtClean="0"/>
              <a:t>: jedes Gerät braucht eigene App</a:t>
            </a:r>
          </a:p>
          <a:p>
            <a:pPr lvl="2"/>
            <a:r>
              <a:rPr lang="de-DE" dirty="0" smtClean="0"/>
              <a:t>Verbindung zwischen </a:t>
            </a:r>
            <a:r>
              <a:rPr lang="de-DE" dirty="0" err="1" smtClean="0"/>
              <a:t>IoT</a:t>
            </a:r>
            <a:r>
              <a:rPr lang="de-DE" dirty="0" smtClean="0"/>
              <a:t>-Devices meist </a:t>
            </a:r>
            <a:r>
              <a:rPr lang="de-DE" dirty="0" err="1" smtClean="0"/>
              <a:t>hard</a:t>
            </a:r>
            <a:r>
              <a:rPr lang="de-DE" dirty="0" smtClean="0"/>
              <a:t>-codiert </a:t>
            </a:r>
          </a:p>
          <a:p>
            <a:pPr lvl="2"/>
            <a:r>
              <a:rPr lang="de-DE" dirty="0" smtClean="0"/>
              <a:t>Webservices wie </a:t>
            </a:r>
            <a:r>
              <a:rPr lang="de-DE" dirty="0" err="1" smtClean="0"/>
              <a:t>zapier</a:t>
            </a:r>
            <a:r>
              <a:rPr lang="de-DE" dirty="0" smtClean="0"/>
              <a:t> und </a:t>
            </a:r>
            <a:r>
              <a:rPr lang="de-DE" dirty="0" err="1" smtClean="0"/>
              <a:t>ifttt</a:t>
            </a:r>
            <a:r>
              <a:rPr lang="de-DE" dirty="0" smtClean="0"/>
              <a:t> verbinden u.a. </a:t>
            </a:r>
            <a:r>
              <a:rPr lang="de-DE" dirty="0" err="1" smtClean="0"/>
              <a:t>IoT</a:t>
            </a:r>
            <a:r>
              <a:rPr lang="de-DE" dirty="0" smtClean="0"/>
              <a:t>-Devices</a:t>
            </a:r>
          </a:p>
          <a:p>
            <a:pPr lvl="2"/>
            <a:r>
              <a:rPr lang="de-DE" dirty="0" smtClean="0"/>
              <a:t>Lösungen für Unternehmen erfordern aber mehr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ym typeface="Wingdings" panose="05000000000000000000" pitchFamily="2" charset="2"/>
              </a:rPr>
              <a:t> Integration mit Geschäftsprozessen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Integration mit Aufgaben von Knowledge </a:t>
            </a:r>
            <a:r>
              <a:rPr lang="de-DE" dirty="0" err="1" smtClean="0">
                <a:sym typeface="Wingdings" panose="05000000000000000000" pitchFamily="2" charset="2"/>
              </a:rPr>
              <a:t>Workern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r>
              <a:rPr lang="de-DE" dirty="0" smtClean="0">
                <a:sym typeface="Wingdings" panose="05000000000000000000" pitchFamily="2" charset="2"/>
              </a:rPr>
              <a:t>Business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Management entstand als Integrationsschicht von Unternehmensanwendungen und Diensten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gut geeignet, um </a:t>
            </a:r>
            <a:r>
              <a:rPr lang="de-DE" dirty="0" err="1" smtClean="0"/>
              <a:t>IoT</a:t>
            </a:r>
            <a:r>
              <a:rPr lang="de-DE" dirty="0" smtClean="0"/>
              <a:t>-Devices anzubinden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EDDA2-D529-494D-8DD4-5843EC9A48A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en-US" noProof="0" dirty="0" err="1"/>
              <a:t>Allgemeine</a:t>
            </a:r>
            <a:r>
              <a:rPr lang="en-US" noProof="0" dirty="0"/>
              <a:t> </a:t>
            </a:r>
            <a:r>
              <a:rPr lang="en-US" noProof="0" dirty="0" err="1"/>
              <a:t>Informationen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925144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US" b="1" noProof="0" dirty="0" err="1" smtClean="0"/>
              <a:t>Titel</a:t>
            </a:r>
            <a:r>
              <a:rPr lang="en-US" b="1" noProof="0" dirty="0" smtClean="0"/>
              <a:t>:</a:t>
            </a:r>
            <a:r>
              <a:rPr lang="en-US" dirty="0"/>
              <a:t> </a:t>
            </a:r>
            <a:r>
              <a:rPr lang="en-US" noProof="0" dirty="0" smtClean="0"/>
              <a:t>Process-Driven </a:t>
            </a:r>
            <a:r>
              <a:rPr lang="en-US" noProof="0" dirty="0" err="1" smtClean="0"/>
              <a:t>IoT</a:t>
            </a:r>
            <a:r>
              <a:rPr lang="en-US" noProof="0" dirty="0">
                <a:solidFill>
                  <a:schemeClr val="tx1"/>
                </a:solidFill>
              </a:rPr>
              <a:t/>
            </a:r>
            <a:br>
              <a:rPr lang="en-US" noProof="0" dirty="0">
                <a:solidFill>
                  <a:schemeClr val="tx1"/>
                </a:solidFill>
              </a:rPr>
            </a:br>
            <a:endParaRPr lang="en-US" b="1" noProof="0" dirty="0">
              <a:solidFill>
                <a:schemeClr val="tx1"/>
              </a:solidFill>
              <a:ea typeface="Verdana"/>
              <a:cs typeface="Verdana"/>
            </a:endParaRPr>
          </a:p>
          <a:p>
            <a:pPr marL="0" lvl="1" indent="0">
              <a:buNone/>
            </a:pPr>
            <a:r>
              <a:rPr lang="en-US" b="1" dirty="0" err="1" smtClean="0"/>
              <a:t>Dozent</a:t>
            </a:r>
            <a:r>
              <a:rPr lang="en-US" b="1" dirty="0" smtClean="0"/>
              <a:t>:</a:t>
            </a:r>
            <a:r>
              <a:rPr lang="en-US" noProof="0" dirty="0" smtClean="0"/>
              <a:t> Marcin Hewelt (</a:t>
            </a:r>
            <a:r>
              <a:rPr lang="en-US" noProof="0" dirty="0" smtClean="0">
                <a:hlinkClick r:id="rId2"/>
              </a:rPr>
              <a:t>marcin.hewelt@hpi.de</a:t>
            </a:r>
            <a:r>
              <a:rPr lang="en-US" noProof="0" dirty="0" smtClean="0"/>
              <a:t>)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noProof="0" dirty="0" err="1" smtClean="0"/>
              <a:t>Projektpartner</a:t>
            </a:r>
            <a:r>
              <a:rPr lang="en-US" b="1" noProof="0" dirty="0" smtClean="0"/>
              <a:t>: </a:t>
            </a:r>
            <a:r>
              <a:rPr lang="en-US" noProof="0" dirty="0" err="1" smtClean="0"/>
              <a:t>GoodsTAG</a:t>
            </a:r>
            <a:endParaRPr lang="en-US" dirty="0"/>
          </a:p>
          <a:p>
            <a:pPr lvl="1">
              <a:buFontTx/>
              <a:buChar char="-"/>
            </a:pPr>
            <a:r>
              <a:rPr lang="en-US" noProof="0" dirty="0" err="1" smtClean="0"/>
              <a:t>IoT</a:t>
            </a:r>
            <a:r>
              <a:rPr lang="en-US" dirty="0" smtClean="0"/>
              <a:t>-</a:t>
            </a:r>
            <a:r>
              <a:rPr lang="en-US" dirty="0" err="1" smtClean="0"/>
              <a:t>Lösungen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Tagging-</a:t>
            </a:r>
            <a:r>
              <a:rPr lang="en-US" dirty="0" err="1" smtClean="0"/>
              <a:t>Technologie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Bietet</a:t>
            </a:r>
            <a:r>
              <a:rPr lang="en-US" dirty="0" smtClean="0"/>
              <a:t> </a:t>
            </a:r>
            <a:r>
              <a:rPr lang="en-US" dirty="0" err="1" smtClean="0"/>
              <a:t>Plattform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Managen</a:t>
            </a:r>
            <a:r>
              <a:rPr lang="en-US" dirty="0" smtClean="0"/>
              <a:t> von </a:t>
            </a:r>
            <a:r>
              <a:rPr lang="en-US" dirty="0" err="1" smtClean="0"/>
              <a:t>IoT</a:t>
            </a:r>
            <a:r>
              <a:rPr lang="en-US" dirty="0" smtClean="0"/>
              <a:t>-Devices</a:t>
            </a:r>
          </a:p>
          <a:p>
            <a:pPr lvl="1">
              <a:buFontTx/>
              <a:buChar char="-"/>
            </a:pPr>
            <a:r>
              <a:rPr lang="en-US" noProof="0" dirty="0" err="1" smtClean="0"/>
              <a:t>Zusammenarbeit</a:t>
            </a:r>
            <a:r>
              <a:rPr lang="en-US" noProof="0" dirty="0" smtClean="0"/>
              <a:t> </a:t>
            </a:r>
            <a:r>
              <a:rPr lang="en-US" noProof="0" dirty="0" err="1" smtClean="0"/>
              <a:t>im</a:t>
            </a:r>
            <a:r>
              <a:rPr lang="en-US" noProof="0" dirty="0" smtClean="0"/>
              <a:t> </a:t>
            </a:r>
            <a:r>
              <a:rPr lang="en-US" noProof="0" dirty="0" err="1" smtClean="0"/>
              <a:t>Forschungsprojekt</a:t>
            </a:r>
            <a:r>
              <a:rPr lang="en-US" noProof="0" dirty="0" smtClean="0"/>
              <a:t> </a:t>
            </a:r>
            <a:r>
              <a:rPr lang="en-US" noProof="0" dirty="0" err="1" smtClean="0"/>
              <a:t>SMile</a:t>
            </a:r>
            <a:endParaRPr lang="en-US" noProof="0" dirty="0" smtClean="0"/>
          </a:p>
          <a:p>
            <a:endParaRPr lang="en-US" noProof="0" dirty="0"/>
          </a:p>
          <a:p>
            <a:r>
              <a:rPr lang="en-US" b="1" dirty="0" err="1" smtClean="0"/>
              <a:t>Allgemeines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Vertiefungsgebiet</a:t>
            </a:r>
            <a:r>
              <a:rPr lang="en-US" dirty="0"/>
              <a:t>: BPET, OSIS</a:t>
            </a:r>
          </a:p>
          <a:p>
            <a:pPr lvl="1"/>
            <a:r>
              <a:rPr lang="en-US" dirty="0" smtClean="0"/>
              <a:t>4 SWS / 6 </a:t>
            </a:r>
            <a:r>
              <a:rPr lang="en-US" noProof="0" dirty="0" smtClean="0"/>
              <a:t>Credit Points (</a:t>
            </a:r>
            <a:r>
              <a:rPr lang="en-US" noProof="0" dirty="0" err="1" smtClean="0"/>
              <a:t>benotet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Registration with me: ASAP (send me an email)</a:t>
            </a:r>
            <a:br>
              <a:rPr lang="en-US" noProof="0" dirty="0" smtClean="0"/>
            </a:br>
            <a:r>
              <a:rPr lang="en-US" noProof="0" dirty="0" smtClean="0"/>
              <a:t>HPI registration deadline</a:t>
            </a:r>
            <a:r>
              <a:rPr lang="en-US" noProof="0" dirty="0"/>
              <a:t>: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noProof="0" dirty="0" smtClean="0">
                <a:solidFill>
                  <a:srgbClr val="FF0000"/>
                </a:solidFill>
              </a:rPr>
              <a:t>.04.2018</a:t>
            </a:r>
            <a:endParaRPr lang="en-US" noProof="0" dirty="0">
              <a:solidFill>
                <a:srgbClr val="FF0000"/>
              </a:solidFill>
            </a:endParaRPr>
          </a:p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90307-513A-44B4-997F-F5907B4D02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MarcinHewelt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700808"/>
            <a:ext cx="1302344" cy="1636662"/>
          </a:xfrm>
          <a:prstGeom prst="rect">
            <a:avLst/>
          </a:prstGeom>
        </p:spPr>
      </p:pic>
      <p:pic>
        <p:nvPicPr>
          <p:cNvPr id="14338" name="Picture 2" descr="https://www.goodstag.com/wp-content/uploads/2017/03/goodstag-logo_horizontal_pos-1-1024x110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03"/>
          <a:stretch/>
        </p:blipFill>
        <p:spPr bwMode="auto">
          <a:xfrm>
            <a:off x="5292080" y="4509120"/>
            <a:ext cx="35458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Veranstaltungsziele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980728"/>
            <a:ext cx="7813550" cy="5040907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lvl="1" indent="0">
              <a:buNone/>
            </a:pPr>
            <a:r>
              <a:rPr lang="de-DE" dirty="0"/>
              <a:t>Inhalte von POIS praktisch anwenden</a:t>
            </a:r>
          </a:p>
          <a:p>
            <a:pPr lvl="2"/>
            <a:r>
              <a:rPr lang="de-DE" dirty="0" smtClean="0"/>
              <a:t>Geschäftsprozesse </a:t>
            </a:r>
            <a:r>
              <a:rPr lang="de-DE" dirty="0"/>
              <a:t>mit </a:t>
            </a:r>
            <a:r>
              <a:rPr lang="de-DE" dirty="0" err="1"/>
              <a:t>t.BPM</a:t>
            </a:r>
            <a:r>
              <a:rPr lang="de-DE" dirty="0"/>
              <a:t> </a:t>
            </a:r>
            <a:r>
              <a:rPr lang="de-DE" dirty="0" smtClean="0"/>
              <a:t>aufnehmen</a:t>
            </a:r>
          </a:p>
          <a:p>
            <a:pPr lvl="2"/>
            <a:r>
              <a:rPr lang="de-DE" dirty="0" smtClean="0"/>
              <a:t>in </a:t>
            </a:r>
            <a:r>
              <a:rPr lang="de-DE" dirty="0"/>
              <a:t>der </a:t>
            </a:r>
            <a:r>
              <a:rPr lang="de-DE" dirty="0" err="1"/>
              <a:t>Chimera</a:t>
            </a:r>
            <a:r>
              <a:rPr lang="de-DE" dirty="0"/>
              <a:t> Prozess-Engine </a:t>
            </a:r>
            <a:r>
              <a:rPr lang="de-DE" dirty="0" smtClean="0"/>
              <a:t>umsetzen</a:t>
            </a:r>
          </a:p>
          <a:p>
            <a:pPr lvl="2"/>
            <a:r>
              <a:rPr lang="de-DE" dirty="0" smtClean="0"/>
              <a:t>anbinden an </a:t>
            </a:r>
            <a:r>
              <a:rPr lang="de-DE" dirty="0" err="1" smtClean="0"/>
              <a:t>IoT</a:t>
            </a:r>
            <a:r>
              <a:rPr lang="de-DE" dirty="0" smtClean="0"/>
              <a:t>-Devices über </a:t>
            </a:r>
            <a:r>
              <a:rPr lang="de-DE" dirty="0" err="1" smtClean="0"/>
              <a:t>GoodsTAG</a:t>
            </a:r>
            <a:r>
              <a:rPr lang="de-DE" dirty="0" smtClean="0"/>
              <a:t>-Plattform</a:t>
            </a:r>
            <a:endParaRPr lang="de-DE" dirty="0"/>
          </a:p>
          <a:p>
            <a:pPr marL="0" lvl="1" indent="0">
              <a:spcBef>
                <a:spcPts val="600"/>
              </a:spcBef>
              <a:buNone/>
            </a:pPr>
            <a:r>
              <a:rPr lang="de-DE" dirty="0" smtClean="0"/>
              <a:t>Prozess-Engine um benötigte Features erweitern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90307-513A-44B4-997F-F5907B4D02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\\fs1\ls-weske\teaching\Bachelorseminar\2014SS_BPM in the Cloud\lifecycl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399" y="3068961"/>
            <a:ext cx="5930079" cy="352839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958" y="3933056"/>
            <a:ext cx="1628538" cy="127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04" y="3744887"/>
            <a:ext cx="2158383" cy="1649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Herausforderungen: Prozessmodellierung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EDDA2-D529-494D-8DD4-5843EC9A48A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a typeface="Verdana"/>
                <a:cs typeface="Verdana"/>
              </a:rPr>
              <a:t>Fragmentiertes Prozesswissen</a:t>
            </a:r>
          </a:p>
          <a:p>
            <a:pPr marL="641350" lvl="1" indent="-285750"/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Man sieht oft nur den eigenen </a:t>
            </a: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Ausschnitt des Prozesses</a:t>
            </a:r>
            <a:endParaRPr lang="en-US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  <a:p>
            <a:pPr marL="641350" lvl="1" indent="-285750"/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"dann leite ich die Themenanmeldung </a:t>
            </a: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an das Prüfungsamt weiter"</a:t>
            </a:r>
            <a:endParaRPr lang="en-US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Domänenexperten denken in Instanzen</a:t>
            </a:r>
          </a:p>
          <a:p>
            <a:pPr marL="641350" lvl="1" indent="-285750"/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Oft ist der Ablauf für spezifische </a:t>
            </a: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Vorfälle klar, es wird aber nicht </a:t>
            </a: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generalisiert</a:t>
            </a:r>
          </a:p>
          <a:p>
            <a:pPr marL="641350" lvl="1" indent="-285750"/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"ist gibt so viele Spezialfälle zu </a:t>
            </a:r>
            <a:b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beachten, jeder Vorfall ist anders"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Picture 10" descr="Image result for fence throw 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48" y="1181100"/>
            <a:ext cx="2543175" cy="1800225"/>
          </a:xfrm>
          <a:prstGeom prst="rect">
            <a:avLst/>
          </a:prstGeom>
        </p:spPr>
      </p:pic>
      <p:pic>
        <p:nvPicPr>
          <p:cNvPr id="12" name="Picture 12" descr="Image result for same but differen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71" y="3653155"/>
            <a:ext cx="2145300" cy="21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Verdana"/>
                <a:cs typeface="Verdana"/>
              </a:rPr>
              <a:t>Herausforderungen: Prozessimplementierung</a:t>
            </a:r>
            <a:r>
              <a:rPr lang="en-US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endParaRPr lang="en-US" dirty="0">
              <a:solidFill>
                <a:schemeClr val="tx1"/>
              </a:solidFill>
              <a:ea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6" name="Picture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584" y="619125"/>
            <a:ext cx="4037191" cy="5894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EDDA2-D529-494D-8DD4-5843EC9A48A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79388" y="971550"/>
            <a:ext cx="4759325" cy="480131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>
                <a:cs typeface="Arial"/>
              </a:rPr>
              <a:t>​</a:t>
            </a:r>
          </a:p>
          <a:p>
            <a:r>
              <a:rPr lang="en-US" dirty="0">
                <a:latin typeface="Verdana"/>
                <a:ea typeface="Verdana"/>
                <a:cs typeface="Verdana"/>
              </a:rPr>
              <a:t>Vielzahl von Technologien um Systeme anzubinden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>
                <a:latin typeface="Verdana"/>
                <a:ea typeface="Verdana"/>
                <a:cs typeface="Verdana"/>
              </a:rPr>
              <a:t>Handhabung von 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</a:rPr>
              <a:t>Schemata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</a:rPr>
              <a:t>Serialisierung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</a:rPr>
              <a:t>Transformation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Verdana"/>
                <a:ea typeface="Verdana"/>
                <a:cs typeface="Verdana"/>
              </a:rPr>
              <a:t>Validität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>
                <a:latin typeface="Verdana"/>
                <a:ea typeface="Verdana"/>
                <a:cs typeface="Verdana"/>
              </a:rPr>
              <a:t>Transaktionalität und Verarbeitungsgarantien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 err="1">
                <a:ea typeface="Verdana"/>
                <a:cs typeface="Verdana"/>
              </a:rPr>
              <a:t>Negativer</a:t>
            </a:r>
            <a:r>
              <a:rPr lang="en-US" dirty="0">
                <a:ea typeface="Verdana"/>
                <a:cs typeface="Verdana"/>
              </a:rPr>
              <a:t> Kontrollfluß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Verdana"/>
                <a:cs typeface="Verdana"/>
              </a:rPr>
              <a:t>Ausnahmefälle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Verdana"/>
                <a:cs typeface="Verdana"/>
              </a:rPr>
              <a:t>Fehlerbehandlung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Verdana"/>
                <a:cs typeface="Verdana"/>
              </a:rPr>
              <a:t>Kompensation</a:t>
            </a:r>
          </a:p>
        </p:txBody>
      </p:sp>
    </p:spTree>
    <p:extLst>
      <p:ext uri="{BB962C8B-B14F-4D97-AF65-F5344CB8AC3E}">
        <p14:creationId xmlns:p14="http://schemas.microsoft.com/office/powerpoint/2010/main" val="41609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189260"/>
            <a:ext cx="7813676" cy="1079500"/>
          </a:xfrm>
        </p:spPr>
        <p:txBody>
          <a:bodyPr/>
          <a:lstStyle/>
          <a:p>
            <a:r>
              <a:rPr lang="en-US" dirty="0" err="1"/>
              <a:t>Früherer</a:t>
            </a:r>
            <a:r>
              <a:rPr lang="en-US" dirty="0"/>
              <a:t> </a:t>
            </a:r>
            <a:r>
              <a:rPr lang="en-US" dirty="0" err="1"/>
              <a:t>Anwendungsfall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Der “</a:t>
            </a:r>
            <a:r>
              <a:rPr lang="en-US" dirty="0" err="1"/>
              <a:t>Kaffee-Prozess</a:t>
            </a:r>
            <a:r>
              <a:rPr lang="en-US" dirty="0"/>
              <a:t>” am BPT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556445"/>
            <a:ext cx="8352927" cy="1224483"/>
          </a:xfrm>
        </p:spPr>
        <p:txBody>
          <a:bodyPr/>
          <a:lstStyle/>
          <a:p>
            <a:pPr lvl="1"/>
            <a:r>
              <a:rPr lang="en-US" dirty="0" err="1"/>
              <a:t>Abrechnung</a:t>
            </a:r>
            <a:r>
              <a:rPr lang="en-US" dirty="0"/>
              <a:t> des </a:t>
            </a:r>
            <a:r>
              <a:rPr lang="en-US" dirty="0" err="1"/>
              <a:t>getrunkenen</a:t>
            </a:r>
            <a:r>
              <a:rPr lang="en-US" dirty="0"/>
              <a:t> </a:t>
            </a:r>
            <a:r>
              <a:rPr lang="en-US" dirty="0" err="1"/>
              <a:t>Kaffees</a:t>
            </a:r>
            <a:endParaRPr lang="en-US" dirty="0"/>
          </a:p>
          <a:p>
            <a:pPr lvl="1"/>
            <a:r>
              <a:rPr lang="en-US" dirty="0" err="1"/>
              <a:t>Anleitung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Kaffeezubereitung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und </a:t>
            </a:r>
            <a:r>
              <a:rPr lang="en-US" dirty="0" err="1"/>
              <a:t>Reinigung</a:t>
            </a:r>
            <a:r>
              <a:rPr lang="en-US" dirty="0"/>
              <a:t> der </a:t>
            </a:r>
            <a:r>
              <a:rPr lang="en-US" dirty="0" err="1"/>
              <a:t>Maschine</a:t>
            </a:r>
            <a:endParaRPr lang="en-US" dirty="0"/>
          </a:p>
          <a:p>
            <a:pPr lvl="1"/>
            <a:r>
              <a:rPr lang="en-US" dirty="0" err="1"/>
              <a:t>Statistiken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90307-513A-44B4-997F-F5907B4D02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970" y="188640"/>
            <a:ext cx="2520280" cy="1890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3960440" cy="263044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35930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Anwendungsfall „BPT-Bibliothek“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484784"/>
            <a:ext cx="8064895" cy="5328592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lvl="1" indent="0">
              <a:buNone/>
            </a:pPr>
            <a:r>
              <a:rPr lang="de-DE" dirty="0" smtClean="0"/>
              <a:t>„BPT-Bibliothek“</a:t>
            </a:r>
            <a:endParaRPr lang="de-DE" dirty="0"/>
          </a:p>
          <a:p>
            <a:pPr lvl="2"/>
            <a:r>
              <a:rPr lang="de-DE" dirty="0" smtClean="0"/>
              <a:t>Ausleihe von Büchern</a:t>
            </a:r>
          </a:p>
          <a:p>
            <a:pPr lvl="2"/>
            <a:r>
              <a:rPr lang="de-DE" dirty="0"/>
              <a:t>Einpflegen neuer </a:t>
            </a:r>
            <a:r>
              <a:rPr lang="de-DE" dirty="0" smtClean="0"/>
              <a:t>Bücher</a:t>
            </a:r>
          </a:p>
          <a:p>
            <a:pPr lvl="2"/>
            <a:r>
              <a:rPr lang="de-DE" dirty="0" smtClean="0"/>
              <a:t>Hardware</a:t>
            </a:r>
          </a:p>
          <a:p>
            <a:pPr marL="900000" lvl="5" indent="-36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latin typeface="+mn-lt"/>
              </a:rPr>
              <a:t>NFC / RFID tags</a:t>
            </a:r>
          </a:p>
          <a:p>
            <a:pPr marL="900000" lvl="5" indent="-36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latin typeface="+mn-lt"/>
              </a:rPr>
              <a:t>HPI Zugangskarte</a:t>
            </a:r>
          </a:p>
          <a:p>
            <a:pPr marL="900000" lvl="5" indent="-36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 err="1" smtClean="0">
                <a:latin typeface="+mn-lt"/>
              </a:rPr>
              <a:t>card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reader</a:t>
            </a:r>
            <a:r>
              <a:rPr lang="de-DE" sz="1600" dirty="0" smtClean="0">
                <a:latin typeface="+mn-lt"/>
              </a:rPr>
              <a:t> / </a:t>
            </a:r>
            <a:r>
              <a:rPr lang="de-DE" sz="1600" dirty="0" err="1" smtClean="0">
                <a:latin typeface="+mn-lt"/>
              </a:rPr>
              <a:t>writer</a:t>
            </a:r>
            <a:endParaRPr lang="de-DE" sz="1600" dirty="0" smtClean="0">
              <a:latin typeface="+mn-lt"/>
            </a:endParaRPr>
          </a:p>
          <a:p>
            <a:pPr marL="900000" lvl="5" indent="-36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latin typeface="+mn-lt"/>
              </a:rPr>
              <a:t>Kontrollschranke (?)</a:t>
            </a:r>
          </a:p>
          <a:p>
            <a:pPr marL="900000" lvl="5" indent="-36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de-DE" sz="1600" dirty="0" smtClean="0">
              <a:latin typeface="+mn-lt"/>
            </a:endParaRPr>
          </a:p>
          <a:p>
            <a:pPr lvl="1">
              <a:buFont typeface="Wingdings"/>
              <a:buChar char="à"/>
            </a:pPr>
            <a:endParaRPr lang="de-DE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de-DE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diese Prozesse gibt es noch nicht, sie werden im </a:t>
            </a:r>
            <a:r>
              <a:rPr lang="de-DE" dirty="0" err="1" smtClean="0">
                <a:sym typeface="Wingdings" panose="05000000000000000000" pitchFamily="2" charset="2"/>
              </a:rPr>
              <a:t>t.BPM</a:t>
            </a:r>
            <a:r>
              <a:rPr lang="de-DE" dirty="0" smtClean="0">
                <a:sym typeface="Wingdings" panose="05000000000000000000" pitchFamily="2" charset="2"/>
              </a:rPr>
              <a:t>-Workshop erst erstellt (und nicht bloß aufgenommen)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EDDA2-D529-494D-8DD4-5843EC9A48A2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2290" name="Picture 2" descr="https://www.zlb.de/typo3temp/pics/c0268e9fd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1143620"/>
            <a:ext cx="1584176" cy="197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uniability.uzh.ch/static/file_store/BIN/0/C.01/IMG_2507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852936"/>
            <a:ext cx="1744020" cy="17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3/RFID_Tag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84131"/>
            <a:ext cx="1248073" cy="143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mages-na.ssl-images-amazon.com/images/I/61jxnD3saFL._SL1000_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3481591"/>
            <a:ext cx="1628200" cy="9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57" y="152400"/>
            <a:ext cx="4568056" cy="64795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Process-driven Internet-of-Things Applications | BPT @ HPI | 13.04.2018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7EDDA2-D529-494D-8DD4-5843EC9A48A2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i_ppt_master_4_3">
  <a:themeElements>
    <a:clrScheme name="HPI">
      <a:dk1>
        <a:sysClr val="windowText" lastClr="000000"/>
      </a:dk1>
      <a:lt1>
        <a:sysClr val="window" lastClr="FFFFFF"/>
      </a:lt1>
      <a:dk2>
        <a:srgbClr val="5A6065"/>
      </a:dk2>
      <a:lt2>
        <a:srgbClr val="868D91"/>
      </a:lt2>
      <a:accent1>
        <a:srgbClr val="B1063A"/>
      </a:accent1>
      <a:accent2>
        <a:srgbClr val="F6A800"/>
      </a:accent2>
      <a:accent3>
        <a:srgbClr val="FFFFFF"/>
      </a:accent3>
      <a:accent4>
        <a:srgbClr val="000000"/>
      </a:accent4>
      <a:accent5>
        <a:srgbClr val="D5AAAE"/>
      </a:accent5>
      <a:accent6>
        <a:srgbClr val="DF9800"/>
      </a:accent6>
      <a:hlink>
        <a:srgbClr val="007A9E"/>
      </a:hlink>
      <a:folHlink>
        <a:srgbClr val="C0C4C8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On-screen Show (4:3)</PresentationFormat>
  <Paragraphs>154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hpi_ppt_master_4_3</vt:lpstr>
      <vt:lpstr>Image</vt:lpstr>
      <vt:lpstr>Process-Driven Internet-of-Things Applications</vt:lpstr>
      <vt:lpstr>Warum Prozesse für das Internet-of-Things?</vt:lpstr>
      <vt:lpstr>Allgemeine Informationen</vt:lpstr>
      <vt:lpstr>Veranstaltungsziele</vt:lpstr>
      <vt:lpstr>Herausforderungen: Prozessmodellierung </vt:lpstr>
      <vt:lpstr>Herausforderungen: Prozessimplementierung  </vt:lpstr>
      <vt:lpstr>Früherer Anwendungsfall: Der “Kaffee-Prozess” am BPT</vt:lpstr>
      <vt:lpstr>Anwendungsfall „BPT-Bibliothek“ </vt:lpstr>
      <vt:lpstr>PowerPoint Presentation</vt:lpstr>
      <vt:lpstr>Seminarübersicht</vt:lpstr>
      <vt:lpstr>Leistungserfassung</vt:lpstr>
      <vt:lpstr>Termine</vt:lpstr>
    </vt:vector>
  </TitlesOfParts>
  <Company>HPI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Event-driven Case Management</dc:title>
  <dc:creator>Marcin Hewelt;Matthias Weidlich</dc:creator>
  <cp:lastModifiedBy>Marcin Hewelt</cp:lastModifiedBy>
  <cp:revision>138</cp:revision>
  <dcterms:created xsi:type="dcterms:W3CDTF">2014-04-02T07:37:24Z</dcterms:created>
  <dcterms:modified xsi:type="dcterms:W3CDTF">2018-04-13T12:14:28Z</dcterms:modified>
</cp:coreProperties>
</file>